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6"/>
    <p:restoredTop sz="94669"/>
  </p:normalViewPr>
  <p:slideViewPr>
    <p:cSldViewPr snapToGrid="0" snapToObjects="1">
      <p:cViewPr varScale="1">
        <p:scale>
          <a:sx n="93" d="100"/>
          <a:sy n="93" d="100"/>
        </p:scale>
        <p:origin x="56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BBEA91-542D-E048-AE13-0E26ADF4FA61}" type="datetimeFigureOut">
              <a:rPr lang="en-US" smtClean="0"/>
              <a:t>5/31/17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FC7A03-59EE-C44F-A636-8DFEA69B478A}" type="slidenum">
              <a:rPr lang="en-US" smtClean="0"/>
              <a:t>‹#›</a:t>
            </a:fld>
            <a:endParaRPr lang="en-US"/>
          </a:p>
        </p:txBody>
      </p:sp>
    </p:spTree>
    <p:extLst>
      <p:ext uri="{BB962C8B-B14F-4D97-AF65-F5344CB8AC3E}">
        <p14:creationId xmlns:p14="http://schemas.microsoft.com/office/powerpoint/2010/main" val="2056882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FC7A03-59EE-C44F-A636-8DFEA69B478A}" type="slidenum">
              <a:rPr lang="en-US" smtClean="0"/>
              <a:t>1</a:t>
            </a:fld>
            <a:endParaRPr lang="en-US"/>
          </a:p>
        </p:txBody>
      </p:sp>
    </p:spTree>
    <p:extLst>
      <p:ext uri="{BB962C8B-B14F-4D97-AF65-F5344CB8AC3E}">
        <p14:creationId xmlns:p14="http://schemas.microsoft.com/office/powerpoint/2010/main" val="1986550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FC7A03-59EE-C44F-A636-8DFEA69B478A}" type="slidenum">
              <a:rPr lang="en-US" smtClean="0"/>
              <a:t>2</a:t>
            </a:fld>
            <a:endParaRPr lang="en-US"/>
          </a:p>
        </p:txBody>
      </p:sp>
    </p:spTree>
    <p:extLst>
      <p:ext uri="{BB962C8B-B14F-4D97-AF65-F5344CB8AC3E}">
        <p14:creationId xmlns:p14="http://schemas.microsoft.com/office/powerpoint/2010/main" val="790170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FC7A03-59EE-C44F-A636-8DFEA69B478A}" type="slidenum">
              <a:rPr lang="en-US" smtClean="0"/>
              <a:t>3</a:t>
            </a:fld>
            <a:endParaRPr lang="en-US"/>
          </a:p>
        </p:txBody>
      </p:sp>
    </p:spTree>
    <p:extLst>
      <p:ext uri="{BB962C8B-B14F-4D97-AF65-F5344CB8AC3E}">
        <p14:creationId xmlns:p14="http://schemas.microsoft.com/office/powerpoint/2010/main" val="838896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FC7A03-59EE-C44F-A636-8DFEA69B478A}" type="slidenum">
              <a:rPr lang="en-US" smtClean="0"/>
              <a:t>4</a:t>
            </a:fld>
            <a:endParaRPr lang="en-US"/>
          </a:p>
        </p:txBody>
      </p:sp>
    </p:spTree>
    <p:extLst>
      <p:ext uri="{BB962C8B-B14F-4D97-AF65-F5344CB8AC3E}">
        <p14:creationId xmlns:p14="http://schemas.microsoft.com/office/powerpoint/2010/main" val="360560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FC7A03-59EE-C44F-A636-8DFEA69B478A}" type="slidenum">
              <a:rPr lang="en-US" smtClean="0"/>
              <a:t>5</a:t>
            </a:fld>
            <a:endParaRPr lang="en-US"/>
          </a:p>
        </p:txBody>
      </p:sp>
    </p:spTree>
    <p:extLst>
      <p:ext uri="{BB962C8B-B14F-4D97-AF65-F5344CB8AC3E}">
        <p14:creationId xmlns:p14="http://schemas.microsoft.com/office/powerpoint/2010/main" val="791908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FC7A03-59EE-C44F-A636-8DFEA69B478A}" type="slidenum">
              <a:rPr lang="en-US" smtClean="0"/>
              <a:t>6</a:t>
            </a:fld>
            <a:endParaRPr lang="en-US"/>
          </a:p>
        </p:txBody>
      </p:sp>
    </p:spTree>
    <p:extLst>
      <p:ext uri="{BB962C8B-B14F-4D97-AF65-F5344CB8AC3E}">
        <p14:creationId xmlns:p14="http://schemas.microsoft.com/office/powerpoint/2010/main" val="1871393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7A0967-343F-8343-A856-DBE81FD59884}" type="datetime1">
              <a:rPr lang="en-US" smtClean="0"/>
              <a:t>5/31/17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FBD25-4B9C-D84A-BD9F-1AF41A17A8D9}" type="slidenum">
              <a:rPr lang="en-US" smtClean="0"/>
              <a:t>‹#›</a:t>
            </a:fld>
            <a:endParaRPr lang="en-US"/>
          </a:p>
        </p:txBody>
      </p:sp>
    </p:spTree>
    <p:extLst>
      <p:ext uri="{BB962C8B-B14F-4D97-AF65-F5344CB8AC3E}">
        <p14:creationId xmlns:p14="http://schemas.microsoft.com/office/powerpoint/2010/main" val="1328480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610E6D-B7F9-9F42-B6FA-4591ED76F1D0}" type="datetime1">
              <a:rPr lang="en-US" smtClean="0"/>
              <a:t>5/31/17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FBD25-4B9C-D84A-BD9F-1AF41A17A8D9}" type="slidenum">
              <a:rPr lang="en-US" smtClean="0"/>
              <a:t>‹#›</a:t>
            </a:fld>
            <a:endParaRPr lang="en-US"/>
          </a:p>
        </p:txBody>
      </p:sp>
    </p:spTree>
    <p:extLst>
      <p:ext uri="{BB962C8B-B14F-4D97-AF65-F5344CB8AC3E}">
        <p14:creationId xmlns:p14="http://schemas.microsoft.com/office/powerpoint/2010/main" val="1961184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D5BB95-A5BF-F54F-A9D2-14A5F39605D3}" type="datetime1">
              <a:rPr lang="en-US" smtClean="0"/>
              <a:t>5/31/17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FBD25-4B9C-D84A-BD9F-1AF41A17A8D9}" type="slidenum">
              <a:rPr lang="en-US" smtClean="0"/>
              <a:t>‹#›</a:t>
            </a:fld>
            <a:endParaRPr lang="en-US"/>
          </a:p>
        </p:txBody>
      </p:sp>
    </p:spTree>
    <p:extLst>
      <p:ext uri="{BB962C8B-B14F-4D97-AF65-F5344CB8AC3E}">
        <p14:creationId xmlns:p14="http://schemas.microsoft.com/office/powerpoint/2010/main" val="2040826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5949A1-818F-D74F-B060-69B54BACF135}" type="datetime1">
              <a:rPr lang="en-US" smtClean="0"/>
              <a:t>5/31/17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FBD25-4B9C-D84A-BD9F-1AF41A17A8D9}" type="slidenum">
              <a:rPr lang="en-US" smtClean="0"/>
              <a:t>‹#›</a:t>
            </a:fld>
            <a:endParaRPr lang="en-US"/>
          </a:p>
        </p:txBody>
      </p:sp>
    </p:spTree>
    <p:extLst>
      <p:ext uri="{BB962C8B-B14F-4D97-AF65-F5344CB8AC3E}">
        <p14:creationId xmlns:p14="http://schemas.microsoft.com/office/powerpoint/2010/main" val="378571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790B3D-97B4-C541-8FD8-8BE518B3A51C}" type="datetime1">
              <a:rPr lang="en-US" smtClean="0"/>
              <a:t>5/31/17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FBD25-4B9C-D84A-BD9F-1AF41A17A8D9}" type="slidenum">
              <a:rPr lang="en-US" smtClean="0"/>
              <a:t>‹#›</a:t>
            </a:fld>
            <a:endParaRPr lang="en-US"/>
          </a:p>
        </p:txBody>
      </p:sp>
    </p:spTree>
    <p:extLst>
      <p:ext uri="{BB962C8B-B14F-4D97-AF65-F5344CB8AC3E}">
        <p14:creationId xmlns:p14="http://schemas.microsoft.com/office/powerpoint/2010/main" val="1800621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D3DA05-54E9-B04E-AF0B-CB19123233B8}" type="datetime1">
              <a:rPr lang="en-US" smtClean="0"/>
              <a:t>5/31/17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DFBD25-4B9C-D84A-BD9F-1AF41A17A8D9}" type="slidenum">
              <a:rPr lang="en-US" smtClean="0"/>
              <a:t>‹#›</a:t>
            </a:fld>
            <a:endParaRPr lang="en-US"/>
          </a:p>
        </p:txBody>
      </p:sp>
    </p:spTree>
    <p:extLst>
      <p:ext uri="{BB962C8B-B14F-4D97-AF65-F5344CB8AC3E}">
        <p14:creationId xmlns:p14="http://schemas.microsoft.com/office/powerpoint/2010/main" val="701173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E70CA7-ECCD-774C-9E4F-A368FAF950A8}" type="datetime1">
              <a:rPr lang="en-US" smtClean="0"/>
              <a:t>5/31/17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DFBD25-4B9C-D84A-BD9F-1AF41A17A8D9}" type="slidenum">
              <a:rPr lang="en-US" smtClean="0"/>
              <a:t>‹#›</a:t>
            </a:fld>
            <a:endParaRPr lang="en-US"/>
          </a:p>
        </p:txBody>
      </p:sp>
    </p:spTree>
    <p:extLst>
      <p:ext uri="{BB962C8B-B14F-4D97-AF65-F5344CB8AC3E}">
        <p14:creationId xmlns:p14="http://schemas.microsoft.com/office/powerpoint/2010/main" val="1378008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239C59-052A-8E4D-BE7B-D875C233C157}" type="datetime1">
              <a:rPr lang="en-US" smtClean="0"/>
              <a:t>5/31/17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DFBD25-4B9C-D84A-BD9F-1AF41A17A8D9}" type="slidenum">
              <a:rPr lang="en-US" smtClean="0"/>
              <a:t>‹#›</a:t>
            </a:fld>
            <a:endParaRPr lang="en-US"/>
          </a:p>
        </p:txBody>
      </p:sp>
    </p:spTree>
    <p:extLst>
      <p:ext uri="{BB962C8B-B14F-4D97-AF65-F5344CB8AC3E}">
        <p14:creationId xmlns:p14="http://schemas.microsoft.com/office/powerpoint/2010/main" val="1718151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5F1A7-962C-1C4A-B597-05AA3238817E}" type="datetime1">
              <a:rPr lang="en-US" smtClean="0"/>
              <a:t>5/31/17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DFBD25-4B9C-D84A-BD9F-1AF41A17A8D9}" type="slidenum">
              <a:rPr lang="en-US" smtClean="0"/>
              <a:t>‹#›</a:t>
            </a:fld>
            <a:endParaRPr lang="en-US"/>
          </a:p>
        </p:txBody>
      </p:sp>
    </p:spTree>
    <p:extLst>
      <p:ext uri="{BB962C8B-B14F-4D97-AF65-F5344CB8AC3E}">
        <p14:creationId xmlns:p14="http://schemas.microsoft.com/office/powerpoint/2010/main" val="1903983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A5FEE8-9AC9-8242-A3D8-C830D8746D73}" type="datetime1">
              <a:rPr lang="en-US" smtClean="0"/>
              <a:t>5/31/17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DFBD25-4B9C-D84A-BD9F-1AF41A17A8D9}" type="slidenum">
              <a:rPr lang="en-US" smtClean="0"/>
              <a:t>‹#›</a:t>
            </a:fld>
            <a:endParaRPr lang="en-US"/>
          </a:p>
        </p:txBody>
      </p:sp>
    </p:spTree>
    <p:extLst>
      <p:ext uri="{BB962C8B-B14F-4D97-AF65-F5344CB8AC3E}">
        <p14:creationId xmlns:p14="http://schemas.microsoft.com/office/powerpoint/2010/main" val="592188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007CCA-0B6E-EB4A-BDB1-3682D61698EF}" type="datetime1">
              <a:rPr lang="en-US" smtClean="0"/>
              <a:t>5/31/17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DFBD25-4B9C-D84A-BD9F-1AF41A17A8D9}" type="slidenum">
              <a:rPr lang="en-US" smtClean="0"/>
              <a:t>‹#›</a:t>
            </a:fld>
            <a:endParaRPr lang="en-US"/>
          </a:p>
        </p:txBody>
      </p:sp>
    </p:spTree>
    <p:extLst>
      <p:ext uri="{BB962C8B-B14F-4D97-AF65-F5344CB8AC3E}">
        <p14:creationId xmlns:p14="http://schemas.microsoft.com/office/powerpoint/2010/main" val="146797485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40769A-B158-3C4F-AD1E-B1B54A2740DF}" type="datetime1">
              <a:rPr lang="en-US" smtClean="0"/>
              <a:t>5/31/17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DFBD25-4B9C-D84A-BD9F-1AF41A17A8D9}" type="slidenum">
              <a:rPr lang="en-US" smtClean="0"/>
              <a:t>‹#›</a:t>
            </a:fld>
            <a:endParaRPr lang="en-US"/>
          </a:p>
        </p:txBody>
      </p:sp>
    </p:spTree>
    <p:extLst>
      <p:ext uri="{BB962C8B-B14F-4D97-AF65-F5344CB8AC3E}">
        <p14:creationId xmlns:p14="http://schemas.microsoft.com/office/powerpoint/2010/main" val="1884605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DDI Views</a:t>
            </a:r>
            <a:endParaRPr lang="en-US" dirty="0"/>
          </a:p>
        </p:txBody>
      </p:sp>
      <p:sp>
        <p:nvSpPr>
          <p:cNvPr id="3" name="Subtitle 2"/>
          <p:cNvSpPr>
            <a:spLocks noGrp="1"/>
          </p:cNvSpPr>
          <p:nvPr>
            <p:ph type="subTitle" idx="1"/>
          </p:nvPr>
        </p:nvSpPr>
        <p:spPr/>
        <p:txBody>
          <a:bodyPr/>
          <a:lstStyle/>
          <a:p>
            <a:r>
              <a:rPr lang="en-US" dirty="0" smtClean="0"/>
              <a:t>The User’s Perspective</a:t>
            </a:r>
            <a:endParaRPr lang="en-US" dirty="0"/>
          </a:p>
        </p:txBody>
      </p:sp>
    </p:spTree>
    <p:extLst>
      <p:ext uri="{BB962C8B-B14F-4D97-AF65-F5344CB8AC3E}">
        <p14:creationId xmlns:p14="http://schemas.microsoft.com/office/powerpoint/2010/main" val="567066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09705"/>
            <a:ext cx="10515600" cy="1325563"/>
          </a:xfrm>
        </p:spPr>
        <p:txBody>
          <a:bodyPr/>
          <a:lstStyle/>
          <a:p>
            <a:r>
              <a:rPr lang="en-US" dirty="0" smtClean="0"/>
              <a:t>Process Pattern and its Realizations</a:t>
            </a:r>
            <a:endParaRPr lang="en-US" dirty="0"/>
          </a:p>
        </p:txBody>
      </p:sp>
      <p:sp>
        <p:nvSpPr>
          <p:cNvPr id="6" name="Content Placeholder 5"/>
          <p:cNvSpPr>
            <a:spLocks noGrp="1"/>
          </p:cNvSpPr>
          <p:nvPr>
            <p:ph idx="1"/>
          </p:nvPr>
        </p:nvSpPr>
        <p:spPr>
          <a:xfrm>
            <a:off x="838200" y="1770205"/>
            <a:ext cx="10515600" cy="4351338"/>
          </a:xfrm>
        </p:spPr>
        <p:txBody>
          <a:bodyPr/>
          <a:lstStyle/>
          <a:p>
            <a:endParaRPr lang="en-US"/>
          </a:p>
        </p:txBody>
      </p:sp>
      <p:sp>
        <p:nvSpPr>
          <p:cNvPr id="4" name="Slide Number Placeholder 3"/>
          <p:cNvSpPr>
            <a:spLocks noGrp="1"/>
          </p:cNvSpPr>
          <p:nvPr>
            <p:ph type="sldNum" sz="quarter" idx="12"/>
          </p:nvPr>
        </p:nvSpPr>
        <p:spPr/>
        <p:txBody>
          <a:bodyPr/>
          <a:lstStyle/>
          <a:p>
            <a:fld id="{A3DFBD25-4B9C-D84A-BD9F-1AF41A17A8D9}" type="slidenum">
              <a:rPr lang="en-US" smtClean="0"/>
              <a:t>9</a:t>
            </a:fld>
            <a:endParaRPr lang="en-US"/>
          </a:p>
        </p:txBody>
      </p:sp>
    </p:spTree>
    <p:extLst>
      <p:ext uri="{BB962C8B-B14F-4D97-AF65-F5344CB8AC3E}">
        <p14:creationId xmlns:p14="http://schemas.microsoft.com/office/powerpoint/2010/main" val="344793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09705"/>
            <a:ext cx="10515600" cy="1325563"/>
          </a:xfrm>
        </p:spPr>
        <p:txBody>
          <a:bodyPr/>
          <a:lstStyle/>
          <a:p>
            <a:r>
              <a:rPr lang="en-US" dirty="0" smtClean="0"/>
              <a:t>Collection Pattern and its Realizations</a:t>
            </a:r>
            <a:endParaRPr lang="en-US" dirty="0"/>
          </a:p>
        </p:txBody>
      </p:sp>
      <p:sp>
        <p:nvSpPr>
          <p:cNvPr id="6" name="Content Placeholder 5"/>
          <p:cNvSpPr>
            <a:spLocks noGrp="1"/>
          </p:cNvSpPr>
          <p:nvPr>
            <p:ph idx="1"/>
          </p:nvPr>
        </p:nvSpPr>
        <p:spPr>
          <a:xfrm>
            <a:off x="838200" y="1770205"/>
            <a:ext cx="10515600" cy="4351338"/>
          </a:xfrm>
        </p:spPr>
        <p:txBody>
          <a:bodyPr/>
          <a:lstStyle/>
          <a:p>
            <a:endParaRPr lang="en-US"/>
          </a:p>
        </p:txBody>
      </p:sp>
      <p:sp>
        <p:nvSpPr>
          <p:cNvPr id="4" name="Slide Number Placeholder 3"/>
          <p:cNvSpPr>
            <a:spLocks noGrp="1"/>
          </p:cNvSpPr>
          <p:nvPr>
            <p:ph type="sldNum" sz="quarter" idx="12"/>
          </p:nvPr>
        </p:nvSpPr>
        <p:spPr/>
        <p:txBody>
          <a:bodyPr/>
          <a:lstStyle/>
          <a:p>
            <a:fld id="{A3DFBD25-4B9C-D84A-BD9F-1AF41A17A8D9}" type="slidenum">
              <a:rPr lang="en-US" smtClean="0"/>
              <a:t>10</a:t>
            </a:fld>
            <a:endParaRPr lang="en-US"/>
          </a:p>
        </p:txBody>
      </p:sp>
    </p:spTree>
    <p:extLst>
      <p:ext uri="{BB962C8B-B14F-4D97-AF65-F5344CB8AC3E}">
        <p14:creationId xmlns:p14="http://schemas.microsoft.com/office/powerpoint/2010/main" val="1431424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09705"/>
            <a:ext cx="10515600" cy="1325563"/>
          </a:xfrm>
        </p:spPr>
        <p:txBody>
          <a:bodyPr/>
          <a:lstStyle/>
          <a:p>
            <a:r>
              <a:rPr lang="en-US" dirty="0" smtClean="0"/>
              <a:t>Signifier Pattern and its Realizations</a:t>
            </a:r>
            <a:endParaRPr lang="en-US" dirty="0"/>
          </a:p>
        </p:txBody>
      </p:sp>
      <p:sp>
        <p:nvSpPr>
          <p:cNvPr id="6" name="Content Placeholder 5"/>
          <p:cNvSpPr>
            <a:spLocks noGrp="1"/>
          </p:cNvSpPr>
          <p:nvPr>
            <p:ph idx="1"/>
          </p:nvPr>
        </p:nvSpPr>
        <p:spPr>
          <a:xfrm>
            <a:off x="838200" y="1770205"/>
            <a:ext cx="10515600" cy="4351338"/>
          </a:xfrm>
        </p:spPr>
        <p:txBody>
          <a:bodyPr/>
          <a:lstStyle/>
          <a:p>
            <a:endParaRPr lang="en-US" dirty="0"/>
          </a:p>
        </p:txBody>
      </p:sp>
      <p:sp>
        <p:nvSpPr>
          <p:cNvPr id="4" name="Slide Number Placeholder 3"/>
          <p:cNvSpPr>
            <a:spLocks noGrp="1"/>
          </p:cNvSpPr>
          <p:nvPr>
            <p:ph type="sldNum" sz="quarter" idx="12"/>
          </p:nvPr>
        </p:nvSpPr>
        <p:spPr/>
        <p:txBody>
          <a:bodyPr/>
          <a:lstStyle/>
          <a:p>
            <a:fld id="{A3DFBD25-4B9C-D84A-BD9F-1AF41A17A8D9}" type="slidenum">
              <a:rPr lang="en-US" smtClean="0"/>
              <a:t>11</a:t>
            </a:fld>
            <a:endParaRPr lang="en-US"/>
          </a:p>
        </p:txBody>
      </p:sp>
    </p:spTree>
    <p:extLst>
      <p:ext uri="{BB962C8B-B14F-4D97-AF65-F5344CB8AC3E}">
        <p14:creationId xmlns:p14="http://schemas.microsoft.com/office/powerpoint/2010/main" val="170753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09705"/>
            <a:ext cx="7682345" cy="1325563"/>
          </a:xfrm>
        </p:spPr>
        <p:txBody>
          <a:bodyPr/>
          <a:lstStyle/>
          <a:p>
            <a:r>
              <a:rPr lang="en-US" b="1" dirty="0" smtClean="0"/>
              <a:t>Introduction: DDI Views and the DDI User</a:t>
            </a:r>
            <a:endParaRPr lang="en-US" dirty="0"/>
          </a:p>
        </p:txBody>
      </p:sp>
      <p:sp>
        <p:nvSpPr>
          <p:cNvPr id="5" name="Content Placeholder 4"/>
          <p:cNvSpPr>
            <a:spLocks noGrp="1"/>
          </p:cNvSpPr>
          <p:nvPr>
            <p:ph sz="half" idx="1"/>
          </p:nvPr>
        </p:nvSpPr>
        <p:spPr>
          <a:xfrm>
            <a:off x="838199" y="1770205"/>
            <a:ext cx="8167384" cy="4630592"/>
          </a:xfrm>
        </p:spPr>
        <p:txBody>
          <a:bodyPr>
            <a:normAutofit fontScale="92500" lnSpcReduction="10000"/>
          </a:bodyPr>
          <a:lstStyle/>
          <a:p>
            <a:r>
              <a:rPr lang="en-US" dirty="0" smtClean="0"/>
              <a:t>DDI 3 is like a very large house where the user occupies and decorates only certain rooms</a:t>
            </a:r>
          </a:p>
          <a:p>
            <a:pPr lvl="1"/>
            <a:r>
              <a:rPr lang="en-US" dirty="0" smtClean="0"/>
              <a:t>The user may know several “traversals” of the house but may care less about the house as a whole.</a:t>
            </a:r>
          </a:p>
          <a:p>
            <a:pPr lvl="1"/>
            <a:r>
              <a:rPr lang="en-US" dirty="0" smtClean="0"/>
              <a:t>The house as a whole is “overhead” that remains for the user to negotiate as she occupies, decorates and find her way between a useful subset of the rooms</a:t>
            </a:r>
          </a:p>
          <a:p>
            <a:r>
              <a:rPr lang="en-US" dirty="0" smtClean="0"/>
              <a:t>From a user’s point of view DDI Views is just the rooms and the pathways between them. The house as a whole falls away</a:t>
            </a:r>
          </a:p>
          <a:p>
            <a:r>
              <a:rPr lang="en-US" dirty="0" smtClean="0"/>
              <a:t>DDI Views achieves this through a model that consists of patterns, pattern realizations, views and view relationships</a:t>
            </a:r>
            <a:endParaRPr lang="en-US" dirty="0"/>
          </a:p>
        </p:txBody>
      </p:sp>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9005583" y="215538"/>
            <a:ext cx="3186417" cy="6240679"/>
          </a:xfrm>
        </p:spPr>
      </p:pic>
      <p:sp>
        <p:nvSpPr>
          <p:cNvPr id="8" name="Slide Number Placeholder 7"/>
          <p:cNvSpPr>
            <a:spLocks noGrp="1"/>
          </p:cNvSpPr>
          <p:nvPr>
            <p:ph type="sldNum" sz="quarter" idx="12"/>
          </p:nvPr>
        </p:nvSpPr>
        <p:spPr/>
        <p:txBody>
          <a:bodyPr/>
          <a:lstStyle/>
          <a:p>
            <a:fld id="{A3DFBD25-4B9C-D84A-BD9F-1AF41A17A8D9}" type="slidenum">
              <a:rPr lang="en-US" smtClean="0"/>
              <a:t>1</a:t>
            </a:fld>
            <a:endParaRPr lang="en-US"/>
          </a:p>
        </p:txBody>
      </p:sp>
    </p:spTree>
    <p:extLst>
      <p:ext uri="{BB962C8B-B14F-4D97-AF65-F5344CB8AC3E}">
        <p14:creationId xmlns:p14="http://schemas.microsoft.com/office/powerpoint/2010/main" val="153450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09705"/>
            <a:ext cx="7682345" cy="1325563"/>
          </a:xfrm>
        </p:spPr>
        <p:txBody>
          <a:bodyPr>
            <a:normAutofit/>
          </a:bodyPr>
          <a:lstStyle/>
          <a:p>
            <a:r>
              <a:rPr lang="en-US" sz="4000" b="1" dirty="0" smtClean="0"/>
              <a:t>The Model: Patterns</a:t>
            </a:r>
            <a:endParaRPr lang="en-US" sz="4000" b="1" dirty="0"/>
          </a:p>
        </p:txBody>
      </p:sp>
      <p:sp>
        <p:nvSpPr>
          <p:cNvPr id="5" name="Content Placeholder 4"/>
          <p:cNvSpPr>
            <a:spLocks noGrp="1"/>
          </p:cNvSpPr>
          <p:nvPr>
            <p:ph sz="half" idx="1"/>
          </p:nvPr>
        </p:nvSpPr>
        <p:spPr>
          <a:xfrm>
            <a:off x="838199" y="1773379"/>
            <a:ext cx="8167384" cy="4934241"/>
          </a:xfrm>
        </p:spPr>
        <p:txBody>
          <a:bodyPr>
            <a:normAutofit fontScale="92500" lnSpcReduction="10000"/>
          </a:bodyPr>
          <a:lstStyle/>
          <a:p>
            <a:r>
              <a:rPr lang="en-US" dirty="0" smtClean="0"/>
              <a:t>The DDI user never sees a pattern</a:t>
            </a:r>
          </a:p>
          <a:p>
            <a:pPr lvl="1">
              <a:spcBef>
                <a:spcPts val="600"/>
              </a:spcBef>
            </a:pPr>
            <a:r>
              <a:rPr lang="en-US" dirty="0" smtClean="0"/>
              <a:t>A pattern is set of classes and relationships with very little “decoration” in the way of attributes</a:t>
            </a:r>
          </a:p>
          <a:p>
            <a:pPr lvl="1">
              <a:spcBef>
                <a:spcPts val="600"/>
              </a:spcBef>
            </a:pPr>
            <a:r>
              <a:rPr lang="en-US" dirty="0" smtClean="0"/>
              <a:t>A pattern never shows up in XML or other bindings that DDI Views will support in the future (RDF, JSON)</a:t>
            </a:r>
          </a:p>
          <a:p>
            <a:pPr lvl="1">
              <a:spcBef>
                <a:spcPts val="600"/>
              </a:spcBef>
            </a:pPr>
            <a:r>
              <a:rPr lang="en-US" dirty="0" smtClean="0"/>
              <a:t>To show up, a pattern needs a “realization” at a minimum</a:t>
            </a:r>
          </a:p>
          <a:p>
            <a:pPr lvl="1">
              <a:spcBef>
                <a:spcPts val="600"/>
              </a:spcBef>
            </a:pPr>
            <a:r>
              <a:rPr lang="en-US" dirty="0" smtClean="0"/>
              <a:t>Note that a pattern may have more than one realization</a:t>
            </a:r>
          </a:p>
          <a:p>
            <a:r>
              <a:rPr lang="en-US" dirty="0" smtClean="0"/>
              <a:t>Although invisible, patterns form the guiding principles of DDI Views </a:t>
            </a:r>
            <a:r>
              <a:rPr lang="mr-IN" dirty="0" smtClean="0"/>
              <a:t>–</a:t>
            </a:r>
            <a:r>
              <a:rPr lang="en-US" dirty="0" smtClean="0"/>
              <a:t> the so-called “invisible hand”</a:t>
            </a:r>
          </a:p>
          <a:p>
            <a:pPr lvl="1">
              <a:spcBef>
                <a:spcPts val="600"/>
              </a:spcBef>
            </a:pPr>
            <a:r>
              <a:rPr lang="en-US" dirty="0" smtClean="0"/>
              <a:t>Each pattern forms a minimum model for a data description domain</a:t>
            </a:r>
          </a:p>
          <a:p>
            <a:pPr lvl="1">
              <a:spcBef>
                <a:spcPts val="600"/>
              </a:spcBef>
            </a:pPr>
            <a:r>
              <a:rPr lang="en-US" dirty="0" smtClean="0"/>
              <a:t>Currently DDI Views includes four patterns: Collections, Signification, Methodology and Process</a:t>
            </a:r>
          </a:p>
          <a:p>
            <a:pPr lvl="1">
              <a:spcBef>
                <a:spcPts val="600"/>
              </a:spcBef>
            </a:pPr>
            <a:r>
              <a:rPr lang="en-US" dirty="0" smtClean="0"/>
              <a:t>The reader will find descriptions of each pattern together with its realization(s) in the appendix</a:t>
            </a:r>
            <a:endParaRPr lang="en-US" dirty="0"/>
          </a:p>
        </p:txBody>
      </p:sp>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9005583" y="215538"/>
            <a:ext cx="3186417" cy="6240679"/>
          </a:xfrm>
        </p:spPr>
      </p:pic>
      <p:sp>
        <p:nvSpPr>
          <p:cNvPr id="8" name="Slide Number Placeholder 7"/>
          <p:cNvSpPr>
            <a:spLocks noGrp="1"/>
          </p:cNvSpPr>
          <p:nvPr>
            <p:ph type="sldNum" sz="quarter" idx="12"/>
          </p:nvPr>
        </p:nvSpPr>
        <p:spPr/>
        <p:txBody>
          <a:bodyPr/>
          <a:lstStyle/>
          <a:p>
            <a:fld id="{A3DFBD25-4B9C-D84A-BD9F-1AF41A17A8D9}" type="slidenum">
              <a:rPr lang="en-US" smtClean="0"/>
              <a:t>2</a:t>
            </a:fld>
            <a:endParaRPr lang="en-US"/>
          </a:p>
        </p:txBody>
      </p:sp>
    </p:spTree>
    <p:extLst>
      <p:ext uri="{BB962C8B-B14F-4D97-AF65-F5344CB8AC3E}">
        <p14:creationId xmlns:p14="http://schemas.microsoft.com/office/powerpoint/2010/main" val="1396096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09705"/>
            <a:ext cx="7682345" cy="1325563"/>
          </a:xfrm>
        </p:spPr>
        <p:txBody>
          <a:bodyPr>
            <a:normAutofit/>
          </a:bodyPr>
          <a:lstStyle/>
          <a:p>
            <a:r>
              <a:rPr lang="en-US" sz="4000" b="1" dirty="0" smtClean="0"/>
              <a:t>The Model: Realizations (1)</a:t>
            </a:r>
            <a:endParaRPr lang="en-US" sz="4000" b="1" dirty="0"/>
          </a:p>
        </p:txBody>
      </p:sp>
      <p:sp>
        <p:nvSpPr>
          <p:cNvPr id="5" name="Content Placeholder 4"/>
          <p:cNvSpPr>
            <a:spLocks noGrp="1"/>
          </p:cNvSpPr>
          <p:nvPr>
            <p:ph sz="half" idx="1"/>
          </p:nvPr>
        </p:nvSpPr>
        <p:spPr>
          <a:xfrm>
            <a:off x="838199" y="1773379"/>
            <a:ext cx="8167384" cy="4627417"/>
          </a:xfrm>
        </p:spPr>
        <p:txBody>
          <a:bodyPr>
            <a:normAutofit fontScale="92500" lnSpcReduction="10000"/>
          </a:bodyPr>
          <a:lstStyle/>
          <a:p>
            <a:pPr>
              <a:spcBef>
                <a:spcPts val="900"/>
              </a:spcBef>
            </a:pPr>
            <a:r>
              <a:rPr lang="en-US" dirty="0" smtClean="0"/>
              <a:t>When it comes to realizations, we begin to encounter certain rules within the model that, in then end, enable the overhead to fall away, leaving a user with a minimum set of elements and their relationships in the XML now and in RDF and perhaps JSON later</a:t>
            </a:r>
          </a:p>
          <a:p>
            <a:pPr lvl="1">
              <a:spcBef>
                <a:spcPts val="900"/>
              </a:spcBef>
            </a:pPr>
            <a:r>
              <a:rPr lang="en-US" b="1" dirty="0" smtClean="0"/>
              <a:t>The First Rule of Realization</a:t>
            </a:r>
            <a:r>
              <a:rPr lang="en-US" dirty="0" smtClean="0"/>
              <a:t>: </a:t>
            </a:r>
            <a:r>
              <a:rPr lang="en-US" i="1" dirty="0" smtClean="0"/>
              <a:t>You do not have to realize the whole pattern</a:t>
            </a:r>
          </a:p>
          <a:p>
            <a:pPr lvl="2">
              <a:spcBef>
                <a:spcPts val="900"/>
              </a:spcBef>
            </a:pPr>
            <a:r>
              <a:rPr lang="en-US" b="1" dirty="0" smtClean="0"/>
              <a:t>Case A</a:t>
            </a:r>
            <a:r>
              <a:rPr lang="en-US" dirty="0" smtClean="0"/>
              <a:t>: Starting at the root, you can realize a single subtype of a class. For example, with the Collections pattern we might just realize a specific path that gives us the ability to order observations using Allen’s interval algebra</a:t>
            </a:r>
          </a:p>
          <a:p>
            <a:pPr lvl="2">
              <a:spcBef>
                <a:spcPts val="900"/>
              </a:spcBef>
            </a:pPr>
            <a:r>
              <a:rPr lang="en-US" b="1" dirty="0" smtClean="0"/>
              <a:t>Case B: </a:t>
            </a:r>
            <a:r>
              <a:rPr lang="en-US" dirty="0" smtClean="0"/>
              <a:t>You can start a pattern in the middle. For example with the Methodology Pattern, we might realize just the Design or, alternatively, just Design and Algorithm, leaving out the Process</a:t>
            </a:r>
          </a:p>
        </p:txBody>
      </p:sp>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9005583" y="215538"/>
            <a:ext cx="3186417" cy="6240679"/>
          </a:xfrm>
        </p:spPr>
      </p:pic>
      <p:sp>
        <p:nvSpPr>
          <p:cNvPr id="8" name="Slide Number Placeholder 7"/>
          <p:cNvSpPr>
            <a:spLocks noGrp="1"/>
          </p:cNvSpPr>
          <p:nvPr>
            <p:ph type="sldNum" sz="quarter" idx="12"/>
          </p:nvPr>
        </p:nvSpPr>
        <p:spPr/>
        <p:txBody>
          <a:bodyPr/>
          <a:lstStyle/>
          <a:p>
            <a:fld id="{A3DFBD25-4B9C-D84A-BD9F-1AF41A17A8D9}" type="slidenum">
              <a:rPr lang="en-US" smtClean="0"/>
              <a:t>3</a:t>
            </a:fld>
            <a:endParaRPr lang="en-US"/>
          </a:p>
        </p:txBody>
      </p:sp>
    </p:spTree>
    <p:extLst>
      <p:ext uri="{BB962C8B-B14F-4D97-AF65-F5344CB8AC3E}">
        <p14:creationId xmlns:p14="http://schemas.microsoft.com/office/powerpoint/2010/main" val="676608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09705"/>
            <a:ext cx="7682345" cy="1325563"/>
          </a:xfrm>
        </p:spPr>
        <p:txBody>
          <a:bodyPr>
            <a:normAutofit/>
          </a:bodyPr>
          <a:lstStyle/>
          <a:p>
            <a:r>
              <a:rPr lang="en-US" sz="4000" b="1" dirty="0" smtClean="0"/>
              <a:t>The Model: Realizations (2)</a:t>
            </a:r>
            <a:endParaRPr lang="en-US" sz="4000" b="1" dirty="0"/>
          </a:p>
        </p:txBody>
      </p:sp>
      <p:sp>
        <p:nvSpPr>
          <p:cNvPr id="5" name="Content Placeholder 4"/>
          <p:cNvSpPr>
            <a:spLocks noGrp="1"/>
          </p:cNvSpPr>
          <p:nvPr>
            <p:ph sz="half" idx="1"/>
          </p:nvPr>
        </p:nvSpPr>
        <p:spPr>
          <a:xfrm>
            <a:off x="838199" y="1773380"/>
            <a:ext cx="8167384" cy="4627418"/>
          </a:xfrm>
        </p:spPr>
        <p:txBody>
          <a:bodyPr>
            <a:normAutofit/>
          </a:bodyPr>
          <a:lstStyle/>
          <a:p>
            <a:pPr lvl="2"/>
            <a:r>
              <a:rPr lang="en-US" sz="1900" b="1" dirty="0" smtClean="0"/>
              <a:t>Case C: </a:t>
            </a:r>
            <a:r>
              <a:rPr lang="en-US" sz="1900" dirty="0" smtClean="0"/>
              <a:t>You can realize certain classes of the pattern giving them their own names. These classes in turn can continue to point back to unrealized classes in the original pattern in effect creating placeholders in the XML that go unfulfilled until a decision is made to realize additional classes</a:t>
            </a:r>
          </a:p>
          <a:p>
            <a:pPr lvl="1"/>
            <a:r>
              <a:rPr lang="en-US" sz="2200" dirty="0" smtClean="0"/>
              <a:t>Comments on the </a:t>
            </a:r>
            <a:r>
              <a:rPr lang="en-US" sz="2200" b="1" dirty="0" smtClean="0"/>
              <a:t>First Rule of Realization</a:t>
            </a:r>
            <a:r>
              <a:rPr lang="en-US" sz="2200" dirty="0" smtClean="0"/>
              <a:t>:</a:t>
            </a:r>
          </a:p>
          <a:p>
            <a:pPr lvl="2"/>
            <a:r>
              <a:rPr lang="en-US" sz="1800" dirty="0" smtClean="0"/>
              <a:t>Let’s say that a pattern is a </a:t>
            </a:r>
            <a:r>
              <a:rPr lang="en-US" sz="1800" b="1" i="1" dirty="0" smtClean="0"/>
              <a:t>minimally viable set</a:t>
            </a:r>
            <a:r>
              <a:rPr lang="en-US" sz="1800" dirty="0" smtClean="0"/>
              <a:t> of classes and their relationships needed in a description of a specific moment in the data lifecycle</a:t>
            </a:r>
          </a:p>
          <a:p>
            <a:pPr lvl="2"/>
            <a:r>
              <a:rPr lang="en-US" sz="1800" dirty="0" smtClean="0"/>
              <a:t>Seemingly, slicing and dicing breaks a minimally viable set.</a:t>
            </a:r>
          </a:p>
          <a:p>
            <a:pPr lvl="2"/>
            <a:r>
              <a:rPr lang="en-US" sz="1800" dirty="0" smtClean="0"/>
              <a:t>However, this is not the case if we use the mechanism described in </a:t>
            </a:r>
            <a:r>
              <a:rPr lang="en-US" sz="1800" b="1" dirty="0" smtClean="0"/>
              <a:t>Case C </a:t>
            </a:r>
            <a:r>
              <a:rPr lang="en-US" sz="1800" dirty="0" smtClean="0"/>
              <a:t>to create placeholders for classes and relationships we won</a:t>
            </a:r>
            <a:r>
              <a:rPr lang="mr-IN" sz="1800" dirty="0" smtClean="0"/>
              <a:t>’</a:t>
            </a:r>
            <a:r>
              <a:rPr lang="en-US" sz="1800" dirty="0" smtClean="0"/>
              <a:t>t use in a realization for now</a:t>
            </a:r>
          </a:p>
          <a:p>
            <a:pPr lvl="2"/>
            <a:r>
              <a:rPr lang="en-US" sz="1800" dirty="0" smtClean="0"/>
              <a:t>Alternatively, we can simply leave these classes and relationships out all the while </a:t>
            </a:r>
            <a:r>
              <a:rPr lang="en-US" sz="1800" b="1" i="1" dirty="0" smtClean="0"/>
              <a:t>implying</a:t>
            </a:r>
            <a:r>
              <a:rPr lang="en-US" sz="1800" dirty="0" smtClean="0"/>
              <a:t> </a:t>
            </a:r>
            <a:r>
              <a:rPr lang="en-US" sz="1800" b="1" dirty="0" smtClean="0"/>
              <a:t>Case C</a:t>
            </a:r>
            <a:r>
              <a:rPr lang="en-US" sz="1800" dirty="0" smtClean="0"/>
              <a:t> </a:t>
            </a:r>
          </a:p>
          <a:p>
            <a:pPr lvl="2"/>
            <a:r>
              <a:rPr lang="en-US" sz="1800" dirty="0" smtClean="0"/>
              <a:t>The implication preserves a minimally viable set</a:t>
            </a:r>
          </a:p>
          <a:p>
            <a:pPr lvl="2"/>
            <a:endParaRPr lang="en-US" sz="1800" dirty="0" smtClean="0"/>
          </a:p>
          <a:p>
            <a:pPr lvl="2"/>
            <a:endParaRPr lang="en-US" sz="1900" dirty="0" smtClean="0"/>
          </a:p>
          <a:p>
            <a:pPr lvl="1"/>
            <a:endParaRPr lang="en-US" sz="2300" dirty="0"/>
          </a:p>
        </p:txBody>
      </p:sp>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9005583" y="215538"/>
            <a:ext cx="3186417" cy="6240679"/>
          </a:xfrm>
        </p:spPr>
      </p:pic>
      <p:sp>
        <p:nvSpPr>
          <p:cNvPr id="8" name="Slide Number Placeholder 7"/>
          <p:cNvSpPr>
            <a:spLocks noGrp="1"/>
          </p:cNvSpPr>
          <p:nvPr>
            <p:ph type="sldNum" sz="quarter" idx="12"/>
          </p:nvPr>
        </p:nvSpPr>
        <p:spPr/>
        <p:txBody>
          <a:bodyPr/>
          <a:lstStyle/>
          <a:p>
            <a:fld id="{A3DFBD25-4B9C-D84A-BD9F-1AF41A17A8D9}" type="slidenum">
              <a:rPr lang="en-US" smtClean="0"/>
              <a:t>4</a:t>
            </a:fld>
            <a:endParaRPr lang="en-US"/>
          </a:p>
        </p:txBody>
      </p:sp>
    </p:spTree>
    <p:extLst>
      <p:ext uri="{BB962C8B-B14F-4D97-AF65-F5344CB8AC3E}">
        <p14:creationId xmlns:p14="http://schemas.microsoft.com/office/powerpoint/2010/main" val="16560894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09705"/>
            <a:ext cx="7682345" cy="1325563"/>
          </a:xfrm>
        </p:spPr>
        <p:txBody>
          <a:bodyPr>
            <a:normAutofit/>
          </a:bodyPr>
          <a:lstStyle/>
          <a:p>
            <a:r>
              <a:rPr lang="en-US" sz="4000" b="1" dirty="0" smtClean="0"/>
              <a:t>The Model: Views</a:t>
            </a:r>
            <a:endParaRPr lang="en-US" sz="4000" b="1" dirty="0"/>
          </a:p>
        </p:txBody>
      </p:sp>
      <p:sp>
        <p:nvSpPr>
          <p:cNvPr id="5" name="Content Placeholder 4"/>
          <p:cNvSpPr>
            <a:spLocks noGrp="1"/>
          </p:cNvSpPr>
          <p:nvPr>
            <p:ph sz="half" idx="1"/>
          </p:nvPr>
        </p:nvSpPr>
        <p:spPr>
          <a:xfrm>
            <a:off x="838199" y="1773380"/>
            <a:ext cx="8167384" cy="4627418"/>
          </a:xfrm>
        </p:spPr>
        <p:txBody>
          <a:bodyPr>
            <a:normAutofit/>
          </a:bodyPr>
          <a:lstStyle/>
          <a:p>
            <a:endParaRPr lang="en-US" sz="2600" dirty="0" smtClean="0"/>
          </a:p>
          <a:p>
            <a:pPr lvl="2"/>
            <a:endParaRPr lang="en-US" sz="1900" dirty="0" smtClean="0"/>
          </a:p>
          <a:p>
            <a:pPr lvl="1"/>
            <a:endParaRPr lang="en-US" sz="2300" dirty="0"/>
          </a:p>
        </p:txBody>
      </p:sp>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9005583" y="215538"/>
            <a:ext cx="3186417" cy="6240679"/>
          </a:xfrm>
        </p:spPr>
      </p:pic>
      <p:sp>
        <p:nvSpPr>
          <p:cNvPr id="8" name="Slide Number Placeholder 7"/>
          <p:cNvSpPr>
            <a:spLocks noGrp="1"/>
          </p:cNvSpPr>
          <p:nvPr>
            <p:ph type="sldNum" sz="quarter" idx="12"/>
          </p:nvPr>
        </p:nvSpPr>
        <p:spPr/>
        <p:txBody>
          <a:bodyPr/>
          <a:lstStyle/>
          <a:p>
            <a:fld id="{A3DFBD25-4B9C-D84A-BD9F-1AF41A17A8D9}" type="slidenum">
              <a:rPr lang="en-US" smtClean="0"/>
              <a:t>5</a:t>
            </a:fld>
            <a:endParaRPr lang="en-US"/>
          </a:p>
        </p:txBody>
      </p:sp>
    </p:spTree>
    <p:extLst>
      <p:ext uri="{BB962C8B-B14F-4D97-AF65-F5344CB8AC3E}">
        <p14:creationId xmlns:p14="http://schemas.microsoft.com/office/powerpoint/2010/main" val="559821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09705"/>
            <a:ext cx="7682345" cy="1325563"/>
          </a:xfrm>
        </p:spPr>
        <p:txBody>
          <a:bodyPr>
            <a:normAutofit/>
          </a:bodyPr>
          <a:lstStyle/>
          <a:p>
            <a:r>
              <a:rPr lang="en-US" sz="4000" b="1" dirty="0" smtClean="0"/>
              <a:t>The Model: View Relationships</a:t>
            </a:r>
            <a:endParaRPr lang="en-US" sz="4000" b="1" dirty="0"/>
          </a:p>
        </p:txBody>
      </p:sp>
      <p:sp>
        <p:nvSpPr>
          <p:cNvPr id="5" name="Content Placeholder 4"/>
          <p:cNvSpPr>
            <a:spLocks noGrp="1"/>
          </p:cNvSpPr>
          <p:nvPr>
            <p:ph sz="half" idx="1"/>
          </p:nvPr>
        </p:nvSpPr>
        <p:spPr>
          <a:xfrm>
            <a:off x="838199" y="1773380"/>
            <a:ext cx="8167384" cy="4627418"/>
          </a:xfrm>
        </p:spPr>
        <p:txBody>
          <a:bodyPr>
            <a:normAutofit/>
          </a:bodyPr>
          <a:lstStyle/>
          <a:p>
            <a:endParaRPr lang="en-US" sz="2600" dirty="0" smtClean="0"/>
          </a:p>
          <a:p>
            <a:pPr lvl="2"/>
            <a:endParaRPr lang="en-US" sz="1900" dirty="0" smtClean="0"/>
          </a:p>
          <a:p>
            <a:pPr lvl="1"/>
            <a:endParaRPr lang="en-US" sz="2300" dirty="0"/>
          </a:p>
        </p:txBody>
      </p:sp>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9005583" y="215538"/>
            <a:ext cx="3186417" cy="6240679"/>
          </a:xfrm>
        </p:spPr>
      </p:pic>
      <p:sp>
        <p:nvSpPr>
          <p:cNvPr id="8" name="Slide Number Placeholder 7"/>
          <p:cNvSpPr>
            <a:spLocks noGrp="1"/>
          </p:cNvSpPr>
          <p:nvPr>
            <p:ph type="sldNum" sz="quarter" idx="12"/>
          </p:nvPr>
        </p:nvSpPr>
        <p:spPr/>
        <p:txBody>
          <a:bodyPr/>
          <a:lstStyle/>
          <a:p>
            <a:fld id="{A3DFBD25-4B9C-D84A-BD9F-1AF41A17A8D9}" type="slidenum">
              <a:rPr lang="en-US" smtClean="0"/>
              <a:t>6</a:t>
            </a:fld>
            <a:endParaRPr lang="en-US"/>
          </a:p>
        </p:txBody>
      </p:sp>
    </p:spTree>
    <p:extLst>
      <p:ext uri="{BB962C8B-B14F-4D97-AF65-F5344CB8AC3E}">
        <p14:creationId xmlns:p14="http://schemas.microsoft.com/office/powerpoint/2010/main" val="7368514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Appendix</a:t>
            </a:r>
            <a:endParaRPr lang="en-US" dirty="0"/>
          </a:p>
        </p:txBody>
      </p:sp>
      <p:sp>
        <p:nvSpPr>
          <p:cNvPr id="7" name="Text Placeholder 6"/>
          <p:cNvSpPr>
            <a:spLocks noGrp="1"/>
          </p:cNvSpPr>
          <p:nvPr>
            <p:ph type="body" idx="1"/>
          </p:nvPr>
        </p:nvSpPr>
        <p:spPr/>
        <p:txBody>
          <a:bodyPr/>
          <a:lstStyle/>
          <a:p>
            <a:endParaRPr lang="en-US"/>
          </a:p>
        </p:txBody>
      </p:sp>
      <p:sp>
        <p:nvSpPr>
          <p:cNvPr id="5" name="Slide Number Placeholder 4"/>
          <p:cNvSpPr>
            <a:spLocks noGrp="1"/>
          </p:cNvSpPr>
          <p:nvPr>
            <p:ph type="sldNum" sz="quarter" idx="12"/>
          </p:nvPr>
        </p:nvSpPr>
        <p:spPr/>
        <p:txBody>
          <a:bodyPr/>
          <a:lstStyle/>
          <a:p>
            <a:fld id="{A3DFBD25-4B9C-D84A-BD9F-1AF41A17A8D9}" type="slidenum">
              <a:rPr lang="en-US" smtClean="0"/>
              <a:t>7</a:t>
            </a:fld>
            <a:endParaRPr lang="en-US"/>
          </a:p>
        </p:txBody>
      </p:sp>
    </p:spTree>
    <p:extLst>
      <p:ext uri="{BB962C8B-B14F-4D97-AF65-F5344CB8AC3E}">
        <p14:creationId xmlns:p14="http://schemas.microsoft.com/office/powerpoint/2010/main" val="1228312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09705"/>
            <a:ext cx="10515600" cy="1325563"/>
          </a:xfrm>
        </p:spPr>
        <p:txBody>
          <a:bodyPr/>
          <a:lstStyle/>
          <a:p>
            <a:r>
              <a:rPr lang="en-US" dirty="0" smtClean="0"/>
              <a:t>Methodology Pattern and its Realization(s)</a:t>
            </a:r>
            <a:endParaRPr lang="en-US" dirty="0"/>
          </a:p>
        </p:txBody>
      </p:sp>
      <p:sp>
        <p:nvSpPr>
          <p:cNvPr id="6" name="Content Placeholder 5"/>
          <p:cNvSpPr>
            <a:spLocks noGrp="1"/>
          </p:cNvSpPr>
          <p:nvPr>
            <p:ph idx="1"/>
          </p:nvPr>
        </p:nvSpPr>
        <p:spPr>
          <a:xfrm>
            <a:off x="838200" y="1770205"/>
            <a:ext cx="10515600" cy="4351338"/>
          </a:xfrm>
        </p:spPr>
        <p:txBody>
          <a:bodyPr/>
          <a:lstStyle/>
          <a:p>
            <a:endParaRPr lang="en-US"/>
          </a:p>
        </p:txBody>
      </p:sp>
      <p:sp>
        <p:nvSpPr>
          <p:cNvPr id="4" name="Slide Number Placeholder 3"/>
          <p:cNvSpPr>
            <a:spLocks noGrp="1"/>
          </p:cNvSpPr>
          <p:nvPr>
            <p:ph type="sldNum" sz="quarter" idx="12"/>
          </p:nvPr>
        </p:nvSpPr>
        <p:spPr/>
        <p:txBody>
          <a:bodyPr/>
          <a:lstStyle/>
          <a:p>
            <a:fld id="{A3DFBD25-4B9C-D84A-BD9F-1AF41A17A8D9}" type="slidenum">
              <a:rPr lang="en-US" smtClean="0"/>
              <a:t>8</a:t>
            </a:fld>
            <a:endParaRPr lang="en-US"/>
          </a:p>
        </p:txBody>
      </p:sp>
    </p:spTree>
    <p:extLst>
      <p:ext uri="{BB962C8B-B14F-4D97-AF65-F5344CB8AC3E}">
        <p14:creationId xmlns:p14="http://schemas.microsoft.com/office/powerpoint/2010/main" val="19504639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TotalTime>
  <Words>629</Words>
  <Application>Microsoft Macintosh PowerPoint</Application>
  <PresentationFormat>Widescreen</PresentationFormat>
  <Paragraphs>58</Paragraphs>
  <Slides>12</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Calibri Light</vt:lpstr>
      <vt:lpstr>Mangal</vt:lpstr>
      <vt:lpstr>Arial</vt:lpstr>
      <vt:lpstr>Office Theme</vt:lpstr>
      <vt:lpstr>DDI Views</vt:lpstr>
      <vt:lpstr>Introduction: DDI Views and the DDI User</vt:lpstr>
      <vt:lpstr>The Model: Patterns</vt:lpstr>
      <vt:lpstr>The Model: Realizations (1)</vt:lpstr>
      <vt:lpstr>The Model: Realizations (2)</vt:lpstr>
      <vt:lpstr>The Model: Views</vt:lpstr>
      <vt:lpstr>The Model: View Relationships</vt:lpstr>
      <vt:lpstr>Appendix</vt:lpstr>
      <vt:lpstr>Methodology Pattern and its Realization(s)</vt:lpstr>
      <vt:lpstr>Process Pattern and its Realizations</vt:lpstr>
      <vt:lpstr>Collection Pattern and its Realizations</vt:lpstr>
      <vt:lpstr>Signifier Pattern and its Realizations</vt:lpstr>
    </vt:vector>
  </TitlesOfParts>
  <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 Greenfield</dc:creator>
  <cp:lastModifiedBy>Jay Greenfield</cp:lastModifiedBy>
  <cp:revision>14</cp:revision>
  <dcterms:created xsi:type="dcterms:W3CDTF">2017-05-31T07:31:29Z</dcterms:created>
  <dcterms:modified xsi:type="dcterms:W3CDTF">2017-05-31T12:10:59Z</dcterms:modified>
</cp:coreProperties>
</file>