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8" autoAdjust="0"/>
    <p:restoredTop sz="94660"/>
  </p:normalViewPr>
  <p:slideViewPr>
    <p:cSldViewPr snapToGrid="0">
      <p:cViewPr>
        <p:scale>
          <a:sx n="50" d="100"/>
          <a:sy n="50" d="100"/>
        </p:scale>
        <p:origin x="605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8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9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7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7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4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409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725F-58D7-4171-BCB0-220FC7952DCB}" type="datetimeFigureOut">
              <a:rPr lang="en-US" smtClean="0"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FC768-FB8B-4211-AEA1-1E1B87437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8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568"/>
            <a:ext cx="10515600" cy="481036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using the </a:t>
            </a:r>
            <a:r>
              <a:rPr lang="en-US" dirty="0" err="1" smtClean="0"/>
              <a:t>ProposedCollectionsPattern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2511" y="2503610"/>
            <a:ext cx="1389163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1273" y="3797682"/>
            <a:ext cx="84087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Streets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0040" y="3797682"/>
            <a:ext cx="94288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Building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3347" y="3797682"/>
            <a:ext cx="90281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Utilities</a:t>
            </a:r>
          </a:p>
        </p:txBody>
      </p:sp>
      <p:cxnSp>
        <p:nvCxnSpPr>
          <p:cNvPr id="10" name="Elbow Connector 9"/>
          <p:cNvCxnSpPr>
            <a:stCxn id="5" idx="2"/>
            <a:endCxn id="7" idx="0"/>
          </p:cNvCxnSpPr>
          <p:nvPr/>
        </p:nvCxnSpPr>
        <p:spPr>
          <a:xfrm rot="5400000">
            <a:off x="2251919" y="2682508"/>
            <a:ext cx="924740" cy="130560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8" idx="0"/>
          </p:cNvCxnSpPr>
          <p:nvPr/>
        </p:nvCxnSpPr>
        <p:spPr>
          <a:xfrm rot="5400000">
            <a:off x="2903553" y="3334142"/>
            <a:ext cx="924740" cy="23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6" idx="0"/>
          </p:cNvCxnSpPr>
          <p:nvPr/>
        </p:nvCxnSpPr>
        <p:spPr>
          <a:xfrm rot="16200000" flipH="1">
            <a:off x="3522031" y="2718004"/>
            <a:ext cx="924740" cy="12346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2772" y="2505769"/>
            <a:ext cx="202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38871" y="2503610"/>
            <a:ext cx="157318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Manufacturing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47633" y="3797682"/>
            <a:ext cx="78656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Textile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03539" y="3797682"/>
            <a:ext cx="65280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79707" y="3797682"/>
            <a:ext cx="1049839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Beverage</a:t>
            </a:r>
          </a:p>
        </p:txBody>
      </p:sp>
      <p:cxnSp>
        <p:nvCxnSpPr>
          <p:cNvPr id="32" name="Elbow Connector 31"/>
          <p:cNvCxnSpPr>
            <a:stCxn id="28" idx="2"/>
            <a:endCxn id="30" idx="0"/>
          </p:cNvCxnSpPr>
          <p:nvPr/>
        </p:nvCxnSpPr>
        <p:spPr>
          <a:xfrm rot="5400000">
            <a:off x="7565334" y="2737551"/>
            <a:ext cx="924740" cy="11955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8" idx="2"/>
            <a:endCxn id="31" idx="0"/>
          </p:cNvCxnSpPr>
          <p:nvPr/>
        </p:nvCxnSpPr>
        <p:spPr>
          <a:xfrm rot="5400000">
            <a:off x="8152676" y="3324893"/>
            <a:ext cx="924740" cy="208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8" idx="2"/>
            <a:endCxn id="29" idx="0"/>
          </p:cNvCxnSpPr>
          <p:nvPr/>
        </p:nvCxnSpPr>
        <p:spPr>
          <a:xfrm rot="16200000" flipH="1">
            <a:off x="8720819" y="2777587"/>
            <a:ext cx="924740" cy="11154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09132" y="2505769"/>
            <a:ext cx="209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69134" y="882736"/>
            <a:ext cx="957506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Industry</a:t>
            </a:r>
          </a:p>
        </p:txBody>
      </p:sp>
      <p:cxnSp>
        <p:nvCxnSpPr>
          <p:cNvPr id="39" name="Elbow Connector 38"/>
          <p:cNvCxnSpPr>
            <a:stCxn id="37" idx="2"/>
            <a:endCxn id="5" idx="0"/>
          </p:cNvCxnSpPr>
          <p:nvPr/>
        </p:nvCxnSpPr>
        <p:spPr>
          <a:xfrm rot="5400000">
            <a:off x="3931719" y="687442"/>
            <a:ext cx="1251542" cy="23807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37" idx="2"/>
            <a:endCxn id="28" idx="0"/>
          </p:cNvCxnSpPr>
          <p:nvPr/>
        </p:nvCxnSpPr>
        <p:spPr>
          <a:xfrm rot="16200000" flipH="1">
            <a:off x="6560905" y="439050"/>
            <a:ext cx="1251542" cy="28775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56680" y="862112"/>
            <a:ext cx="200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relationship I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8008" y="4892040"/>
            <a:ext cx="106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{[Industry],     [ {[Construction], [Buildings, Utilities, Streets]},     {[Manufacturing], [Food, Beverage, Textile]}  ]    }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08008" y="4516599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Dan’s notation: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5642" y="5690937"/>
            <a:ext cx="1539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 Bag</a:t>
            </a:r>
          </a:p>
          <a:p>
            <a:r>
              <a:rPr lang="en-US" dirty="0" smtClean="0"/>
              <a:t>() List</a:t>
            </a:r>
          </a:p>
          <a:p>
            <a:r>
              <a:rPr lang="en-US" dirty="0" smtClean="0"/>
              <a:t>{}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2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RelationshipTypes</a:t>
            </a:r>
            <a:r>
              <a:rPr lang="en-US" dirty="0" smtClean="0"/>
              <a:t> for a hierarchy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639" t="34485" r="11620" b="23355"/>
          <a:stretch/>
        </p:blipFill>
        <p:spPr>
          <a:xfrm>
            <a:off x="6915337" y="409075"/>
            <a:ext cx="4850004" cy="21570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695" y="1022684"/>
            <a:ext cx="38146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err="1" smtClean="0"/>
              <a:t>StrictList</a:t>
            </a:r>
            <a:r>
              <a:rPr lang="en-US" dirty="0" smtClean="0"/>
              <a:t> (internally) has the implied: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Transitive</a:t>
            </a:r>
          </a:p>
          <a:p>
            <a:r>
              <a:rPr lang="en-US" dirty="0" smtClean="0"/>
              <a:t>Totality = Total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695" y="2859505"/>
            <a:ext cx="83734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OuterRelationship</a:t>
            </a:r>
            <a:r>
              <a:rPr lang="en-US" dirty="0" smtClean="0"/>
              <a:t> I, </a:t>
            </a:r>
            <a:r>
              <a:rPr lang="en-US" dirty="0" err="1" smtClean="0"/>
              <a:t>InnerRelationship</a:t>
            </a:r>
            <a:r>
              <a:rPr lang="en-US" dirty="0" smtClean="0"/>
              <a:t> C, and </a:t>
            </a:r>
            <a:r>
              <a:rPr lang="en-US" dirty="0" err="1" smtClean="0"/>
              <a:t>InnerRelationship</a:t>
            </a:r>
            <a:r>
              <a:rPr lang="en-US" dirty="0" smtClean="0"/>
              <a:t> M, as hierarchies, have: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Anti-Transitive</a:t>
            </a:r>
          </a:p>
          <a:p>
            <a:r>
              <a:rPr lang="en-US" dirty="0" smtClean="0"/>
              <a:t>Totality = Partial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9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568"/>
            <a:ext cx="12192000" cy="662188"/>
          </a:xfrm>
        </p:spPr>
        <p:txBody>
          <a:bodyPr>
            <a:normAutofit/>
          </a:bodyPr>
          <a:lstStyle/>
          <a:p>
            <a:r>
              <a:rPr lang="en-US" dirty="0" smtClean="0"/>
              <a:t>What If Outer Relationship could change to an </a:t>
            </a:r>
            <a:r>
              <a:rPr lang="en-US" dirty="0" err="1" smtClean="0"/>
              <a:t>Equalivalence</a:t>
            </a:r>
            <a:r>
              <a:rPr lang="en-US" dirty="0" smtClean="0"/>
              <a:t> relationship? What would this mean, Target in outer Range is inner Domain only?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2511" y="2503610"/>
            <a:ext cx="1389163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1273" y="3797682"/>
            <a:ext cx="84087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Streets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0040" y="3797682"/>
            <a:ext cx="94288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Building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3347" y="3797682"/>
            <a:ext cx="90281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Utilities</a:t>
            </a:r>
          </a:p>
        </p:txBody>
      </p:sp>
      <p:cxnSp>
        <p:nvCxnSpPr>
          <p:cNvPr id="10" name="Elbow Connector 9"/>
          <p:cNvCxnSpPr>
            <a:stCxn id="5" idx="2"/>
            <a:endCxn id="7" idx="0"/>
          </p:cNvCxnSpPr>
          <p:nvPr/>
        </p:nvCxnSpPr>
        <p:spPr>
          <a:xfrm rot="5400000">
            <a:off x="2251919" y="2682508"/>
            <a:ext cx="924740" cy="130560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8" idx="0"/>
          </p:cNvCxnSpPr>
          <p:nvPr/>
        </p:nvCxnSpPr>
        <p:spPr>
          <a:xfrm rot="5400000">
            <a:off x="2903553" y="3334142"/>
            <a:ext cx="924740" cy="23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6" idx="0"/>
          </p:cNvCxnSpPr>
          <p:nvPr/>
        </p:nvCxnSpPr>
        <p:spPr>
          <a:xfrm rot="16200000" flipH="1">
            <a:off x="3522031" y="2718004"/>
            <a:ext cx="924740" cy="12346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2772" y="2505769"/>
            <a:ext cx="202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38871" y="2503610"/>
            <a:ext cx="157318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Manufacturing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47633" y="3797682"/>
            <a:ext cx="78656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Textile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03539" y="3797682"/>
            <a:ext cx="65280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79707" y="3797682"/>
            <a:ext cx="1049839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Beverage</a:t>
            </a:r>
          </a:p>
        </p:txBody>
      </p:sp>
      <p:cxnSp>
        <p:nvCxnSpPr>
          <p:cNvPr id="32" name="Elbow Connector 31"/>
          <p:cNvCxnSpPr>
            <a:stCxn id="28" idx="2"/>
            <a:endCxn id="30" idx="0"/>
          </p:cNvCxnSpPr>
          <p:nvPr/>
        </p:nvCxnSpPr>
        <p:spPr>
          <a:xfrm rot="5400000">
            <a:off x="7565334" y="2737551"/>
            <a:ext cx="924740" cy="11955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8" idx="2"/>
            <a:endCxn id="31" idx="0"/>
          </p:cNvCxnSpPr>
          <p:nvPr/>
        </p:nvCxnSpPr>
        <p:spPr>
          <a:xfrm rot="5400000">
            <a:off x="8152676" y="3324893"/>
            <a:ext cx="924740" cy="208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8" idx="2"/>
            <a:endCxn id="29" idx="0"/>
          </p:cNvCxnSpPr>
          <p:nvPr/>
        </p:nvCxnSpPr>
        <p:spPr>
          <a:xfrm rot="16200000" flipH="1">
            <a:off x="8720819" y="2777587"/>
            <a:ext cx="924740" cy="11154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820987" y="2484566"/>
            <a:ext cx="209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69134" y="882736"/>
            <a:ext cx="957506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Industry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56680" y="862112"/>
            <a:ext cx="200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relationship I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8008" y="4892040"/>
            <a:ext cx="106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{[Industry],     [ {[Construction], [Buildings, Utilities, Streets]},     {[Manufacturing], [Food, Beverage, Textile]}  ]    }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08008" y="4516599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Dan’s notation: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5642" y="5690937"/>
            <a:ext cx="1539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 Bag</a:t>
            </a:r>
          </a:p>
          <a:p>
            <a:r>
              <a:rPr lang="en-US" dirty="0" smtClean="0"/>
              <a:t>() List</a:t>
            </a:r>
          </a:p>
          <a:p>
            <a:r>
              <a:rPr lang="en-US" dirty="0" smtClean="0"/>
              <a:t>{} Relationship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0506" y="1717010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77233" y="1740978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22" name="Straight Connector 21"/>
          <p:cNvCxnSpPr>
            <a:stCxn id="37" idx="2"/>
            <a:endCxn id="28" idx="0"/>
          </p:cNvCxnSpPr>
          <p:nvPr/>
        </p:nvCxnSpPr>
        <p:spPr>
          <a:xfrm>
            <a:off x="5747887" y="1252068"/>
            <a:ext cx="2877578" cy="12515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7" idx="2"/>
            <a:endCxn id="5" idx="0"/>
          </p:cNvCxnSpPr>
          <p:nvPr/>
        </p:nvCxnSpPr>
        <p:spPr>
          <a:xfrm flipH="1">
            <a:off x="3367093" y="1252068"/>
            <a:ext cx="2380794" cy="12515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71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1357811" cy="6400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Outer Relationship could change to an </a:t>
            </a:r>
            <a:r>
              <a:rPr lang="en-US" dirty="0" err="1" smtClean="0"/>
              <a:t>Equalivalence</a:t>
            </a:r>
            <a:r>
              <a:rPr lang="en-US" dirty="0" smtClean="0"/>
              <a:t> relationship? What would this mean, Target in outer Range is inner Domain only?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695" y="1022684"/>
            <a:ext cx="38146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err="1" smtClean="0"/>
              <a:t>StrictList</a:t>
            </a:r>
            <a:r>
              <a:rPr lang="en-US" dirty="0" smtClean="0"/>
              <a:t> (internally) has the implied: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Transitive</a:t>
            </a:r>
          </a:p>
          <a:p>
            <a:r>
              <a:rPr lang="en-US" dirty="0" smtClean="0"/>
              <a:t>Totality = Total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695" y="2859505"/>
            <a:ext cx="2487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OuterRelationship</a:t>
            </a:r>
            <a:r>
              <a:rPr lang="en-US" dirty="0" smtClean="0"/>
              <a:t> I has :</a:t>
            </a:r>
          </a:p>
          <a:p>
            <a:r>
              <a:rPr lang="en-US" dirty="0" smtClean="0"/>
              <a:t>Reflexivity = </a:t>
            </a:r>
            <a:r>
              <a:rPr lang="en-US" dirty="0"/>
              <a:t>R</a:t>
            </a:r>
            <a:r>
              <a:rPr lang="en-US" dirty="0" smtClean="0"/>
              <a:t>eflexive</a:t>
            </a:r>
          </a:p>
          <a:p>
            <a:r>
              <a:rPr lang="en-US" dirty="0" smtClean="0"/>
              <a:t>Symmetry = Symmetric</a:t>
            </a:r>
          </a:p>
          <a:p>
            <a:r>
              <a:rPr lang="en-US" dirty="0" smtClean="0"/>
              <a:t>Transitivity = Transitive</a:t>
            </a:r>
          </a:p>
          <a:p>
            <a:r>
              <a:rPr lang="en-US" dirty="0" smtClean="0"/>
              <a:t>Totality = Partial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4695" y="4696326"/>
            <a:ext cx="64504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InnerRelationship</a:t>
            </a:r>
            <a:r>
              <a:rPr lang="en-US" dirty="0" smtClean="0"/>
              <a:t> C, and </a:t>
            </a:r>
            <a:r>
              <a:rPr lang="en-US" dirty="0" err="1" smtClean="0"/>
              <a:t>InnerRelationship</a:t>
            </a:r>
            <a:r>
              <a:rPr lang="en-US" dirty="0" smtClean="0"/>
              <a:t> M, as hierarchies, have: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Anti-Transitive</a:t>
            </a:r>
          </a:p>
          <a:p>
            <a:r>
              <a:rPr lang="en-US" dirty="0" smtClean="0"/>
              <a:t>Totality = Partial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6172" t="35021" r="4547" b="22256"/>
          <a:stretch/>
        </p:blipFill>
        <p:spPr>
          <a:xfrm>
            <a:off x="4254570" y="640080"/>
            <a:ext cx="7297349" cy="3017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35240" y="4511040"/>
            <a:ext cx="4172745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This might work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2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568"/>
            <a:ext cx="12192000" cy="6382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Outer Relationship could change to an </a:t>
            </a:r>
            <a:r>
              <a:rPr lang="en-US" dirty="0" err="1" smtClean="0"/>
              <a:t>Equalivalence</a:t>
            </a:r>
            <a:r>
              <a:rPr lang="en-US" dirty="0" smtClean="0"/>
              <a:t> relationship? What would this mean, Target in outer Range is inner Domain only?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2511" y="2503610"/>
            <a:ext cx="1389163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1273" y="3797682"/>
            <a:ext cx="84087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Streets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0040" y="3797682"/>
            <a:ext cx="94288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Building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3347" y="3797682"/>
            <a:ext cx="90281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Utilities</a:t>
            </a:r>
          </a:p>
        </p:txBody>
      </p:sp>
      <p:cxnSp>
        <p:nvCxnSpPr>
          <p:cNvPr id="10" name="Elbow Connector 9"/>
          <p:cNvCxnSpPr>
            <a:stCxn id="5" idx="2"/>
            <a:endCxn id="7" idx="0"/>
          </p:cNvCxnSpPr>
          <p:nvPr/>
        </p:nvCxnSpPr>
        <p:spPr>
          <a:xfrm rot="5400000">
            <a:off x="2251919" y="2682508"/>
            <a:ext cx="924740" cy="130560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8" idx="0"/>
          </p:cNvCxnSpPr>
          <p:nvPr/>
        </p:nvCxnSpPr>
        <p:spPr>
          <a:xfrm rot="5400000">
            <a:off x="2903553" y="3334142"/>
            <a:ext cx="924740" cy="23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6" idx="0"/>
          </p:cNvCxnSpPr>
          <p:nvPr/>
        </p:nvCxnSpPr>
        <p:spPr>
          <a:xfrm rot="16200000" flipH="1">
            <a:off x="3522031" y="2718004"/>
            <a:ext cx="924740" cy="12346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2772" y="2505769"/>
            <a:ext cx="202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38871" y="2503610"/>
            <a:ext cx="157318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Manufacturing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47633" y="3797682"/>
            <a:ext cx="78656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Textile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03539" y="3797682"/>
            <a:ext cx="65280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79707" y="3797682"/>
            <a:ext cx="1049839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Beverage</a:t>
            </a:r>
          </a:p>
        </p:txBody>
      </p:sp>
      <p:cxnSp>
        <p:nvCxnSpPr>
          <p:cNvPr id="32" name="Elbow Connector 31"/>
          <p:cNvCxnSpPr>
            <a:stCxn id="28" idx="2"/>
            <a:endCxn id="30" idx="0"/>
          </p:cNvCxnSpPr>
          <p:nvPr/>
        </p:nvCxnSpPr>
        <p:spPr>
          <a:xfrm rot="5400000">
            <a:off x="7565334" y="2737551"/>
            <a:ext cx="924740" cy="11955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8" idx="2"/>
            <a:endCxn id="31" idx="0"/>
          </p:cNvCxnSpPr>
          <p:nvPr/>
        </p:nvCxnSpPr>
        <p:spPr>
          <a:xfrm rot="5400000">
            <a:off x="8152676" y="3324893"/>
            <a:ext cx="924740" cy="208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8" idx="2"/>
            <a:endCxn id="29" idx="0"/>
          </p:cNvCxnSpPr>
          <p:nvPr/>
        </p:nvCxnSpPr>
        <p:spPr>
          <a:xfrm rot="16200000" flipH="1">
            <a:off x="8720819" y="2777587"/>
            <a:ext cx="924740" cy="11154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820987" y="2484566"/>
            <a:ext cx="209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69134" y="882736"/>
            <a:ext cx="957506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Industry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56680" y="862112"/>
            <a:ext cx="200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relationship I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8008" y="4892040"/>
            <a:ext cx="106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{[Industry],     [ {[Construction], [Buildings, Utilities, Streets]},     {[Manufacturing], [Food, Beverage, Textile]}  ]    }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08008" y="4516599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Dan’s notation: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5642" y="5690937"/>
            <a:ext cx="1539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 Bag</a:t>
            </a:r>
          </a:p>
          <a:p>
            <a:r>
              <a:rPr lang="en-US" dirty="0" smtClean="0"/>
              <a:t>() List</a:t>
            </a:r>
          </a:p>
          <a:p>
            <a:r>
              <a:rPr lang="en-US" dirty="0" smtClean="0"/>
              <a:t>{} Relationship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0506" y="1717010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77233" y="1740978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88302" y="2503610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20" name="Straight Connector 19"/>
          <p:cNvCxnSpPr>
            <a:stCxn id="5" idx="3"/>
          </p:cNvCxnSpPr>
          <p:nvPr/>
        </p:nvCxnSpPr>
        <p:spPr>
          <a:xfrm flipV="1">
            <a:off x="4061674" y="2669232"/>
            <a:ext cx="3866984" cy="190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7" idx="2"/>
            <a:endCxn id="28" idx="0"/>
          </p:cNvCxnSpPr>
          <p:nvPr/>
        </p:nvCxnSpPr>
        <p:spPr>
          <a:xfrm>
            <a:off x="5747887" y="1252068"/>
            <a:ext cx="2877578" cy="12515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7" idx="2"/>
            <a:endCxn id="5" idx="0"/>
          </p:cNvCxnSpPr>
          <p:nvPr/>
        </p:nvCxnSpPr>
        <p:spPr>
          <a:xfrm flipH="1">
            <a:off x="3367093" y="1252068"/>
            <a:ext cx="2380794" cy="12515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442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1357811" cy="663190"/>
          </a:xfrm>
        </p:spPr>
        <p:txBody>
          <a:bodyPr>
            <a:normAutofit/>
          </a:bodyPr>
          <a:lstStyle/>
          <a:p>
            <a:r>
              <a:rPr lang="en-US" dirty="0" smtClean="0"/>
              <a:t>What If Outer Relationship could change to an </a:t>
            </a:r>
            <a:r>
              <a:rPr lang="en-US" dirty="0" err="1" smtClean="0"/>
              <a:t>Equalivalence</a:t>
            </a:r>
            <a:r>
              <a:rPr lang="en-US" dirty="0" smtClean="0"/>
              <a:t> relationship? What would this mean, Target in outer Range is inner Domain only?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695" y="1022684"/>
            <a:ext cx="38146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err="1" smtClean="0"/>
              <a:t>StrictList</a:t>
            </a:r>
            <a:r>
              <a:rPr lang="en-US" dirty="0" smtClean="0"/>
              <a:t> (internally) has the implied: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Transitive</a:t>
            </a:r>
          </a:p>
          <a:p>
            <a:r>
              <a:rPr lang="en-US" dirty="0" smtClean="0"/>
              <a:t>Totality = Total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695" y="2859505"/>
            <a:ext cx="2487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OuterRelationship</a:t>
            </a:r>
            <a:r>
              <a:rPr lang="en-US" dirty="0" smtClean="0"/>
              <a:t> I has :</a:t>
            </a:r>
          </a:p>
          <a:p>
            <a:r>
              <a:rPr lang="en-US" dirty="0" smtClean="0"/>
              <a:t>Reflexivity = </a:t>
            </a:r>
            <a:r>
              <a:rPr lang="en-US" dirty="0"/>
              <a:t>R</a:t>
            </a:r>
            <a:r>
              <a:rPr lang="en-US" dirty="0" smtClean="0"/>
              <a:t>eflexive</a:t>
            </a:r>
          </a:p>
          <a:p>
            <a:r>
              <a:rPr lang="en-US" dirty="0" smtClean="0"/>
              <a:t>Symmetry = Symmetric</a:t>
            </a:r>
          </a:p>
          <a:p>
            <a:r>
              <a:rPr lang="en-US" dirty="0" smtClean="0"/>
              <a:t>Transitivity = Transitive</a:t>
            </a:r>
          </a:p>
          <a:p>
            <a:r>
              <a:rPr lang="en-US" dirty="0" smtClean="0"/>
              <a:t>Totality = Total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4695" y="4696326"/>
            <a:ext cx="64504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InnerRelationship</a:t>
            </a:r>
            <a:r>
              <a:rPr lang="en-US" dirty="0" smtClean="0"/>
              <a:t> C, and </a:t>
            </a:r>
            <a:r>
              <a:rPr lang="en-US" dirty="0" err="1" smtClean="0"/>
              <a:t>InnerRelationship</a:t>
            </a:r>
            <a:r>
              <a:rPr lang="en-US" dirty="0" smtClean="0"/>
              <a:t> M, as hierarchies, have: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Anti-Transitive</a:t>
            </a:r>
          </a:p>
          <a:p>
            <a:r>
              <a:rPr lang="en-US" dirty="0" smtClean="0"/>
              <a:t>Totality = Partial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5257" t="34512" r="4024" b="22935"/>
          <a:stretch/>
        </p:blipFill>
        <p:spPr>
          <a:xfrm>
            <a:off x="5084408" y="1208621"/>
            <a:ext cx="6505955" cy="26318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35240" y="4511040"/>
            <a:ext cx="3812967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 this Broken?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9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5568"/>
            <a:ext cx="12192000" cy="732682"/>
          </a:xfrm>
        </p:spPr>
        <p:txBody>
          <a:bodyPr>
            <a:normAutofit/>
          </a:bodyPr>
          <a:lstStyle/>
          <a:p>
            <a:r>
              <a:rPr lang="en-US" dirty="0" smtClean="0"/>
              <a:t>What If Outer Relationship could change to an </a:t>
            </a:r>
            <a:r>
              <a:rPr lang="en-US" dirty="0" err="1" smtClean="0"/>
              <a:t>Equalivalence</a:t>
            </a:r>
            <a:r>
              <a:rPr lang="en-US" dirty="0" smtClean="0"/>
              <a:t> relationship? What would this mean, Target in outer Range All Members in Domain?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2511" y="2503610"/>
            <a:ext cx="1389163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Construction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1273" y="3797682"/>
            <a:ext cx="84087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Streets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0040" y="3797682"/>
            <a:ext cx="94288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Building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3347" y="3797682"/>
            <a:ext cx="902811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Utilities</a:t>
            </a:r>
          </a:p>
        </p:txBody>
      </p:sp>
      <p:cxnSp>
        <p:nvCxnSpPr>
          <p:cNvPr id="10" name="Elbow Connector 9"/>
          <p:cNvCxnSpPr>
            <a:stCxn id="5" idx="2"/>
            <a:endCxn id="7" idx="0"/>
          </p:cNvCxnSpPr>
          <p:nvPr/>
        </p:nvCxnSpPr>
        <p:spPr>
          <a:xfrm rot="5400000">
            <a:off x="2251919" y="2682508"/>
            <a:ext cx="924740" cy="130560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5" idx="2"/>
            <a:endCxn id="8" idx="0"/>
          </p:cNvCxnSpPr>
          <p:nvPr/>
        </p:nvCxnSpPr>
        <p:spPr>
          <a:xfrm rot="5400000">
            <a:off x="2903553" y="3334142"/>
            <a:ext cx="924740" cy="23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6" idx="0"/>
          </p:cNvCxnSpPr>
          <p:nvPr/>
        </p:nvCxnSpPr>
        <p:spPr>
          <a:xfrm rot="16200000" flipH="1">
            <a:off x="3522031" y="2718004"/>
            <a:ext cx="924740" cy="12346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2772" y="2505769"/>
            <a:ext cx="202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38871" y="2503610"/>
            <a:ext cx="1573188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Manufacturing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47633" y="3797682"/>
            <a:ext cx="78656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Textile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03539" y="3797682"/>
            <a:ext cx="652807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Food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79707" y="3797682"/>
            <a:ext cx="1049839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Beverage</a:t>
            </a:r>
          </a:p>
        </p:txBody>
      </p:sp>
      <p:cxnSp>
        <p:nvCxnSpPr>
          <p:cNvPr id="32" name="Elbow Connector 31"/>
          <p:cNvCxnSpPr>
            <a:stCxn id="28" idx="2"/>
            <a:endCxn id="30" idx="0"/>
          </p:cNvCxnSpPr>
          <p:nvPr/>
        </p:nvCxnSpPr>
        <p:spPr>
          <a:xfrm rot="5400000">
            <a:off x="7565334" y="2737551"/>
            <a:ext cx="924740" cy="119552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8" idx="2"/>
            <a:endCxn id="31" idx="0"/>
          </p:cNvCxnSpPr>
          <p:nvPr/>
        </p:nvCxnSpPr>
        <p:spPr>
          <a:xfrm rot="5400000">
            <a:off x="8152676" y="3324893"/>
            <a:ext cx="924740" cy="2083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8" idx="2"/>
            <a:endCxn id="29" idx="0"/>
          </p:cNvCxnSpPr>
          <p:nvPr/>
        </p:nvCxnSpPr>
        <p:spPr>
          <a:xfrm rot="16200000" flipH="1">
            <a:off x="8720819" y="2777587"/>
            <a:ext cx="924740" cy="11154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820987" y="2484566"/>
            <a:ext cx="209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relationship 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69134" y="882736"/>
            <a:ext cx="957506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Industry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56680" y="862112"/>
            <a:ext cx="200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 relationship I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08008" y="4892040"/>
            <a:ext cx="10665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{[Industry],     [ {[Construction], [Buildings, Utilities, Streets]},     {[Manufacturing], [Food, Beverage, Textile]}  ]    }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08008" y="4516599"/>
            <a:ext cx="1893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Dan’s notation: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5642" y="5690937"/>
            <a:ext cx="1539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 Bag</a:t>
            </a:r>
          </a:p>
          <a:p>
            <a:r>
              <a:rPr lang="en-US" dirty="0" smtClean="0"/>
              <a:t>() List</a:t>
            </a:r>
          </a:p>
          <a:p>
            <a:r>
              <a:rPr lang="en-US" dirty="0" smtClean="0"/>
              <a:t>{} Relationship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0506" y="1717010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77233" y="1740978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388302" y="2503610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20" name="Straight Connector 19"/>
          <p:cNvCxnSpPr>
            <a:stCxn id="5" idx="3"/>
          </p:cNvCxnSpPr>
          <p:nvPr/>
        </p:nvCxnSpPr>
        <p:spPr>
          <a:xfrm flipV="1">
            <a:off x="4061674" y="2669232"/>
            <a:ext cx="3866984" cy="190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7" idx="2"/>
            <a:endCxn id="28" idx="0"/>
          </p:cNvCxnSpPr>
          <p:nvPr/>
        </p:nvCxnSpPr>
        <p:spPr>
          <a:xfrm>
            <a:off x="5747887" y="1252068"/>
            <a:ext cx="2877578" cy="12515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7" idx="2"/>
            <a:endCxn id="5" idx="0"/>
          </p:cNvCxnSpPr>
          <p:nvPr/>
        </p:nvCxnSpPr>
        <p:spPr>
          <a:xfrm flipH="1">
            <a:off x="3367093" y="1252068"/>
            <a:ext cx="2380794" cy="12515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23382" y="2956458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48" name="Straight Connector 47"/>
          <p:cNvCxnSpPr>
            <a:endCxn id="7" idx="0"/>
          </p:cNvCxnSpPr>
          <p:nvPr/>
        </p:nvCxnSpPr>
        <p:spPr>
          <a:xfrm flipH="1">
            <a:off x="2061484" y="2853898"/>
            <a:ext cx="1013318" cy="9437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66475" y="2926093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3211954" y="2851223"/>
            <a:ext cx="20938" cy="9044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17725" y="2964626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050776" y="2863926"/>
            <a:ext cx="419826" cy="97324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486466" y="2977964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57" name="Straight Connector 56"/>
          <p:cNvCxnSpPr>
            <a:endCxn id="30" idx="0"/>
          </p:cNvCxnSpPr>
          <p:nvPr/>
        </p:nvCxnSpPr>
        <p:spPr>
          <a:xfrm flipH="1">
            <a:off x="7429943" y="2896910"/>
            <a:ext cx="977434" cy="90077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538771" y="2953996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8943799" y="2896910"/>
            <a:ext cx="0" cy="94025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271469" y="2860007"/>
            <a:ext cx="106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9347633" y="2872940"/>
            <a:ext cx="201481" cy="9642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68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1357811" cy="663190"/>
          </a:xfrm>
        </p:spPr>
        <p:txBody>
          <a:bodyPr>
            <a:normAutofit/>
          </a:bodyPr>
          <a:lstStyle/>
          <a:p>
            <a:r>
              <a:rPr lang="en-US" dirty="0" smtClean="0"/>
              <a:t>What If Outer Relationship could change to an </a:t>
            </a:r>
            <a:r>
              <a:rPr lang="en-US" dirty="0" err="1" smtClean="0"/>
              <a:t>Equalivalence</a:t>
            </a:r>
            <a:r>
              <a:rPr lang="en-US" dirty="0" smtClean="0"/>
              <a:t> relationship? What would this mean, Target in outer Range All Members in Domain?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695" y="1022684"/>
            <a:ext cx="38146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err="1" smtClean="0"/>
              <a:t>StrictList</a:t>
            </a:r>
            <a:r>
              <a:rPr lang="en-US" dirty="0" smtClean="0"/>
              <a:t> (internally) has the implied: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Transitive</a:t>
            </a:r>
          </a:p>
          <a:p>
            <a:r>
              <a:rPr lang="en-US" dirty="0" smtClean="0"/>
              <a:t>Totality = Total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695" y="2859505"/>
            <a:ext cx="2487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OuterRelationship</a:t>
            </a:r>
            <a:r>
              <a:rPr lang="en-US" dirty="0" smtClean="0"/>
              <a:t> I has :</a:t>
            </a:r>
          </a:p>
          <a:p>
            <a:r>
              <a:rPr lang="en-US" dirty="0" smtClean="0"/>
              <a:t>Reflexivity = </a:t>
            </a:r>
            <a:r>
              <a:rPr lang="en-US" dirty="0"/>
              <a:t>R</a:t>
            </a:r>
            <a:r>
              <a:rPr lang="en-US" dirty="0" smtClean="0"/>
              <a:t>eflexive</a:t>
            </a:r>
          </a:p>
          <a:p>
            <a:r>
              <a:rPr lang="en-US" dirty="0" smtClean="0"/>
              <a:t>Symmetry = Symmetric</a:t>
            </a:r>
          </a:p>
          <a:p>
            <a:r>
              <a:rPr lang="en-US" dirty="0" smtClean="0"/>
              <a:t>Transitivity = Transitive</a:t>
            </a:r>
          </a:p>
          <a:p>
            <a:r>
              <a:rPr lang="en-US" dirty="0" smtClean="0"/>
              <a:t>Totality = Total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4695" y="4696326"/>
            <a:ext cx="64504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InnerRelationship</a:t>
            </a:r>
            <a:r>
              <a:rPr lang="en-US" dirty="0" smtClean="0"/>
              <a:t> C, and </a:t>
            </a:r>
            <a:r>
              <a:rPr lang="en-US" dirty="0" err="1" smtClean="0"/>
              <a:t>InnerRelationship</a:t>
            </a:r>
            <a:r>
              <a:rPr lang="en-US" dirty="0" smtClean="0"/>
              <a:t> M, as hierarchies, have:</a:t>
            </a:r>
          </a:p>
          <a:p>
            <a:r>
              <a:rPr lang="en-US" dirty="0" smtClean="0"/>
              <a:t>Reflexivity = Anti-Reflexive</a:t>
            </a:r>
          </a:p>
          <a:p>
            <a:r>
              <a:rPr lang="en-US" dirty="0" smtClean="0"/>
              <a:t>Symmetry = Anti-symmetric</a:t>
            </a:r>
          </a:p>
          <a:p>
            <a:r>
              <a:rPr lang="en-US" dirty="0" smtClean="0"/>
              <a:t>Transitivity = Anti-Transitive</a:t>
            </a:r>
          </a:p>
          <a:p>
            <a:r>
              <a:rPr lang="en-US" dirty="0" smtClean="0"/>
              <a:t>Totality = Partial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237" t="35008" r="4588" b="24140"/>
          <a:stretch/>
        </p:blipFill>
        <p:spPr>
          <a:xfrm>
            <a:off x="4378119" y="768568"/>
            <a:ext cx="7555973" cy="29542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35240" y="4511040"/>
            <a:ext cx="1940659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Broken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1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628</Words>
  <Application>Microsoft Office PowerPoint</Application>
  <PresentationFormat>Widescreen</PresentationFormat>
  <Paragraphs>148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 Example using the ProposedCollectionsPattern</vt:lpstr>
      <vt:lpstr>RelationshipTypes for a hierarchy </vt:lpstr>
      <vt:lpstr>What If Outer Relationship could change to an Equalivalence relationship? What would this mean, Target in outer Range is inner Domain only?</vt:lpstr>
      <vt:lpstr>What If Outer Relationship could change to an Equalivalence relationship? What would this mean, Target in outer Range is inner Domain only?</vt:lpstr>
      <vt:lpstr>What If Outer Relationship could change to an Equalivalence relationship? What would this mean, Target in outer Range is inner Domain only?</vt:lpstr>
      <vt:lpstr>What If Outer Relationship could change to an Equalivalence relationship? What would this mean, Target in outer Range is inner Domain only?</vt:lpstr>
      <vt:lpstr>What If Outer Relationship could change to an Equalivalence relationship? What would this mean, Target in outer Range All Members in Domain?</vt:lpstr>
      <vt:lpstr>What If Outer Relationship could change to an Equalivalence relationship? What would this mean, Target in outer Range All Members in Domain?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Hoyle, Larry</dc:creator>
  <cp:lastModifiedBy>Hoyle, Larry</cp:lastModifiedBy>
  <cp:revision>8</cp:revision>
  <dcterms:created xsi:type="dcterms:W3CDTF">2017-06-04T13:08:46Z</dcterms:created>
  <dcterms:modified xsi:type="dcterms:W3CDTF">2017-06-04T13:52:47Z</dcterms:modified>
</cp:coreProperties>
</file>