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0"/>
  </p:handoutMasterIdLst>
  <p:sldIdLst>
    <p:sldId id="286" r:id="rId2"/>
    <p:sldId id="287" r:id="rId3"/>
    <p:sldId id="256" r:id="rId4"/>
    <p:sldId id="300" r:id="rId5"/>
    <p:sldId id="288" r:id="rId6"/>
    <p:sldId id="289" r:id="rId7"/>
    <p:sldId id="260" r:id="rId8"/>
    <p:sldId id="303" r:id="rId9"/>
    <p:sldId id="290" r:id="rId10"/>
    <p:sldId id="261" r:id="rId11"/>
    <p:sldId id="263" r:id="rId12"/>
    <p:sldId id="304" r:id="rId13"/>
    <p:sldId id="264" r:id="rId14"/>
    <p:sldId id="266" r:id="rId15"/>
    <p:sldId id="267" r:id="rId16"/>
    <p:sldId id="265" r:id="rId17"/>
    <p:sldId id="291" r:id="rId18"/>
    <p:sldId id="282" r:id="rId19"/>
    <p:sldId id="283" r:id="rId20"/>
    <p:sldId id="284" r:id="rId21"/>
    <p:sldId id="292" r:id="rId22"/>
    <p:sldId id="268" r:id="rId23"/>
    <p:sldId id="271" r:id="rId24"/>
    <p:sldId id="270" r:id="rId25"/>
    <p:sldId id="272" r:id="rId26"/>
    <p:sldId id="298" r:id="rId27"/>
    <p:sldId id="293" r:id="rId28"/>
    <p:sldId id="299" r:id="rId29"/>
    <p:sldId id="297" r:id="rId30"/>
    <p:sldId id="269" r:id="rId31"/>
    <p:sldId id="275" r:id="rId32"/>
    <p:sldId id="276" r:id="rId33"/>
    <p:sldId id="277" r:id="rId34"/>
    <p:sldId id="257" r:id="rId35"/>
    <p:sldId id="294" r:id="rId36"/>
    <p:sldId id="273" r:id="rId37"/>
    <p:sldId id="258" r:id="rId38"/>
    <p:sldId id="259" r:id="rId39"/>
    <p:sldId id="296" r:id="rId40"/>
    <p:sldId id="280" r:id="rId41"/>
    <p:sldId id="281" r:id="rId42"/>
    <p:sldId id="262" r:id="rId43"/>
    <p:sldId id="274" r:id="rId44"/>
    <p:sldId id="302" r:id="rId45"/>
    <p:sldId id="301" r:id="rId46"/>
    <p:sldId id="295" r:id="rId47"/>
    <p:sldId id="285" r:id="rId48"/>
    <p:sldId id="279" r:id="rId4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>
        <p:scale>
          <a:sx n="75" d="100"/>
          <a:sy n="75" d="100"/>
        </p:scale>
        <p:origin x="534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CDE41209-418A-439D-A6B1-4B7A2E8C72C1}" type="datetimeFigureOut">
              <a:rPr lang="en-US" smtClean="0"/>
              <a:t>2017-05-30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8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8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FA1FCEE5-8EE9-4212-93EC-33C21003A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75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8C55-F91C-4E20-8CDC-04DFB99FF2FA}" type="datetimeFigureOut">
              <a:rPr lang="en-US" smtClean="0"/>
              <a:t>2017-05-30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D853-2808-49CD-B895-30B875FD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94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8C55-F91C-4E20-8CDC-04DFB99FF2FA}" type="datetimeFigureOut">
              <a:rPr lang="en-US" smtClean="0"/>
              <a:t>2017-05-30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D853-2808-49CD-B895-30B875FD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82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8C55-F91C-4E20-8CDC-04DFB99FF2FA}" type="datetimeFigureOut">
              <a:rPr lang="en-US" smtClean="0"/>
              <a:t>2017-05-30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D853-2808-49CD-B895-30B875FD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8C55-F91C-4E20-8CDC-04DFB99FF2FA}" type="datetimeFigureOut">
              <a:rPr lang="en-US" smtClean="0"/>
              <a:t>2017-05-30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D853-2808-49CD-B895-30B875FD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86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8C55-F91C-4E20-8CDC-04DFB99FF2FA}" type="datetimeFigureOut">
              <a:rPr lang="en-US" smtClean="0"/>
              <a:t>2017-05-30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D853-2808-49CD-B895-30B875FD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89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8C55-F91C-4E20-8CDC-04DFB99FF2FA}" type="datetimeFigureOut">
              <a:rPr lang="en-US" smtClean="0"/>
              <a:t>2017-05-30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D853-2808-49CD-B895-30B875FD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55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8C55-F91C-4E20-8CDC-04DFB99FF2FA}" type="datetimeFigureOut">
              <a:rPr lang="en-US" smtClean="0"/>
              <a:t>2017-05-30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D853-2808-49CD-B895-30B875FD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46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8C55-F91C-4E20-8CDC-04DFB99FF2FA}" type="datetimeFigureOut">
              <a:rPr lang="en-US" smtClean="0"/>
              <a:t>2017-05-30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D853-2808-49CD-B895-30B875FD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6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8C55-F91C-4E20-8CDC-04DFB99FF2FA}" type="datetimeFigureOut">
              <a:rPr lang="en-US" smtClean="0"/>
              <a:t>2017-05-30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D853-2808-49CD-B895-30B875FD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6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8C55-F91C-4E20-8CDC-04DFB99FF2FA}" type="datetimeFigureOut">
              <a:rPr lang="en-US" smtClean="0"/>
              <a:t>2017-05-30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D853-2808-49CD-B895-30B875FD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93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8C55-F91C-4E20-8CDC-04DFB99FF2FA}" type="datetimeFigureOut">
              <a:rPr lang="en-US" smtClean="0"/>
              <a:t>2017-05-30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D853-2808-49CD-B895-30B875FD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8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68C55-F91C-4E20-8CDC-04DFB99FF2FA}" type="datetimeFigureOut">
              <a:rPr lang="en-US" smtClean="0"/>
              <a:t>2017-05-30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BD853-2808-49CD-B895-30B875FD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13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Collection Pattern and Realizations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Review of structure as of 2017-05-15</a:t>
            </a:r>
          </a:p>
          <a:p>
            <a:r>
              <a:rPr lang="en-US" dirty="0"/>
              <a:t>Wendy Thomas</a:t>
            </a:r>
          </a:p>
        </p:txBody>
      </p:sp>
    </p:spTree>
    <p:extLst>
      <p:ext uri="{BB962C8B-B14F-4D97-AF65-F5344CB8AC3E}">
        <p14:creationId xmlns:p14="http://schemas.microsoft.com/office/powerpoint/2010/main" val="2268679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Node</a:t>
            </a: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NodeSet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NodeHierachy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ImmediatePrecedence</a:t>
            </a:r>
            <a:r>
              <a:rPr lang="en-US" dirty="0">
                <a:solidFill>
                  <a:schemeClr val="tx1"/>
                </a:solidFill>
              </a:rPr>
              <a:t> Relation)</a:t>
            </a: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07942" y="3313043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trike="sngStrike" dirty="0"/>
              <a:t>contains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939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NodeSet</a:t>
            </a:r>
            <a:r>
              <a:rPr lang="en-US" dirty="0"/>
              <a:t> (abstract)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1321" y="3299791"/>
            <a:ext cx="824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groups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85055" y="357807"/>
            <a:ext cx="888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could remove Node and </a:t>
            </a:r>
            <a:r>
              <a:rPr lang="en-US" dirty="0" err="1">
                <a:solidFill>
                  <a:srgbClr val="FF0000"/>
                </a:solidFill>
              </a:rPr>
              <a:t>NodeSet</a:t>
            </a:r>
            <a:r>
              <a:rPr lang="en-US" dirty="0">
                <a:solidFill>
                  <a:srgbClr val="FF0000"/>
                </a:solidFill>
              </a:rPr>
              <a:t> and map to these GSIM objects from Collection Pattern</a:t>
            </a:r>
          </a:p>
        </p:txBody>
      </p:sp>
    </p:spTree>
    <p:extLst>
      <p:ext uri="{BB962C8B-B14F-4D97-AF65-F5344CB8AC3E}">
        <p14:creationId xmlns:p14="http://schemas.microsoft.com/office/powerpoint/2010/main" val="65249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Node</a:t>
            </a: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NodeSet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36678" y="4474055"/>
            <a:ext cx="1780729" cy="997527"/>
          </a:xfrm>
          <a:prstGeom prst="rect">
            <a:avLst/>
          </a:prstGeom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Correspondence Table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</a:t>
            </a:r>
            <a:r>
              <a:rPr lang="en-US" sz="1400" dirty="0" err="1">
                <a:solidFill>
                  <a:schemeClr val="tx1"/>
                </a:solidFill>
              </a:rPr>
              <a:t>AsymmetricRelation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6188764" y="1520765"/>
            <a:ext cx="1614915" cy="1076660"/>
          </a:xfrm>
          <a:prstGeom prst="rect">
            <a:avLst/>
          </a:prstGeom>
          <a:solidFill>
            <a:srgbClr val="00B050"/>
          </a:solidFill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Map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OrderedTuple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6" idx="1"/>
          </p:cNvCxnSpPr>
          <p:nvPr/>
        </p:nvCxnSpPr>
        <p:spPr>
          <a:xfrm>
            <a:off x="4515854" y="4971011"/>
            <a:ext cx="1620824" cy="1808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12410" cy="1876630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08383" y="397565"/>
            <a:ext cx="1962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NodeSet</a:t>
            </a:r>
            <a:r>
              <a:rPr lang="en-US" dirty="0"/>
              <a:t> (Abstract)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434857" y="2757827"/>
            <a:ext cx="1701821" cy="1060461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Level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4465099" y="4325616"/>
            <a:ext cx="830520" cy="11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1" idx="2"/>
          </p:cNvCxnSpPr>
          <p:nvPr/>
        </p:nvCxnSpPr>
        <p:spPr>
          <a:xfrm>
            <a:off x="5285768" y="3818288"/>
            <a:ext cx="9851" cy="502804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54304" y="3936088"/>
            <a:ext cx="8120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hasLevel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4940736" y="4595989"/>
            <a:ext cx="690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maps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150211" y="823009"/>
            <a:ext cx="11203" cy="313702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6136678" y="3792694"/>
            <a:ext cx="914640" cy="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121596" y="797628"/>
            <a:ext cx="7702561" cy="25381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136678" y="3350007"/>
            <a:ext cx="1134321" cy="1181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7261013" y="3332431"/>
            <a:ext cx="19972" cy="11316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6" idx="0"/>
          </p:cNvCxnSpPr>
          <p:nvPr/>
        </p:nvCxnSpPr>
        <p:spPr>
          <a:xfrm flipH="1">
            <a:off x="7027043" y="3798916"/>
            <a:ext cx="13838" cy="6751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233964" y="2862317"/>
            <a:ext cx="1045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sourceLevel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6136678" y="3484917"/>
            <a:ext cx="9989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targetLevel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4515854" y="1955065"/>
            <a:ext cx="1563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 / target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612351" y="3024654"/>
            <a:ext cx="798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contains</a:t>
            </a:r>
          </a:p>
        </p:txBody>
      </p:sp>
      <p:cxnSp>
        <p:nvCxnSpPr>
          <p:cNvPr id="57" name="Straight Arrow Connector 56"/>
          <p:cNvCxnSpPr>
            <a:endCxn id="21" idx="0"/>
          </p:cNvCxnSpPr>
          <p:nvPr/>
        </p:nvCxnSpPr>
        <p:spPr>
          <a:xfrm>
            <a:off x="5285767" y="2377458"/>
            <a:ext cx="1" cy="3803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4479233" y="2377457"/>
            <a:ext cx="806534" cy="3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564248" y="2428107"/>
            <a:ext cx="682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groups</a:t>
            </a:r>
          </a:p>
        </p:txBody>
      </p:sp>
      <p:sp>
        <p:nvSpPr>
          <p:cNvPr id="86" name="Rectangle 85"/>
          <p:cNvSpPr/>
          <p:nvPr/>
        </p:nvSpPr>
        <p:spPr>
          <a:xfrm>
            <a:off x="8056048" y="4495015"/>
            <a:ext cx="1736346" cy="997527"/>
          </a:xfrm>
          <a:prstGeom prst="rect">
            <a:avLst/>
          </a:prstGeom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NodePartative</a:t>
            </a:r>
            <a:r>
              <a:rPr lang="en-US" dirty="0">
                <a:solidFill>
                  <a:schemeClr val="tx1"/>
                </a:solidFill>
              </a:rPr>
              <a:t> Relation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</a:t>
            </a:r>
            <a:r>
              <a:rPr lang="en-US" sz="1400" dirty="0" err="1">
                <a:solidFill>
                  <a:schemeClr val="tx1"/>
                </a:solidFill>
              </a:rPr>
              <a:t>OrderRelation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7" name="Rectangle 86"/>
          <p:cNvSpPr/>
          <p:nvPr/>
        </p:nvSpPr>
        <p:spPr>
          <a:xfrm>
            <a:off x="8056047" y="1548068"/>
            <a:ext cx="1670883" cy="1076660"/>
          </a:xfrm>
          <a:prstGeom prst="rect">
            <a:avLst/>
          </a:prstGeom>
          <a:solidFill>
            <a:srgbClr val="00B050"/>
          </a:solidFill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NodePartitive</a:t>
            </a:r>
            <a:r>
              <a:rPr lang="en-US" dirty="0">
                <a:solidFill>
                  <a:schemeClr val="tx1"/>
                </a:solidFill>
              </a:rPr>
              <a:t> Pair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OrderedPair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386364" y="3014717"/>
            <a:ext cx="1045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sourceLevel</a:t>
            </a:r>
            <a:endParaRPr lang="en-US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8870761" y="3325546"/>
            <a:ext cx="798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contains</a:t>
            </a:r>
          </a:p>
        </p:txBody>
      </p:sp>
      <p:sp>
        <p:nvSpPr>
          <p:cNvPr id="96" name="Rectangle 95"/>
          <p:cNvSpPr/>
          <p:nvPr/>
        </p:nvSpPr>
        <p:spPr>
          <a:xfrm>
            <a:off x="9960245" y="4474055"/>
            <a:ext cx="1777325" cy="997527"/>
          </a:xfrm>
          <a:prstGeom prst="rect">
            <a:avLst/>
          </a:prstGeom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NodeHierarchy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(Immediate Precedence Relation)</a:t>
            </a:r>
          </a:p>
        </p:txBody>
      </p:sp>
      <p:sp>
        <p:nvSpPr>
          <p:cNvPr id="97" name="Rectangle 96"/>
          <p:cNvSpPr/>
          <p:nvPr/>
        </p:nvSpPr>
        <p:spPr>
          <a:xfrm>
            <a:off x="10045145" y="1544356"/>
            <a:ext cx="1624159" cy="1076660"/>
          </a:xfrm>
          <a:prstGeom prst="rect">
            <a:avLst/>
          </a:prstGeom>
          <a:solidFill>
            <a:srgbClr val="00B050"/>
          </a:solidFill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NodeHierarchy</a:t>
            </a:r>
            <a:r>
              <a:rPr lang="en-US" dirty="0">
                <a:solidFill>
                  <a:schemeClr val="tx1"/>
                </a:solidFill>
              </a:rPr>
              <a:t> Pair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OrderedPair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98" name="Straight Arrow Connector 97"/>
          <p:cNvCxnSpPr>
            <a:stCxn id="97" idx="2"/>
            <a:endCxn id="96" idx="0"/>
          </p:cNvCxnSpPr>
          <p:nvPr/>
        </p:nvCxnSpPr>
        <p:spPr>
          <a:xfrm flipH="1">
            <a:off x="10848908" y="2621016"/>
            <a:ext cx="8317" cy="1853039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H="1">
            <a:off x="10832530" y="791987"/>
            <a:ext cx="390" cy="7757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8827511" y="1012483"/>
            <a:ext cx="9352" cy="50586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10923558" y="3332431"/>
            <a:ext cx="798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contains</a:t>
            </a:r>
          </a:p>
        </p:txBody>
      </p:sp>
      <p:cxnSp>
        <p:nvCxnSpPr>
          <p:cNvPr id="109" name="Straight Arrow Connector 108"/>
          <p:cNvCxnSpPr/>
          <p:nvPr/>
        </p:nvCxnSpPr>
        <p:spPr>
          <a:xfrm>
            <a:off x="8827511" y="2597425"/>
            <a:ext cx="12410" cy="1876630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flipV="1">
            <a:off x="3665913" y="1012484"/>
            <a:ext cx="5170950" cy="12633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3665913" y="1025117"/>
            <a:ext cx="0" cy="141073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7641505" y="415956"/>
            <a:ext cx="1449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parent / child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118954" y="1017293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whole / part</a:t>
            </a:r>
          </a:p>
        </p:txBody>
      </p:sp>
      <p:cxnSp>
        <p:nvCxnSpPr>
          <p:cNvPr id="134" name="Straight Arrow Connector 133"/>
          <p:cNvCxnSpPr/>
          <p:nvPr/>
        </p:nvCxnSpPr>
        <p:spPr>
          <a:xfrm flipV="1">
            <a:off x="8924221" y="5471582"/>
            <a:ext cx="9352" cy="50586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flipH="1" flipV="1">
            <a:off x="10853583" y="5441739"/>
            <a:ext cx="3641" cy="10454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 flipV="1">
            <a:off x="3749478" y="5975251"/>
            <a:ext cx="5170950" cy="12633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2770715" y="6469109"/>
            <a:ext cx="8084688" cy="25866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 flipV="1">
            <a:off x="2784936" y="5519531"/>
            <a:ext cx="4284" cy="949579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>
            <a:off x="3751154" y="5513746"/>
            <a:ext cx="3806" cy="480574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5154918" y="5618566"/>
            <a:ext cx="112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structures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6145108" y="6083824"/>
            <a:ext cx="112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structures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2203514" y="3138717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0956" y="2343762"/>
            <a:ext cx="23573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Three different types of </a:t>
            </a:r>
            <a:r>
              <a:rPr lang="en-US" dirty="0" err="1">
                <a:solidFill>
                  <a:srgbClr val="FF0000"/>
                </a:solidFill>
              </a:rPr>
              <a:t>NodeSets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r>
              <a:rPr lang="en-US" dirty="0">
                <a:solidFill>
                  <a:srgbClr val="FF0000"/>
                </a:solidFill>
              </a:rPr>
              <a:t>Asymmetric, Order, </a:t>
            </a:r>
            <a:r>
              <a:rPr lang="en-US" dirty="0" err="1">
                <a:solidFill>
                  <a:srgbClr val="FF0000"/>
                </a:solidFill>
              </a:rPr>
              <a:t>ImmediatePrecedence</a:t>
            </a:r>
            <a:r>
              <a:rPr lang="en-US" dirty="0">
                <a:solidFill>
                  <a:srgbClr val="FF0000"/>
                </a:solidFill>
              </a:rPr>
              <a:t>. Should this also support a </a:t>
            </a:r>
            <a:r>
              <a:rPr lang="en-US" dirty="0" err="1">
                <a:solidFill>
                  <a:srgbClr val="FF0000"/>
                </a:solidFill>
              </a:rPr>
              <a:t>StrictOrder</a:t>
            </a:r>
            <a:r>
              <a:rPr lang="en-US" dirty="0">
                <a:solidFill>
                  <a:srgbClr val="FF0000"/>
                </a:solidFill>
              </a:rPr>
              <a:t> (list)?</a:t>
            </a:r>
          </a:p>
        </p:txBody>
      </p:sp>
    </p:spTree>
    <p:extLst>
      <p:ext uri="{BB962C8B-B14F-4D97-AF65-F5344CB8AC3E}">
        <p14:creationId xmlns:p14="http://schemas.microsoft.com/office/powerpoint/2010/main" val="3265048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Node</a:t>
            </a: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NodeSet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36678" y="4474055"/>
            <a:ext cx="1780729" cy="997527"/>
          </a:xfrm>
          <a:prstGeom prst="rect">
            <a:avLst/>
          </a:prstGeom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Correspondence Table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</a:t>
            </a:r>
            <a:r>
              <a:rPr lang="en-US" sz="1400" dirty="0" err="1">
                <a:solidFill>
                  <a:schemeClr val="tx1"/>
                </a:solidFill>
              </a:rPr>
              <a:t>AsymmetricRelation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6188764" y="1520765"/>
            <a:ext cx="1614915" cy="1076660"/>
          </a:xfrm>
          <a:prstGeom prst="rect">
            <a:avLst/>
          </a:prstGeom>
          <a:solidFill>
            <a:srgbClr val="00B050"/>
          </a:solidFill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Map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OrderedTuple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6" idx="1"/>
          </p:cNvCxnSpPr>
          <p:nvPr/>
        </p:nvCxnSpPr>
        <p:spPr>
          <a:xfrm>
            <a:off x="4515854" y="4971011"/>
            <a:ext cx="1620824" cy="1808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12410" cy="1876630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08383" y="397565"/>
            <a:ext cx="1962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NodeSet</a:t>
            </a:r>
            <a:r>
              <a:rPr lang="en-US" dirty="0"/>
              <a:t> (Abstract)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434857" y="2757827"/>
            <a:ext cx="1701821" cy="1060461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Level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4465099" y="4325616"/>
            <a:ext cx="830520" cy="11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1" idx="2"/>
          </p:cNvCxnSpPr>
          <p:nvPr/>
        </p:nvCxnSpPr>
        <p:spPr>
          <a:xfrm>
            <a:off x="5285768" y="3818288"/>
            <a:ext cx="9851" cy="502804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54304" y="3936088"/>
            <a:ext cx="8120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hasLevel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4940736" y="4595989"/>
            <a:ext cx="690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maps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150211" y="823009"/>
            <a:ext cx="11203" cy="313702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6136678" y="3792694"/>
            <a:ext cx="914640" cy="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121596" y="797628"/>
            <a:ext cx="7702561" cy="25381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136678" y="3350007"/>
            <a:ext cx="1134321" cy="1181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7261013" y="3332431"/>
            <a:ext cx="19972" cy="11316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6" idx="0"/>
          </p:cNvCxnSpPr>
          <p:nvPr/>
        </p:nvCxnSpPr>
        <p:spPr>
          <a:xfrm flipH="1">
            <a:off x="7027043" y="3798916"/>
            <a:ext cx="13838" cy="6751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145108" y="3003145"/>
            <a:ext cx="1045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sourceLevel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6136678" y="3484917"/>
            <a:ext cx="9989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targetLevel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4515854" y="1955065"/>
            <a:ext cx="1563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 / target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612351" y="3024654"/>
            <a:ext cx="798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contains</a:t>
            </a:r>
          </a:p>
        </p:txBody>
      </p:sp>
      <p:cxnSp>
        <p:nvCxnSpPr>
          <p:cNvPr id="57" name="Straight Arrow Connector 56"/>
          <p:cNvCxnSpPr>
            <a:endCxn id="21" idx="0"/>
          </p:cNvCxnSpPr>
          <p:nvPr/>
        </p:nvCxnSpPr>
        <p:spPr>
          <a:xfrm>
            <a:off x="5285767" y="2377458"/>
            <a:ext cx="1" cy="3803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4479233" y="2377457"/>
            <a:ext cx="806534" cy="3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564248" y="2428107"/>
            <a:ext cx="682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groups</a:t>
            </a:r>
          </a:p>
        </p:txBody>
      </p:sp>
      <p:sp>
        <p:nvSpPr>
          <p:cNvPr id="86" name="Rectangle 85"/>
          <p:cNvSpPr/>
          <p:nvPr/>
        </p:nvSpPr>
        <p:spPr>
          <a:xfrm>
            <a:off x="8056048" y="4495015"/>
            <a:ext cx="1736346" cy="997527"/>
          </a:xfrm>
          <a:prstGeom prst="rect">
            <a:avLst/>
          </a:prstGeom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NodePartative</a:t>
            </a:r>
            <a:r>
              <a:rPr lang="en-US" dirty="0">
                <a:solidFill>
                  <a:schemeClr val="tx1"/>
                </a:solidFill>
              </a:rPr>
              <a:t> Relation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</a:t>
            </a:r>
            <a:r>
              <a:rPr lang="en-US" sz="1400" dirty="0" err="1">
                <a:solidFill>
                  <a:schemeClr val="tx1"/>
                </a:solidFill>
              </a:rPr>
              <a:t>OrderRelation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7" name="Rectangle 86"/>
          <p:cNvSpPr/>
          <p:nvPr/>
        </p:nvSpPr>
        <p:spPr>
          <a:xfrm>
            <a:off x="8056047" y="1548068"/>
            <a:ext cx="1670883" cy="1076660"/>
          </a:xfrm>
          <a:prstGeom prst="rect">
            <a:avLst/>
          </a:prstGeom>
          <a:solidFill>
            <a:srgbClr val="00B050"/>
          </a:solidFill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NodePartitive</a:t>
            </a:r>
            <a:r>
              <a:rPr lang="en-US" dirty="0">
                <a:solidFill>
                  <a:schemeClr val="tx1"/>
                </a:solidFill>
              </a:rPr>
              <a:t> Pair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OrderedPair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8870761" y="3325546"/>
            <a:ext cx="798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contains</a:t>
            </a:r>
          </a:p>
        </p:txBody>
      </p:sp>
      <p:sp>
        <p:nvSpPr>
          <p:cNvPr id="96" name="Rectangle 95"/>
          <p:cNvSpPr/>
          <p:nvPr/>
        </p:nvSpPr>
        <p:spPr>
          <a:xfrm>
            <a:off x="9960245" y="4474055"/>
            <a:ext cx="1777325" cy="997527"/>
          </a:xfrm>
          <a:prstGeom prst="rect">
            <a:avLst/>
          </a:prstGeom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NodeHierarchy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(Immediate Precedence Relation)</a:t>
            </a:r>
          </a:p>
        </p:txBody>
      </p:sp>
      <p:sp>
        <p:nvSpPr>
          <p:cNvPr id="97" name="Rectangle 96"/>
          <p:cNvSpPr/>
          <p:nvPr/>
        </p:nvSpPr>
        <p:spPr>
          <a:xfrm>
            <a:off x="10045145" y="1544356"/>
            <a:ext cx="1624159" cy="1076660"/>
          </a:xfrm>
          <a:prstGeom prst="rect">
            <a:avLst/>
          </a:prstGeom>
          <a:solidFill>
            <a:srgbClr val="00B050"/>
          </a:solidFill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NodeHierarchy</a:t>
            </a:r>
            <a:r>
              <a:rPr lang="en-US" dirty="0">
                <a:solidFill>
                  <a:schemeClr val="tx1"/>
                </a:solidFill>
              </a:rPr>
              <a:t> Pair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OrderedPair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98" name="Straight Arrow Connector 97"/>
          <p:cNvCxnSpPr>
            <a:stCxn id="97" idx="2"/>
            <a:endCxn id="96" idx="0"/>
          </p:cNvCxnSpPr>
          <p:nvPr/>
        </p:nvCxnSpPr>
        <p:spPr>
          <a:xfrm flipH="1">
            <a:off x="10848908" y="2621016"/>
            <a:ext cx="8317" cy="1853039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H="1">
            <a:off x="10832530" y="791987"/>
            <a:ext cx="390" cy="7757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8827511" y="1012483"/>
            <a:ext cx="9352" cy="50586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10923558" y="3332431"/>
            <a:ext cx="798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contains</a:t>
            </a:r>
          </a:p>
        </p:txBody>
      </p:sp>
      <p:cxnSp>
        <p:nvCxnSpPr>
          <p:cNvPr id="109" name="Straight Arrow Connector 108"/>
          <p:cNvCxnSpPr/>
          <p:nvPr/>
        </p:nvCxnSpPr>
        <p:spPr>
          <a:xfrm>
            <a:off x="8827511" y="2597425"/>
            <a:ext cx="12410" cy="1876630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flipV="1">
            <a:off x="3665913" y="1012484"/>
            <a:ext cx="5170950" cy="12633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3665913" y="1025117"/>
            <a:ext cx="0" cy="141073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7641505" y="415956"/>
            <a:ext cx="1449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parent / child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118954" y="1017293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whole / part</a:t>
            </a:r>
          </a:p>
        </p:txBody>
      </p:sp>
      <p:cxnSp>
        <p:nvCxnSpPr>
          <p:cNvPr id="134" name="Straight Arrow Connector 133"/>
          <p:cNvCxnSpPr/>
          <p:nvPr/>
        </p:nvCxnSpPr>
        <p:spPr>
          <a:xfrm flipV="1">
            <a:off x="8924221" y="5471582"/>
            <a:ext cx="9352" cy="50586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flipH="1" flipV="1">
            <a:off x="10853583" y="5441739"/>
            <a:ext cx="3641" cy="10454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 flipV="1">
            <a:off x="3749478" y="5975251"/>
            <a:ext cx="5170950" cy="12633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2770715" y="6469109"/>
            <a:ext cx="8084688" cy="25866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 flipV="1">
            <a:off x="2784936" y="5519531"/>
            <a:ext cx="4284" cy="949579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>
            <a:off x="3751154" y="5513746"/>
            <a:ext cx="3806" cy="480574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5154918" y="5618566"/>
            <a:ext cx="112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structures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6145108" y="6083824"/>
            <a:ext cx="112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structures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2203514" y="3138717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9738" y="2735884"/>
            <a:ext cx="24152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Think about this one in terms of adding Level option to Collections Pattern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126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ClassificationItem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StatisticalClassification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2299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StatisticalClassification</a:t>
            </a:r>
            <a:endParaRPr lang="en-US" dirty="0"/>
          </a:p>
        </p:txBody>
      </p:sp>
      <p:cxnSp>
        <p:nvCxnSpPr>
          <p:cNvPr id="21" name="Straight Arrow Connector 20"/>
          <p:cNvCxnSpPr>
            <a:endCxn id="5" idx="2"/>
          </p:cNvCxnSpPr>
          <p:nvPr/>
        </p:nvCxnSpPr>
        <p:spPr>
          <a:xfrm flipV="1">
            <a:off x="3220277" y="5486400"/>
            <a:ext cx="1" cy="382385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401785" y="5848546"/>
            <a:ext cx="1818492" cy="20239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401785" y="4862946"/>
            <a:ext cx="0" cy="1005839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401785" y="4862946"/>
            <a:ext cx="556592" cy="192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08383" y="6037456"/>
            <a:ext cx="3023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predecessor / successor / </a:t>
            </a:r>
            <a:r>
              <a:rPr lang="en-US" dirty="0" err="1"/>
              <a:t>varientOf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5176831" y="5623153"/>
            <a:ext cx="1444003" cy="1105887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ClassificationIndex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stCxn id="37" idx="1"/>
          </p:cNvCxnSpPr>
          <p:nvPr/>
        </p:nvCxnSpPr>
        <p:spPr>
          <a:xfrm flipH="1">
            <a:off x="3878204" y="6176097"/>
            <a:ext cx="1298627" cy="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3878203" y="5502966"/>
            <a:ext cx="0" cy="6731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089996" y="5788319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16311" y="2738354"/>
            <a:ext cx="1642066" cy="103841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Classification </a:t>
            </a:r>
            <a:r>
              <a:rPr lang="en-US" dirty="0" err="1">
                <a:solidFill>
                  <a:schemeClr val="tx1"/>
                </a:solidFill>
              </a:rPr>
              <a:t>IndexEntry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1137344" y="1933939"/>
            <a:ext cx="821033" cy="55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7" idx="0"/>
          </p:cNvCxnSpPr>
          <p:nvPr/>
        </p:nvCxnSpPr>
        <p:spPr>
          <a:xfrm>
            <a:off x="1137344" y="1933939"/>
            <a:ext cx="0" cy="804415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08383" y="1504604"/>
            <a:ext cx="824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groups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640802" y="2733121"/>
            <a:ext cx="1642066" cy="103841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Classification Item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flipH="1" flipV="1">
            <a:off x="4479234" y="2222318"/>
            <a:ext cx="982602" cy="414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4" idx="0"/>
          </p:cNvCxnSpPr>
          <p:nvPr/>
        </p:nvCxnSpPr>
        <p:spPr>
          <a:xfrm flipV="1">
            <a:off x="5461835" y="2200686"/>
            <a:ext cx="1" cy="532435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519404" y="2224392"/>
            <a:ext cx="990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excludes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224050" y="5130121"/>
            <a:ext cx="27023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*Note that “groups” is a collection term and that </a:t>
            </a:r>
            <a:r>
              <a:rPr lang="en-US" dirty="0" err="1"/>
              <a:t>ClassificationIndexEntry</a:t>
            </a:r>
            <a:r>
              <a:rPr lang="en-US" dirty="0"/>
              <a:t> is also grouped by a </a:t>
            </a:r>
            <a:r>
              <a:rPr lang="en-US" dirty="0" err="1"/>
              <a:t>ClassificationIndex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9124750" y="1504604"/>
            <a:ext cx="27370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*Note that as an extension of a </a:t>
            </a:r>
            <a:r>
              <a:rPr lang="en-US" dirty="0" err="1"/>
              <a:t>NodeSet</a:t>
            </a:r>
            <a:r>
              <a:rPr lang="en-US" dirty="0"/>
              <a:t> </a:t>
            </a:r>
            <a:r>
              <a:rPr lang="en-US" dirty="0" err="1"/>
              <a:t>StatisticalClassification</a:t>
            </a:r>
            <a:endParaRPr lang="en-US" dirty="0"/>
          </a:p>
          <a:p>
            <a:r>
              <a:rPr lang="en-US" dirty="0"/>
              <a:t>could also be structured by </a:t>
            </a:r>
            <a:r>
              <a:rPr lang="en-US" dirty="0" err="1"/>
              <a:t>NodePartitiveRelation</a:t>
            </a:r>
            <a:r>
              <a:rPr lang="en-US" dirty="0"/>
              <a:t>, </a:t>
            </a:r>
            <a:r>
              <a:rPr lang="en-US" dirty="0" err="1"/>
              <a:t>NodeHierarchical</a:t>
            </a:r>
            <a:r>
              <a:rPr lang="en-US" dirty="0"/>
              <a:t>, and </a:t>
            </a:r>
            <a:r>
              <a:rPr lang="en-US" dirty="0" err="1"/>
              <a:t>CorrespondenceTable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016485" y="316033"/>
            <a:ext cx="4340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Symmetric Unordered Collection with Levels</a:t>
            </a:r>
          </a:p>
        </p:txBody>
      </p:sp>
    </p:spTree>
    <p:extLst>
      <p:ext uri="{BB962C8B-B14F-4D97-AF65-F5344CB8AC3E}">
        <p14:creationId xmlns:p14="http://schemas.microsoft.com/office/powerpoint/2010/main" val="1328139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StatisticalClassification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41305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ClassificationSeries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trike="sngStrike" dirty="0"/>
              <a:t>contains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964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ClassificationSeries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065397" y="3359425"/>
            <a:ext cx="824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groups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88764" y="6427304"/>
            <a:ext cx="3298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Symmetric Unordered Collection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3682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StatisticalClassification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368221" y="4141305"/>
            <a:ext cx="2517913" cy="136497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ClassificationSeries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Realizes: Symmetric Unordered Collection</a:t>
            </a:r>
          </a:p>
        </p:txBody>
      </p:sp>
      <p:cxnSp>
        <p:nvCxnSpPr>
          <p:cNvPr id="19" name="Straight Arrow Connector 18"/>
          <p:cNvCxnSpPr>
            <a:stCxn id="17" idx="2"/>
            <a:endCxn id="18" idx="0"/>
          </p:cNvCxnSpPr>
          <p:nvPr/>
        </p:nvCxnSpPr>
        <p:spPr>
          <a:xfrm>
            <a:off x="76271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799457" y="3299791"/>
            <a:ext cx="690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trike="sngStrike" dirty="0"/>
              <a:t>maps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72297" y="3359425"/>
            <a:ext cx="824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groups</a:t>
            </a:r>
          </a:p>
        </p:txBody>
      </p:sp>
      <p:sp>
        <p:nvSpPr>
          <p:cNvPr id="3" name="Arrow: Right 2"/>
          <p:cNvSpPr/>
          <p:nvPr/>
        </p:nvSpPr>
        <p:spPr>
          <a:xfrm>
            <a:off x="5017105" y="299982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45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ClassificationSeries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ClassificationFamily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trike="sngStrike" dirty="0"/>
              <a:t>contains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2009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ClassificationFamily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61321" y="3299791"/>
            <a:ext cx="824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groups</a:t>
            </a:r>
          </a:p>
        </p:txBody>
      </p:sp>
      <p:cxnSp>
        <p:nvCxnSpPr>
          <p:cNvPr id="21" name="Straight Arrow Connector 20"/>
          <p:cNvCxnSpPr>
            <a:endCxn id="5" idx="2"/>
          </p:cNvCxnSpPr>
          <p:nvPr/>
        </p:nvCxnSpPr>
        <p:spPr>
          <a:xfrm flipV="1">
            <a:off x="3220277" y="5486400"/>
            <a:ext cx="1" cy="70925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244477" y="5743696"/>
            <a:ext cx="2113990" cy="903917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ClassificationIndex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22" idx="1"/>
          </p:cNvCxnSpPr>
          <p:nvPr/>
        </p:nvCxnSpPr>
        <p:spPr>
          <a:xfrm flipH="1">
            <a:off x="3220277" y="6195655"/>
            <a:ext cx="1024200" cy="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490133" y="6426200"/>
            <a:ext cx="2240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hasClassificationIndex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765773" y="6278281"/>
            <a:ext cx="3298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Symmetric Unordered Collection</a:t>
            </a:r>
          </a:p>
        </p:txBody>
      </p:sp>
    </p:spTree>
    <p:extLst>
      <p:ext uri="{BB962C8B-B14F-4D97-AF65-F5344CB8AC3E}">
        <p14:creationId xmlns:p14="http://schemas.microsoft.com/office/powerpoint/2010/main" val="734611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ClassificationIndexEntry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ClassificationIndex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80693" y="3199335"/>
            <a:ext cx="824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groups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918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ClassificationIndex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477385" y="3179337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trike="sngStrike" dirty="0"/>
              <a:t>contains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88764" y="6427304"/>
            <a:ext cx="3298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Symmetric Unordered Collection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4571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ClassificationIndexEntry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571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ClassificationIndex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Realizes: Symmetric Unordered Collection</a:t>
            </a:r>
          </a:p>
        </p:txBody>
      </p:sp>
      <p:cxnSp>
        <p:nvCxnSpPr>
          <p:cNvPr id="19" name="Straight Arrow Connector 18"/>
          <p:cNvCxnSpPr>
            <a:stCxn id="17" idx="2"/>
            <a:endCxn id="18" idx="0"/>
          </p:cNvCxnSpPr>
          <p:nvPr/>
        </p:nvCxnSpPr>
        <p:spPr>
          <a:xfrm>
            <a:off x="77160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76493" y="3199335"/>
            <a:ext cx="824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groups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973185" y="3179337"/>
            <a:ext cx="690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trike="sngStrike" dirty="0"/>
              <a:t>maps</a:t>
            </a:r>
          </a:p>
        </p:txBody>
      </p:sp>
      <p:sp>
        <p:nvSpPr>
          <p:cNvPr id="2" name="Arrow: Right 1"/>
          <p:cNvSpPr/>
          <p:nvPr/>
        </p:nvSpPr>
        <p:spPr>
          <a:xfrm>
            <a:off x="5058891" y="314168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27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Agent Registry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Agents package</a:t>
            </a:r>
          </a:p>
        </p:txBody>
      </p:sp>
    </p:spTree>
    <p:extLst>
      <p:ext uri="{BB962C8B-B14F-4D97-AF65-F5344CB8AC3E}">
        <p14:creationId xmlns:p14="http://schemas.microsoft.com/office/powerpoint/2010/main" val="770614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AgentRelationships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AgentRegistry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1753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hasRelationships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484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AgentRegistry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99464" y="2824098"/>
            <a:ext cx="1793749" cy="1070655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AgentListing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endCxn id="5" idx="1"/>
          </p:cNvCxnSpPr>
          <p:nvPr/>
        </p:nvCxnSpPr>
        <p:spPr>
          <a:xfrm>
            <a:off x="1396338" y="4803913"/>
            <a:ext cx="56498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1" idx="2"/>
          </p:cNvCxnSpPr>
          <p:nvPr/>
        </p:nvCxnSpPr>
        <p:spPr>
          <a:xfrm flipH="1">
            <a:off x="1396338" y="3894753"/>
            <a:ext cx="1" cy="90916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98657" y="4803913"/>
            <a:ext cx="1105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hasListing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188764" y="6427304"/>
            <a:ext cx="3298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Symmetric Unordered Collection</a:t>
            </a:r>
          </a:p>
        </p:txBody>
      </p:sp>
    </p:spTree>
    <p:extLst>
      <p:ext uri="{BB962C8B-B14F-4D97-AF65-F5344CB8AC3E}">
        <p14:creationId xmlns:p14="http://schemas.microsoft.com/office/powerpoint/2010/main" val="147825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dirty="0" err="1">
                <a:solidFill>
                  <a:schemeClr val="tx1"/>
                </a:solidFill>
              </a:rPr>
              <a:t>AgentBinary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AgentRelationships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983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AgentRelationships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88764" y="6427304"/>
            <a:ext cx="3298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Symmetric Unordered Collection</a:t>
            </a:r>
          </a:p>
        </p:txBody>
      </p:sp>
    </p:spTree>
    <p:extLst>
      <p:ext uri="{BB962C8B-B14F-4D97-AF65-F5344CB8AC3E}">
        <p14:creationId xmlns:p14="http://schemas.microsoft.com/office/powerpoint/2010/main" val="3835488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basic pattern contains 4 classes</a:t>
            </a:r>
          </a:p>
          <a:p>
            <a:pPr lvl="1"/>
            <a:r>
              <a:rPr lang="en-US" dirty="0"/>
              <a:t>Member (yellow)</a:t>
            </a:r>
          </a:p>
          <a:p>
            <a:pPr lvl="1"/>
            <a:r>
              <a:rPr lang="en-US" dirty="0"/>
              <a:t>Collection (light blue)</a:t>
            </a:r>
          </a:p>
          <a:p>
            <a:pPr lvl="2"/>
            <a:r>
              <a:rPr lang="en-US" dirty="0"/>
              <a:t>Extends from Member </a:t>
            </a:r>
          </a:p>
          <a:p>
            <a:pPr lvl="2"/>
            <a:r>
              <a:rPr lang="en-US" dirty="0"/>
              <a:t>Is fully abstract and not realized directly</a:t>
            </a:r>
          </a:p>
          <a:p>
            <a:pPr lvl="2"/>
            <a:r>
              <a:rPr lang="en-US" dirty="0"/>
              <a:t>No longer directly contains Member at this point</a:t>
            </a:r>
          </a:p>
          <a:p>
            <a:pPr lvl="2"/>
            <a:r>
              <a:rPr lang="en-US" dirty="0"/>
              <a:t>To retain the conceptual relationship between binary/nary and asymmetric/symmetric types of collections, subsets of collection have been specified</a:t>
            </a:r>
          </a:p>
          <a:p>
            <a:pPr lvl="1"/>
            <a:r>
              <a:rPr lang="en-US" dirty="0"/>
              <a:t>Binary/Nary/List Collection (blue)</a:t>
            </a:r>
          </a:p>
          <a:p>
            <a:pPr lvl="2"/>
            <a:r>
              <a:rPr lang="en-US" dirty="0"/>
              <a:t>Extends and specializes a Collection</a:t>
            </a:r>
          </a:p>
          <a:p>
            <a:pPr lvl="2"/>
            <a:r>
              <a:rPr lang="en-US" dirty="0"/>
              <a:t>Abstract can be realized</a:t>
            </a:r>
          </a:p>
          <a:p>
            <a:pPr lvl="1"/>
            <a:r>
              <a:rPr lang="en-US" dirty="0"/>
              <a:t>Pair/Tuple/</a:t>
            </a:r>
            <a:r>
              <a:rPr lang="en-US" dirty="0" err="1"/>
              <a:t>ListItem</a:t>
            </a:r>
            <a:r>
              <a:rPr lang="en-US" dirty="0"/>
              <a:t> (green)</a:t>
            </a:r>
          </a:p>
          <a:p>
            <a:pPr lvl="2"/>
            <a:r>
              <a:rPr lang="en-US" dirty="0"/>
              <a:t>Has specified relationship with a member (source, target, maps, etc.)</a:t>
            </a:r>
          </a:p>
          <a:p>
            <a:pPr lvl="2"/>
            <a:r>
              <a:rPr lang="en-US" dirty="0"/>
              <a:t>Unorganized collections do not require the realization of a green relationship but contains members directly</a:t>
            </a:r>
          </a:p>
          <a:p>
            <a:r>
              <a:rPr lang="en-US" dirty="0"/>
              <a:t>The general design rule of on one way relationships is followed </a:t>
            </a:r>
          </a:p>
        </p:txBody>
      </p:sp>
    </p:spTree>
    <p:extLst>
      <p:ext uri="{BB962C8B-B14F-4D97-AF65-F5344CB8AC3E}">
        <p14:creationId xmlns:p14="http://schemas.microsoft.com/office/powerpoint/2010/main" val="3291344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[Agent]</a:t>
            </a: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AgentListing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AgentSimilarity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</a:t>
            </a:r>
            <a:r>
              <a:rPr lang="en-US" sz="1400" dirty="0" err="1">
                <a:solidFill>
                  <a:schemeClr val="tx1"/>
                </a:solidFill>
              </a:rPr>
              <a:t>EquivalenceRelation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AgentSimilarityPair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UnorderedPair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69165" y="4278004"/>
            <a:ext cx="112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structures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40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85957" y="1927109"/>
            <a:ext cx="165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maps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335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AgentListing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236764" y="4121426"/>
            <a:ext cx="2676939" cy="136497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AgentHierarchy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</a:t>
            </a:r>
            <a:r>
              <a:rPr lang="en-US" sz="1400" dirty="0" err="1">
                <a:solidFill>
                  <a:schemeClr val="tx1"/>
                </a:solidFill>
              </a:rPr>
              <a:t>ImmediatePrecedenceRelation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236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AgentHierarchyPair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OrderedPair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0575234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488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cxnSp>
        <p:nvCxnSpPr>
          <p:cNvPr id="25" name="Straight Arrow Connector 24"/>
          <p:cNvCxnSpPr>
            <a:endCxn id="21" idx="2"/>
          </p:cNvCxnSpPr>
          <p:nvPr/>
        </p:nvCxnSpPr>
        <p:spPr>
          <a:xfrm flipV="1">
            <a:off x="10575234" y="5486400"/>
            <a:ext cx="0" cy="5818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220278" y="6068291"/>
            <a:ext cx="7354956" cy="1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220278" y="5486400"/>
            <a:ext cx="0" cy="581891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976483" y="5698959"/>
            <a:ext cx="112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structures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248725" y="492676"/>
            <a:ext cx="7354956" cy="1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248725" y="492676"/>
            <a:ext cx="0" cy="671447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22" idx="0"/>
          </p:cNvCxnSpPr>
          <p:nvPr/>
        </p:nvCxnSpPr>
        <p:spPr>
          <a:xfrm>
            <a:off x="10575233" y="492676"/>
            <a:ext cx="1" cy="67351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853052" y="492675"/>
            <a:ext cx="1579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 / target</a:t>
            </a:r>
          </a:p>
        </p:txBody>
      </p:sp>
    </p:spTree>
    <p:extLst>
      <p:ext uri="{BB962C8B-B14F-4D97-AF65-F5344CB8AC3E}">
        <p14:creationId xmlns:p14="http://schemas.microsoft.com/office/powerpoint/2010/main" val="781021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Data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2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DataStore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DataStoreLibrary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759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DataStoreLibrary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88764" y="6427304"/>
            <a:ext cx="3298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Symmetric Unordered Collection</a:t>
            </a:r>
          </a:p>
        </p:txBody>
      </p:sp>
    </p:spTree>
    <p:extLst>
      <p:ext uri="{BB962C8B-B14F-4D97-AF65-F5344CB8AC3E}">
        <p14:creationId xmlns:p14="http://schemas.microsoft.com/office/powerpoint/2010/main" val="19236010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DataRecord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DataStore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115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DataStore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88764" y="6427304"/>
            <a:ext cx="3298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Symmetric Unordered Collection</a:t>
            </a:r>
          </a:p>
        </p:txBody>
      </p:sp>
    </p:spTree>
    <p:extLst>
      <p:ext uri="{BB962C8B-B14F-4D97-AF65-F5344CB8AC3E}">
        <p14:creationId xmlns:p14="http://schemas.microsoft.com/office/powerpoint/2010/main" val="41861624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DataPoint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DataRecord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273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DataRecord</a:t>
            </a:r>
            <a:endParaRPr lang="en-US" dirty="0"/>
          </a:p>
        </p:txBody>
      </p:sp>
      <p:cxnSp>
        <p:nvCxnSpPr>
          <p:cNvPr id="21" name="Straight Arrow Connector 20"/>
          <p:cNvCxnSpPr>
            <a:endCxn id="5" idx="2"/>
          </p:cNvCxnSpPr>
          <p:nvPr/>
        </p:nvCxnSpPr>
        <p:spPr>
          <a:xfrm flipV="1">
            <a:off x="3220277" y="5486400"/>
            <a:ext cx="1" cy="7402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867607" y="6297674"/>
            <a:ext cx="1773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hasLogicalLayout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09613" y="5712551"/>
            <a:ext cx="1809886" cy="1028206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LogicalRecord</a:t>
            </a:r>
            <a:r>
              <a:rPr lang="en-US" dirty="0">
                <a:solidFill>
                  <a:schemeClr val="tx1"/>
                </a:solidFill>
              </a:rPr>
              <a:t> Layout</a:t>
            </a:r>
          </a:p>
        </p:txBody>
      </p:sp>
      <p:cxnSp>
        <p:nvCxnSpPr>
          <p:cNvPr id="23" name="Straight Arrow Connector 22"/>
          <p:cNvCxnSpPr>
            <a:stCxn id="22" idx="3"/>
          </p:cNvCxnSpPr>
          <p:nvPr/>
        </p:nvCxnSpPr>
        <p:spPr>
          <a:xfrm>
            <a:off x="2219499" y="6226654"/>
            <a:ext cx="1000778" cy="0"/>
          </a:xfrm>
          <a:prstGeom prst="straightConnector1">
            <a:avLst/>
          </a:prstGeom>
          <a:ln w="38100"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917923" y="5798029"/>
            <a:ext cx="5953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*Note: documentation states that </a:t>
            </a:r>
            <a:r>
              <a:rPr lang="en-US" dirty="0" err="1"/>
              <a:t>DataRecord</a:t>
            </a:r>
            <a:r>
              <a:rPr lang="en-US" dirty="0"/>
              <a:t> is structured by </a:t>
            </a:r>
            <a:r>
              <a:rPr lang="en-US" dirty="0" err="1"/>
              <a:t>LogicalRecordLayout</a:t>
            </a:r>
            <a:r>
              <a:rPr lang="en-US" dirty="0"/>
              <a:t> which is a collection not a relationship</a:t>
            </a:r>
          </a:p>
        </p:txBody>
      </p:sp>
    </p:spTree>
    <p:extLst>
      <p:ext uri="{BB962C8B-B14F-4D97-AF65-F5344CB8AC3E}">
        <p14:creationId xmlns:p14="http://schemas.microsoft.com/office/powerpoint/2010/main" val="30348400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InstanceVariable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LogicalRecordLayout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LogicalRecordLayoutOrder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dirty="0" err="1">
                <a:solidFill>
                  <a:schemeClr val="tx1"/>
                </a:solidFill>
              </a:rPr>
              <a:t>OrderRelation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LayoutOrderedPair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2104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LogicalRecordLayout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130531" y="4803913"/>
            <a:ext cx="830790" cy="19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5" idx="2"/>
          </p:cNvCxnSpPr>
          <p:nvPr/>
        </p:nvCxnSpPr>
        <p:spPr>
          <a:xfrm flipV="1">
            <a:off x="3220277" y="5486400"/>
            <a:ext cx="1" cy="575505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130531" y="4803913"/>
            <a:ext cx="0" cy="1257992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130531" y="6061905"/>
            <a:ext cx="2089746" cy="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745189" y="4316517"/>
            <a:ext cx="112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structures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479234" y="5114255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929808" y="5239931"/>
            <a:ext cx="675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nests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34164" y="2038386"/>
            <a:ext cx="165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 / target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699512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</p:spTree>
    <p:extLst>
      <p:ext uri="{BB962C8B-B14F-4D97-AF65-F5344CB8AC3E}">
        <p14:creationId xmlns:p14="http://schemas.microsoft.com/office/powerpoint/2010/main" val="23763325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InstanceVariable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3571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VariableCollection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RecordRelation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SymmetricRelation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InstanceVariableMapping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UnorderedTuple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2770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VariableCollection</a:t>
            </a:r>
            <a:r>
              <a:rPr lang="en-US" dirty="0"/>
              <a:t> DELETED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4453624" y="4798759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11036" y="4938358"/>
            <a:ext cx="16203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usesRecordRelation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4758608" y="2054951"/>
            <a:ext cx="977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maps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699512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491175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LogicalRecordLayout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25" idx="1"/>
          </p:cNvCxnSpPr>
          <p:nvPr/>
        </p:nvCxnSpPr>
        <p:spPr>
          <a:xfrm flipH="1">
            <a:off x="8865703" y="4803913"/>
            <a:ext cx="62547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4060" y="6001287"/>
            <a:ext cx="10355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*Note: </a:t>
            </a:r>
            <a:r>
              <a:rPr lang="en-US" dirty="0" err="1"/>
              <a:t>VariableCollection</a:t>
            </a:r>
            <a:r>
              <a:rPr lang="en-US" dirty="0"/>
              <a:t> is deleted; </a:t>
            </a:r>
            <a:r>
              <a:rPr lang="en-US" dirty="0" err="1"/>
              <a:t>LogicalRecordLayout</a:t>
            </a:r>
            <a:r>
              <a:rPr lang="en-US" dirty="0"/>
              <a:t> has other structuring; </a:t>
            </a:r>
            <a:r>
              <a:rPr lang="en-US" dirty="0" err="1"/>
              <a:t>InstanceVariableMapping</a:t>
            </a:r>
            <a:r>
              <a:rPr lang="en-US" dirty="0"/>
              <a:t> and </a:t>
            </a:r>
            <a:r>
              <a:rPr lang="en-US" dirty="0" err="1"/>
              <a:t>RecordRelation</a:t>
            </a:r>
            <a:r>
              <a:rPr lang="en-US" dirty="0"/>
              <a:t> exist in </a:t>
            </a:r>
            <a:r>
              <a:rPr lang="en-US" dirty="0" err="1"/>
              <a:t>LogicalDataDescription</a:t>
            </a:r>
            <a:r>
              <a:rPr lang="en-US" dirty="0"/>
              <a:t> but link to nothing</a:t>
            </a:r>
          </a:p>
        </p:txBody>
      </p:sp>
    </p:spTree>
    <p:extLst>
      <p:ext uri="{BB962C8B-B14F-4D97-AF65-F5344CB8AC3E}">
        <p14:creationId xmlns:p14="http://schemas.microsoft.com/office/powerpoint/2010/main" val="22438244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Data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Format Description package</a:t>
            </a:r>
          </a:p>
        </p:txBody>
      </p:sp>
    </p:spTree>
    <p:extLst>
      <p:ext uri="{BB962C8B-B14F-4D97-AF65-F5344CB8AC3E}">
        <p14:creationId xmlns:p14="http://schemas.microsoft.com/office/powerpoint/2010/main" val="34440703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3794" y="1199441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ValueMapping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3794" y="4154677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PhysicalLayout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91237" y="4154677"/>
            <a:ext cx="2676939" cy="136497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PhysicalLayoutOrder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StrictOrderRelation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5191237" y="1199441"/>
            <a:ext cx="2676939" cy="1431235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PhysicalLayoutOrderedPair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OrderedPair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2222751" y="2630676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3481707" y="4837164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529707" y="2630676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1" idx="1"/>
            <a:endCxn id="7" idx="3"/>
          </p:cNvCxnSpPr>
          <p:nvPr/>
        </p:nvCxnSpPr>
        <p:spPr>
          <a:xfrm flipH="1">
            <a:off x="7868176" y="1915059"/>
            <a:ext cx="133847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95030" y="3333042"/>
            <a:ext cx="2325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containsValueMapping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771638" y="4311255"/>
            <a:ext cx="112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structures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43030" y="3333042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933300" y="2046201"/>
            <a:ext cx="165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 / target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551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PhysicalLayout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206646" y="1199441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InstanceVariable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4359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05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Member</a:t>
            </a: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Binary/</a:t>
            </a:r>
            <a:r>
              <a:rPr lang="en-US" dirty="0" err="1">
                <a:solidFill>
                  <a:schemeClr val="tx1"/>
                </a:solidFill>
              </a:rPr>
              <a:t>NaryRelation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[Pairs/Tuples/</a:t>
            </a:r>
            <a:r>
              <a:rPr lang="en-US" dirty="0" err="1">
                <a:solidFill>
                  <a:schemeClr val="tx1"/>
                </a:solidFill>
              </a:rPr>
              <a:t>ListItem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195694" y="2777778"/>
            <a:ext cx="24583" cy="1356036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3" idx="3"/>
            <a:endCxn id="6" idx="1"/>
          </p:cNvCxnSpPr>
          <p:nvPr/>
        </p:nvCxnSpPr>
        <p:spPr>
          <a:xfrm>
            <a:off x="4616618" y="4803913"/>
            <a:ext cx="1572146" cy="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440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34164" y="2038386"/>
            <a:ext cx="165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 / target /maps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952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Collections Pattern</a:t>
            </a:r>
          </a:p>
        </p:txBody>
      </p:sp>
      <p:sp>
        <p:nvSpPr>
          <p:cNvPr id="22" name="Isosceles Triangle 21"/>
          <p:cNvSpPr/>
          <p:nvPr/>
        </p:nvSpPr>
        <p:spPr>
          <a:xfrm rot="10800000" flipV="1">
            <a:off x="3089320" y="2640394"/>
            <a:ext cx="212748" cy="13738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 rot="5400000" flipV="1">
            <a:off x="4441552" y="4735221"/>
            <a:ext cx="212748" cy="13738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987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DataStore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PhysicalDataCollection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PhysicalCollection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OrderRelation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dirty="0" err="1">
                <a:solidFill>
                  <a:schemeClr val="tx1"/>
                </a:solidFill>
              </a:rPr>
              <a:t>OrderedPair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69165" y="4278004"/>
            <a:ext cx="112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structures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40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34164" y="2038386"/>
            <a:ext cx="165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 / target /maps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2298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PhysicalDataCollection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4479234" y="5189069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563596" y="5389559"/>
            <a:ext cx="1335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isOrderedBy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236764" y="1299722"/>
            <a:ext cx="20213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OrderedPair</a:t>
            </a:r>
            <a:r>
              <a:rPr lang="en-US" dirty="0"/>
              <a:t> is abstract and supports any Member as a source or target</a:t>
            </a:r>
          </a:p>
        </p:txBody>
      </p:sp>
    </p:spTree>
    <p:extLst>
      <p:ext uri="{BB962C8B-B14F-4D97-AF65-F5344CB8AC3E}">
        <p14:creationId xmlns:p14="http://schemas.microsoft.com/office/powerpoint/2010/main" val="17603045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LogicalResource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DataCollection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LogicalResource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OrderRelation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dirty="0" err="1">
                <a:solidFill>
                  <a:schemeClr val="tx1"/>
                </a:solidFill>
              </a:rPr>
              <a:t>OrderedPair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247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containsLogicalResource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769165" y="4278004"/>
            <a:ext cx="112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structures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40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34164" y="2038386"/>
            <a:ext cx="165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 / target /maps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558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DataCollection</a:t>
            </a:r>
            <a:endParaRPr lang="en-US" dirty="0"/>
          </a:p>
        </p:txBody>
      </p:sp>
      <p:cxnSp>
        <p:nvCxnSpPr>
          <p:cNvPr id="21" name="Straight Arrow Connector 20"/>
          <p:cNvCxnSpPr>
            <a:endCxn id="5" idx="1"/>
          </p:cNvCxnSpPr>
          <p:nvPr/>
        </p:nvCxnSpPr>
        <p:spPr>
          <a:xfrm>
            <a:off x="1188720" y="4803913"/>
            <a:ext cx="77260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194600" y="4778975"/>
            <a:ext cx="0" cy="1014995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188720" y="5793970"/>
            <a:ext cx="2031558" cy="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5" idx="2"/>
          </p:cNvCxnSpPr>
          <p:nvPr/>
        </p:nvCxnSpPr>
        <p:spPr>
          <a:xfrm flipV="1">
            <a:off x="3220278" y="5486400"/>
            <a:ext cx="0" cy="30757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75020" y="5916875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4462608" y="5105942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628536" y="5117068"/>
            <a:ext cx="1335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isOrderedBy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185564" y="2038386"/>
            <a:ext cx="25353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 that </a:t>
            </a:r>
            <a:r>
              <a:rPr lang="en-US" dirty="0" err="1"/>
              <a:t>OrderedPair</a:t>
            </a:r>
            <a:r>
              <a:rPr lang="en-US" dirty="0"/>
              <a:t> is abstract and can contain any Member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185564" y="4655403"/>
            <a:ext cx="26434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 that </a:t>
            </a:r>
            <a:r>
              <a:rPr lang="en-US" dirty="0" err="1"/>
              <a:t>LogicalResource</a:t>
            </a:r>
            <a:endParaRPr lang="en-US" dirty="0"/>
          </a:p>
          <a:p>
            <a:r>
              <a:rPr lang="en-US" dirty="0" err="1"/>
              <a:t>OrderRelation</a:t>
            </a:r>
            <a:r>
              <a:rPr lang="en-US" dirty="0"/>
              <a:t> structures any Collection</a:t>
            </a:r>
          </a:p>
        </p:txBody>
      </p:sp>
    </p:spTree>
    <p:extLst>
      <p:ext uri="{BB962C8B-B14F-4D97-AF65-F5344CB8AC3E}">
        <p14:creationId xmlns:p14="http://schemas.microsoft.com/office/powerpoint/2010/main" val="5427575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PhysicalSegment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PhysicalSegmentSet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PhysicalSegment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OrderRelation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dirty="0" err="1">
                <a:solidFill>
                  <a:schemeClr val="tx1"/>
                </a:solidFill>
              </a:rPr>
              <a:t>OrderedPair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69165" y="4278004"/>
            <a:ext cx="112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structures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40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34164" y="2038386"/>
            <a:ext cx="165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 / target /maps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2048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PhysicalSegmentSet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188720" y="4803913"/>
            <a:ext cx="77260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194600" y="4778975"/>
            <a:ext cx="0" cy="1014995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188720" y="5793970"/>
            <a:ext cx="2031558" cy="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220278" y="5486400"/>
            <a:ext cx="0" cy="30757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75020" y="5916875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4462608" y="5105942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628536" y="5117068"/>
            <a:ext cx="1335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isOrderedBy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090694" y="1489746"/>
            <a:ext cx="25353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 that </a:t>
            </a:r>
            <a:r>
              <a:rPr lang="en-US" dirty="0" err="1"/>
              <a:t>OrderedPair</a:t>
            </a:r>
            <a:r>
              <a:rPr lang="en-US" dirty="0"/>
              <a:t> is abstract and can contain any Member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090694" y="4106763"/>
            <a:ext cx="28230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 that </a:t>
            </a:r>
            <a:r>
              <a:rPr lang="en-US" dirty="0" err="1"/>
              <a:t>PhysicalSegment</a:t>
            </a:r>
            <a:endParaRPr lang="en-US" dirty="0"/>
          </a:p>
          <a:p>
            <a:r>
              <a:rPr lang="en-US" dirty="0" err="1"/>
              <a:t>OrderRelation</a:t>
            </a:r>
            <a:r>
              <a:rPr lang="en-US" dirty="0"/>
              <a:t> structures any Collection</a:t>
            </a:r>
          </a:p>
        </p:txBody>
      </p:sp>
    </p:spTree>
    <p:extLst>
      <p:ext uri="{BB962C8B-B14F-4D97-AF65-F5344CB8AC3E}">
        <p14:creationId xmlns:p14="http://schemas.microsoft.com/office/powerpoint/2010/main" val="22216553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LogicalSegment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LogicalSegmentSet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SegmentSetOrderRelation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dirty="0" err="1">
                <a:solidFill>
                  <a:schemeClr val="tx1"/>
                </a:solidFill>
              </a:rPr>
              <a:t>OrderedPair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69165" y="4278004"/>
            <a:ext cx="112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structures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40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34164" y="2038386"/>
            <a:ext cx="165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 / target /maps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949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LogicalSegmentSet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462608" y="5105942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628536" y="5117068"/>
            <a:ext cx="1335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isOrderedBy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090694" y="1489746"/>
            <a:ext cx="25353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 that </a:t>
            </a:r>
            <a:r>
              <a:rPr lang="en-US" dirty="0" err="1"/>
              <a:t>OrderedPair</a:t>
            </a:r>
            <a:r>
              <a:rPr lang="en-US" dirty="0"/>
              <a:t> is abstract and can contain any Member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090694" y="4106763"/>
            <a:ext cx="28230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 that </a:t>
            </a:r>
            <a:r>
              <a:rPr lang="en-US" dirty="0" err="1"/>
              <a:t>SegmentSetOrderRelation</a:t>
            </a:r>
            <a:r>
              <a:rPr lang="en-US" dirty="0"/>
              <a:t> structures any Collection</a:t>
            </a:r>
          </a:p>
        </p:txBody>
      </p:sp>
    </p:spTree>
    <p:extLst>
      <p:ext uri="{BB962C8B-B14F-4D97-AF65-F5344CB8AC3E}">
        <p14:creationId xmlns:p14="http://schemas.microsoft.com/office/powerpoint/2010/main" val="4136611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AnalyticMetadatum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AnalyticMetadataSet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2144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AnalyticMetadataSet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88764" y="6427304"/>
            <a:ext cx="4340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Symmetric Unordered Collection with Levels</a:t>
            </a:r>
          </a:p>
        </p:txBody>
      </p:sp>
    </p:spTree>
    <p:extLst>
      <p:ext uri="{BB962C8B-B14F-4D97-AF65-F5344CB8AC3E}">
        <p14:creationId xmlns:p14="http://schemas.microsoft.com/office/powerpoint/2010/main" val="13180245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Values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254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CustomValue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CustomInstance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5" y="4278004"/>
            <a:ext cx="1485157" cy="983920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CustomValue</a:t>
            </a:r>
            <a:r>
              <a:rPr lang="en-US" dirty="0">
                <a:solidFill>
                  <a:schemeClr val="tx1"/>
                </a:solidFill>
              </a:rPr>
              <a:t> Sequence</a:t>
            </a:r>
          </a:p>
        </p:txBody>
      </p:sp>
      <p:sp>
        <p:nvSpPr>
          <p:cNvPr id="7" name="Rectangle 6"/>
          <p:cNvSpPr/>
          <p:nvPr/>
        </p:nvSpPr>
        <p:spPr>
          <a:xfrm>
            <a:off x="6188765" y="1620982"/>
            <a:ext cx="1485158" cy="976443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CustomValue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SequencePair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[</a:t>
            </a:r>
            <a:r>
              <a:rPr lang="en-US" sz="1400" dirty="0" err="1">
                <a:solidFill>
                  <a:schemeClr val="tx1"/>
                </a:solidFill>
              </a:rPr>
              <a:t>OrderedPair</a:t>
            </a:r>
            <a:r>
              <a:rPr lang="en-US" sz="1400" dirty="0">
                <a:solidFill>
                  <a:schemeClr val="tx1"/>
                </a:solidFill>
              </a:rPr>
              <a:t>]</a:t>
            </a: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479234" y="4803913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2"/>
            <a:endCxn id="6" idx="0"/>
          </p:cNvCxnSpPr>
          <p:nvPr/>
        </p:nvCxnSpPr>
        <p:spPr>
          <a:xfrm>
            <a:off x="6931344" y="2597425"/>
            <a:ext cx="0" cy="16805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47982" y="4304345"/>
            <a:ext cx="1572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hasSequenceOrder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54360" y="3291828"/>
            <a:ext cx="1234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34164" y="2038386"/>
            <a:ext cx="165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predecessor / successor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684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CustomInstance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8196696" y="4322162"/>
            <a:ext cx="1485158" cy="931237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CustomValue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ParentChild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196697" y="1620982"/>
            <a:ext cx="1485158" cy="976443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CustomValue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 err="1">
                <a:solidFill>
                  <a:schemeClr val="tx1"/>
                </a:solidFill>
              </a:rPr>
              <a:t>ParentChildPair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[</a:t>
            </a:r>
            <a:r>
              <a:rPr lang="en-US" sz="1400" dirty="0" err="1">
                <a:solidFill>
                  <a:schemeClr val="tx1"/>
                </a:solidFill>
              </a:rPr>
              <a:t>OrderedPair</a:t>
            </a:r>
            <a:r>
              <a:rPr lang="en-US" sz="1400" dirty="0">
                <a:solidFill>
                  <a:schemeClr val="tx1"/>
                </a:solidFill>
              </a:rPr>
              <a:t>]</a:t>
            </a:r>
          </a:p>
        </p:txBody>
      </p:sp>
      <p:cxnSp>
        <p:nvCxnSpPr>
          <p:cNvPr id="25" name="Straight Arrow Connector 24"/>
          <p:cNvCxnSpPr>
            <a:stCxn id="24" idx="2"/>
            <a:endCxn id="23" idx="0"/>
          </p:cNvCxnSpPr>
          <p:nvPr/>
        </p:nvCxnSpPr>
        <p:spPr>
          <a:xfrm flipH="1">
            <a:off x="8939275" y="2597425"/>
            <a:ext cx="1" cy="17247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55098" y="3291828"/>
            <a:ext cx="970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0204628" y="4304345"/>
            <a:ext cx="1485158" cy="931237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CustomValue</a:t>
            </a:r>
            <a:r>
              <a:rPr lang="en-US" dirty="0">
                <a:solidFill>
                  <a:schemeClr val="tx1"/>
                </a:solidFill>
              </a:rPr>
              <a:t> Relationship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0204630" y="1620982"/>
            <a:ext cx="1485158" cy="976443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CustomValue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RelationshipPair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[</a:t>
            </a:r>
            <a:r>
              <a:rPr lang="en-US" sz="1400" dirty="0" err="1">
                <a:solidFill>
                  <a:schemeClr val="tx1"/>
                </a:solidFill>
              </a:rPr>
              <a:t>OrderedPair</a:t>
            </a:r>
            <a:r>
              <a:rPr lang="en-US" sz="1400" dirty="0">
                <a:solidFill>
                  <a:schemeClr val="tx1"/>
                </a:solidFill>
              </a:rPr>
              <a:t>]</a:t>
            </a:r>
          </a:p>
        </p:txBody>
      </p:sp>
      <p:cxnSp>
        <p:nvCxnSpPr>
          <p:cNvPr id="29" name="Straight Arrow Connector 28"/>
          <p:cNvCxnSpPr>
            <a:stCxn id="28" idx="2"/>
            <a:endCxn id="27" idx="0"/>
          </p:cNvCxnSpPr>
          <p:nvPr/>
        </p:nvCxnSpPr>
        <p:spPr>
          <a:xfrm flipH="1">
            <a:off x="10947207" y="2597425"/>
            <a:ext cx="2" cy="17069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681855" y="3291828"/>
            <a:ext cx="1313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3632663" y="5495227"/>
            <a:ext cx="8312" cy="4271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 flipV="1">
            <a:off x="2601883" y="5486400"/>
            <a:ext cx="8313" cy="99752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3632663" y="5914401"/>
            <a:ext cx="5306613" cy="32266"/>
          </a:xfrm>
          <a:prstGeom prst="straightConnector1">
            <a:avLst/>
          </a:prstGeom>
          <a:ln w="38100"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8930963" y="5272832"/>
            <a:ext cx="8312" cy="673835"/>
          </a:xfrm>
          <a:prstGeom prst="straightConnector1">
            <a:avLst/>
          </a:prstGeom>
          <a:ln w="38100"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2601884" y="6483927"/>
            <a:ext cx="8345322" cy="0"/>
          </a:xfrm>
          <a:prstGeom prst="straightConnector1">
            <a:avLst/>
          </a:prstGeom>
          <a:ln w="38100"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10947206" y="5235583"/>
            <a:ext cx="0" cy="1248344"/>
          </a:xfrm>
          <a:prstGeom prst="straightConnector1">
            <a:avLst/>
          </a:prstGeom>
          <a:ln w="38100"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005288" y="5614422"/>
            <a:ext cx="1710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hasParentChildOrder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5590020" y="6182052"/>
            <a:ext cx="1765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hasRelationshipOrder</a:t>
            </a:r>
            <a:endParaRPr lang="en-US" sz="1400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479233" y="5089317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758364" y="5122235"/>
            <a:ext cx="9224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structures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754313" y="6575403"/>
            <a:ext cx="9224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structures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118313" y="6052258"/>
            <a:ext cx="9224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structures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 flipV="1">
            <a:off x="3245215" y="5504294"/>
            <a:ext cx="0" cy="594773"/>
          </a:xfrm>
          <a:prstGeom prst="straightConnector1">
            <a:avLst/>
          </a:prstGeom>
          <a:ln w="38100"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2214436" y="5495228"/>
            <a:ext cx="1" cy="1141099"/>
          </a:xfrm>
          <a:prstGeom prst="straightConnector1">
            <a:avLst/>
          </a:prstGeom>
          <a:ln w="38100"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 flipV="1">
            <a:off x="3245215" y="6068697"/>
            <a:ext cx="5846462" cy="30370"/>
          </a:xfrm>
          <a:prstGeom prst="straightConnector1">
            <a:avLst/>
          </a:prstGeom>
          <a:ln w="38100"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 flipV="1">
            <a:off x="9091674" y="5272832"/>
            <a:ext cx="1" cy="826236"/>
          </a:xfrm>
          <a:prstGeom prst="straightConnector1">
            <a:avLst/>
          </a:prstGeom>
          <a:ln w="38100"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2214436" y="6636327"/>
            <a:ext cx="8885170" cy="0"/>
          </a:xfrm>
          <a:prstGeom prst="straightConnector1">
            <a:avLst/>
          </a:prstGeom>
          <a:ln w="38100"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11099606" y="5253399"/>
            <a:ext cx="0" cy="1382928"/>
          </a:xfrm>
          <a:prstGeom prst="straightConnector1">
            <a:avLst/>
          </a:prstGeom>
          <a:ln w="38100"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endCxn id="24" idx="0"/>
          </p:cNvCxnSpPr>
          <p:nvPr/>
        </p:nvCxnSpPr>
        <p:spPr>
          <a:xfrm>
            <a:off x="8930963" y="950063"/>
            <a:ext cx="8313" cy="67091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endCxn id="28" idx="0"/>
          </p:cNvCxnSpPr>
          <p:nvPr/>
        </p:nvCxnSpPr>
        <p:spPr>
          <a:xfrm>
            <a:off x="10947206" y="582231"/>
            <a:ext cx="3" cy="103875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872487" y="1035032"/>
            <a:ext cx="165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parent / child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8196696" y="595167"/>
            <a:ext cx="165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 / target</a:t>
            </a:r>
          </a:p>
        </p:txBody>
      </p:sp>
      <p:cxnSp>
        <p:nvCxnSpPr>
          <p:cNvPr id="91" name="Straight Arrow Connector 90"/>
          <p:cNvCxnSpPr>
            <a:stCxn id="4" idx="0"/>
          </p:cNvCxnSpPr>
          <p:nvPr/>
        </p:nvCxnSpPr>
        <p:spPr>
          <a:xfrm flipH="1" flipV="1">
            <a:off x="3218477" y="582231"/>
            <a:ext cx="1801" cy="583959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 flipV="1">
            <a:off x="3878203" y="955964"/>
            <a:ext cx="2287" cy="210226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3878203" y="955964"/>
            <a:ext cx="5061071" cy="22986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3218477" y="582231"/>
            <a:ext cx="7728729" cy="20492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1328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VocubularyMember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ControlledVocabulary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VocabularyParentChild</a:t>
            </a:r>
            <a:r>
              <a:rPr lang="en-US" dirty="0">
                <a:solidFill>
                  <a:schemeClr val="tx1"/>
                </a:solidFill>
              </a:rPr>
              <a:t> /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VocabularySequence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VocabuarlyParentchildPair</a:t>
            </a:r>
            <a:r>
              <a:rPr lang="en-US" dirty="0">
                <a:solidFill>
                  <a:schemeClr val="tx1"/>
                </a:solidFill>
              </a:rPr>
              <a:t> / </a:t>
            </a:r>
            <a:r>
              <a:rPr lang="en-US">
                <a:solidFill>
                  <a:schemeClr val="tx1"/>
                </a:solidFill>
              </a:rPr>
              <a:t>VocabularyPairSequence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69165" y="4278004"/>
            <a:ext cx="1129668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structures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40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34164" y="2038386"/>
            <a:ext cx="165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 / target /maps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2210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ControlledVocabulary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479234" y="5082363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001215" y="5237489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has…</a:t>
            </a:r>
          </a:p>
        </p:txBody>
      </p:sp>
    </p:spTree>
    <p:extLst>
      <p:ext uri="{BB962C8B-B14F-4D97-AF65-F5344CB8AC3E}">
        <p14:creationId xmlns:p14="http://schemas.microsoft.com/office/powerpoint/2010/main" val="41636769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CustomItem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CustomStructure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CustomItemSequence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CustomItemParentChild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CustomItemRelationship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(all </a:t>
            </a:r>
            <a:r>
              <a:rPr lang="en-US" dirty="0" err="1">
                <a:solidFill>
                  <a:schemeClr val="tx1"/>
                </a:solidFill>
              </a:rPr>
              <a:t>OrderRelation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CustomItemSequencePair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 err="1">
                <a:solidFill>
                  <a:schemeClr val="tx1"/>
                </a:solidFill>
              </a:rPr>
              <a:t>CustomItemParentChildPair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 err="1">
                <a:solidFill>
                  <a:schemeClr val="tx1"/>
                </a:solidFill>
              </a:rPr>
              <a:t>CustomItemRelationshipPair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69165" y="4278004"/>
            <a:ext cx="112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structures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40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34164" y="2038386"/>
            <a:ext cx="165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 / target /maps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771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CustomStructure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479234" y="5072691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054138" y="5320145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has…</a:t>
            </a:r>
          </a:p>
        </p:txBody>
      </p:sp>
    </p:spTree>
    <p:extLst>
      <p:ext uri="{BB962C8B-B14F-4D97-AF65-F5344CB8AC3E}">
        <p14:creationId xmlns:p14="http://schemas.microsoft.com/office/powerpoint/2010/main" val="2579928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Workflows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Workflows package containing </a:t>
            </a:r>
            <a:r>
              <a:rPr lang="en-US" dirty="0" err="1"/>
              <a:t>Inerface</a:t>
            </a:r>
            <a:r>
              <a:rPr lang="en-US" dirty="0"/>
              <a:t>, </a:t>
            </a:r>
            <a:r>
              <a:rPr lang="en-US" dirty="0" err="1"/>
              <a:t>WorkflowStep</a:t>
            </a:r>
            <a:r>
              <a:rPr lang="en-US" dirty="0"/>
              <a:t>, </a:t>
            </a:r>
            <a:r>
              <a:rPr lang="en-US" dirty="0" err="1"/>
              <a:t>WorkflowStepCollection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176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8826" y="1704622"/>
            <a:ext cx="1416408" cy="949248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Member</a:t>
            </a:r>
          </a:p>
        </p:txBody>
      </p:sp>
      <p:sp>
        <p:nvSpPr>
          <p:cNvPr id="5" name="Rectangle 4"/>
          <p:cNvSpPr/>
          <p:nvPr/>
        </p:nvSpPr>
        <p:spPr>
          <a:xfrm>
            <a:off x="328826" y="4637543"/>
            <a:ext cx="1416408" cy="9053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Collection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584196" y="3582152"/>
            <a:ext cx="1069062" cy="71690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Equivalence Collection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0768808" y="6185123"/>
            <a:ext cx="4226" cy="451306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037030" y="6636429"/>
            <a:ext cx="9755057" cy="21642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46" idx="0"/>
          </p:cNvCxnSpPr>
          <p:nvPr/>
        </p:nvCxnSpPr>
        <p:spPr>
          <a:xfrm>
            <a:off x="11419431" y="1060414"/>
            <a:ext cx="1" cy="24562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346860" y="5898988"/>
            <a:ext cx="1299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Structure types of Collection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3747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Collections Pattern – Detailed Options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34781" y="3582152"/>
            <a:ext cx="1069062" cy="71690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Immediate Precedence Collection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4492978" y="3140932"/>
            <a:ext cx="2755309" cy="8669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286692" y="3573270"/>
            <a:ext cx="1069062" cy="71690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Order Collection</a:t>
            </a:r>
          </a:p>
        </p:txBody>
      </p:sp>
      <p:cxnSp>
        <p:nvCxnSpPr>
          <p:cNvPr id="32" name="Straight Arrow Connector 31"/>
          <p:cNvCxnSpPr>
            <a:stCxn id="63" idx="1"/>
            <a:endCxn id="62" idx="3"/>
          </p:cNvCxnSpPr>
          <p:nvPr/>
        </p:nvCxnSpPr>
        <p:spPr>
          <a:xfrm flipH="1" flipV="1">
            <a:off x="4299956" y="5162604"/>
            <a:ext cx="1077588" cy="1461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664186" y="3571985"/>
            <a:ext cx="1069062" cy="71690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Analytic Precedence Collection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561273" y="1971498"/>
            <a:ext cx="1170895" cy="669504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Unordered Pair</a:t>
            </a:r>
          </a:p>
        </p:txBody>
      </p:sp>
      <p:cxnSp>
        <p:nvCxnSpPr>
          <p:cNvPr id="36" name="Straight Arrow Connector 35"/>
          <p:cNvCxnSpPr>
            <a:stCxn id="38" idx="2"/>
          </p:cNvCxnSpPr>
          <p:nvPr/>
        </p:nvCxnSpPr>
        <p:spPr>
          <a:xfrm flipH="1">
            <a:off x="8533625" y="4277631"/>
            <a:ext cx="18247" cy="2358798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8017341" y="3581158"/>
            <a:ext cx="1069062" cy="696473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StrictOrder</a:t>
            </a:r>
            <a:r>
              <a:rPr lang="en-US" sz="1400" dirty="0">
                <a:solidFill>
                  <a:schemeClr val="tx1"/>
                </a:solidFill>
              </a:rPr>
              <a:t> Collection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220715" y="1971497"/>
            <a:ext cx="1170895" cy="669504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Ordered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Pair</a:t>
            </a:r>
          </a:p>
        </p:txBody>
      </p:sp>
      <p:cxnSp>
        <p:nvCxnSpPr>
          <p:cNvPr id="40" name="Straight Arrow Connector 39"/>
          <p:cNvCxnSpPr>
            <a:stCxn id="39" idx="2"/>
          </p:cNvCxnSpPr>
          <p:nvPr/>
        </p:nvCxnSpPr>
        <p:spPr>
          <a:xfrm flipH="1">
            <a:off x="5806162" y="2641001"/>
            <a:ext cx="1" cy="489038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9486596" y="3519598"/>
            <a:ext cx="1069062" cy="71690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Asymmetric Collection</a:t>
            </a:r>
          </a:p>
        </p:txBody>
      </p:sp>
      <p:sp>
        <p:nvSpPr>
          <p:cNvPr id="43" name="Rectangle 42"/>
          <p:cNvSpPr/>
          <p:nvPr/>
        </p:nvSpPr>
        <p:spPr>
          <a:xfrm>
            <a:off x="9370366" y="1991188"/>
            <a:ext cx="1170895" cy="669504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Ordered Tuple</a:t>
            </a:r>
          </a:p>
        </p:txBody>
      </p:sp>
      <p:cxnSp>
        <p:nvCxnSpPr>
          <p:cNvPr id="44" name="Straight Arrow Connector 43"/>
          <p:cNvCxnSpPr>
            <a:stCxn id="35" idx="2"/>
          </p:cNvCxnSpPr>
          <p:nvPr/>
        </p:nvCxnSpPr>
        <p:spPr>
          <a:xfrm flipH="1">
            <a:off x="3137096" y="2641002"/>
            <a:ext cx="9625" cy="9322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0884901" y="3516646"/>
            <a:ext cx="1069062" cy="71690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Symmetric Unordered Collection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4479308" y="3136599"/>
            <a:ext cx="5064" cy="4366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4079338" y="5541036"/>
            <a:ext cx="1467145" cy="6657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BinaryCollection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0035235" y="5531704"/>
            <a:ext cx="1467145" cy="6657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NaryCollection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117362" y="4897641"/>
            <a:ext cx="2182594" cy="5299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SymmetricBinaryCollection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377544" y="4909295"/>
            <a:ext cx="2294331" cy="5095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AsymmetricBinaryCollection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H="1" flipV="1">
            <a:off x="4812910" y="6206765"/>
            <a:ext cx="4226" cy="451306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74" idx="3"/>
          </p:cNvCxnSpPr>
          <p:nvPr/>
        </p:nvCxnSpPr>
        <p:spPr>
          <a:xfrm>
            <a:off x="1033937" y="5692504"/>
            <a:ext cx="3093" cy="965567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10020580" y="2660692"/>
            <a:ext cx="1" cy="8647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5806163" y="3145481"/>
            <a:ext cx="5064" cy="4366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>
            <a:off x="7225017" y="3136599"/>
            <a:ext cx="5064" cy="4366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83" idx="2"/>
          </p:cNvCxnSpPr>
          <p:nvPr/>
        </p:nvCxnSpPr>
        <p:spPr>
          <a:xfrm flipH="1">
            <a:off x="8570113" y="2650434"/>
            <a:ext cx="7415" cy="92946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537806" y="2723541"/>
            <a:ext cx="907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contains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301118" y="2926305"/>
            <a:ext cx="907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contains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9222683" y="2954862"/>
            <a:ext cx="907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contains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0580731" y="2895947"/>
            <a:ext cx="907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contains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4469312" y="4475516"/>
            <a:ext cx="2702496" cy="1368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6529394" y="4468971"/>
            <a:ext cx="1" cy="318122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Isosceles Triangle 106"/>
          <p:cNvSpPr/>
          <p:nvPr/>
        </p:nvSpPr>
        <p:spPr>
          <a:xfrm flipV="1">
            <a:off x="6424529" y="4787093"/>
            <a:ext cx="212748" cy="137384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0" name="Straight Arrow Connector 119"/>
          <p:cNvCxnSpPr>
            <a:endCxn id="126" idx="3"/>
          </p:cNvCxnSpPr>
          <p:nvPr/>
        </p:nvCxnSpPr>
        <p:spPr>
          <a:xfrm flipH="1">
            <a:off x="10755243" y="4827862"/>
            <a:ext cx="13565" cy="553543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6" idx="2"/>
            <a:endCxn id="127" idx="3"/>
          </p:cNvCxnSpPr>
          <p:nvPr/>
        </p:nvCxnSpPr>
        <p:spPr>
          <a:xfrm flipH="1">
            <a:off x="3112388" y="4299056"/>
            <a:ext cx="6339" cy="438996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4469312" y="4284176"/>
            <a:ext cx="0" cy="19134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5778479" y="4290174"/>
            <a:ext cx="0" cy="19134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7171808" y="4299056"/>
            <a:ext cx="0" cy="19134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Isosceles Triangle 125"/>
          <p:cNvSpPr/>
          <p:nvPr/>
        </p:nvSpPr>
        <p:spPr>
          <a:xfrm flipV="1">
            <a:off x="10648869" y="5381405"/>
            <a:ext cx="212748" cy="137384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126"/>
          <p:cNvSpPr/>
          <p:nvPr/>
        </p:nvSpPr>
        <p:spPr>
          <a:xfrm flipV="1">
            <a:off x="3006014" y="4738052"/>
            <a:ext cx="212748" cy="137384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Isosceles Triangle 129"/>
          <p:cNvSpPr/>
          <p:nvPr/>
        </p:nvSpPr>
        <p:spPr>
          <a:xfrm flipV="1">
            <a:off x="4732376" y="5358875"/>
            <a:ext cx="212748" cy="137384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Arrow Connector 133"/>
          <p:cNvCxnSpPr>
            <a:endCxn id="130" idx="3"/>
          </p:cNvCxnSpPr>
          <p:nvPr/>
        </p:nvCxnSpPr>
        <p:spPr>
          <a:xfrm>
            <a:off x="4838750" y="5162604"/>
            <a:ext cx="0" cy="196271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>
            <a:off x="10020580" y="4255372"/>
            <a:ext cx="0" cy="594312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11419431" y="4255372"/>
            <a:ext cx="0" cy="594312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>
            <a:off x="10041937" y="4827862"/>
            <a:ext cx="1377494" cy="1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 flipH="1">
            <a:off x="3178314" y="1062334"/>
            <a:ext cx="9625" cy="9322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 flipH="1">
            <a:off x="5755037" y="1062334"/>
            <a:ext cx="9625" cy="9322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H="1">
            <a:off x="9948953" y="1042585"/>
            <a:ext cx="9625" cy="9322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 flipV="1">
            <a:off x="1037030" y="1048242"/>
            <a:ext cx="10382401" cy="24344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endCxn id="4" idx="0"/>
          </p:cNvCxnSpPr>
          <p:nvPr/>
        </p:nvCxnSpPr>
        <p:spPr>
          <a:xfrm>
            <a:off x="1037030" y="1072586"/>
            <a:ext cx="0" cy="632036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4497090" y="1353724"/>
            <a:ext cx="907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 / target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2582467" y="1369239"/>
            <a:ext cx="907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maps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9048574" y="1324986"/>
            <a:ext cx="907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 / target</a:t>
            </a:r>
          </a:p>
        </p:txBody>
      </p:sp>
      <p:sp>
        <p:nvSpPr>
          <p:cNvPr id="68" name="Isosceles Triangle 67"/>
          <p:cNvSpPr/>
          <p:nvPr/>
        </p:nvSpPr>
        <p:spPr>
          <a:xfrm rot="10800000" flipV="1">
            <a:off x="930656" y="2668347"/>
            <a:ext cx="212748" cy="13738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1019849" y="2815045"/>
            <a:ext cx="1984" cy="1822498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Isosceles Triangle 73"/>
          <p:cNvSpPr/>
          <p:nvPr/>
        </p:nvSpPr>
        <p:spPr>
          <a:xfrm rot="10800000" flipV="1">
            <a:off x="924471" y="5555120"/>
            <a:ext cx="218933" cy="13738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992080" y="1971497"/>
            <a:ext cx="1170895" cy="678937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ListItem</a:t>
            </a:r>
            <a:r>
              <a:rPr lang="en-US" sz="1400" dirty="0">
                <a:solidFill>
                  <a:schemeClr val="tx1"/>
                </a:solidFill>
              </a:rPr>
              <a:t> (order number)</a:t>
            </a:r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8577528" y="1072586"/>
            <a:ext cx="0" cy="884436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754536" y="2944470"/>
            <a:ext cx="907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contains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983877" y="1432370"/>
            <a:ext cx="907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item</a:t>
            </a:r>
          </a:p>
        </p:txBody>
      </p:sp>
      <p:sp>
        <p:nvSpPr>
          <p:cNvPr id="7" name="Oval 6"/>
          <p:cNvSpPr/>
          <p:nvPr/>
        </p:nvSpPr>
        <p:spPr>
          <a:xfrm>
            <a:off x="7930578" y="3329371"/>
            <a:ext cx="1238806" cy="118871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7" idx="5"/>
          </p:cNvCxnSpPr>
          <p:nvPr/>
        </p:nvCxnSpPr>
        <p:spPr>
          <a:xfrm>
            <a:off x="8987965" y="4344000"/>
            <a:ext cx="60609" cy="5314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529045" y="4875978"/>
            <a:ext cx="1601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Is this a specialized </a:t>
            </a:r>
            <a:r>
              <a:rPr lang="en-US" sz="1400" dirty="0" err="1">
                <a:solidFill>
                  <a:srgbClr val="FF0000"/>
                </a:solidFill>
              </a:rPr>
              <a:t>AsymmetricBinary</a:t>
            </a:r>
            <a:r>
              <a:rPr lang="en-US" sz="14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716729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[Parameter]</a:t>
            </a: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[Interface]</a:t>
            </a: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021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Interface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88764" y="6427304"/>
            <a:ext cx="465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OrderCollection</a:t>
            </a:r>
            <a:r>
              <a:rPr lang="en-US" dirty="0">
                <a:solidFill>
                  <a:srgbClr val="FF0000"/>
                </a:solidFill>
              </a:rPr>
              <a:t> of </a:t>
            </a:r>
            <a:r>
              <a:rPr lang="en-US" dirty="0" err="1">
                <a:solidFill>
                  <a:srgbClr val="FF0000"/>
                </a:solidFill>
              </a:rPr>
              <a:t>OrderedPairs</a:t>
            </a:r>
            <a:r>
              <a:rPr lang="en-US" dirty="0">
                <a:solidFill>
                  <a:srgbClr val="FF0000"/>
                </a:solidFill>
              </a:rPr>
              <a:t> (source/target)</a:t>
            </a:r>
          </a:p>
        </p:txBody>
      </p:sp>
    </p:spTree>
    <p:extLst>
      <p:ext uri="{BB962C8B-B14F-4D97-AF65-F5344CB8AC3E}">
        <p14:creationId xmlns:p14="http://schemas.microsoft.com/office/powerpoint/2010/main" val="14764924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WorkflowParameter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dirty="0" err="1">
                <a:solidFill>
                  <a:schemeClr val="tx1"/>
                </a:solidFill>
              </a:rPr>
              <a:t>WorkflowStep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ProcessStep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AsymmetricRelation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Binding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OrderedTuple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trike="sngStrike" dirty="0"/>
              <a:t>contains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513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WorkflowStep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111433" y="3108960"/>
            <a:ext cx="936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 / output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95784" y="4194695"/>
            <a:ext cx="22527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*Note that </a:t>
            </a:r>
            <a:r>
              <a:rPr lang="en-US" dirty="0" err="1"/>
              <a:t>ProcessStep</a:t>
            </a:r>
            <a:r>
              <a:rPr lang="en-US" dirty="0"/>
              <a:t> structures any collection, but reasonably it would structure </a:t>
            </a:r>
            <a:r>
              <a:rPr lang="en-US" dirty="0" err="1"/>
              <a:t>WorkflowStep</a:t>
            </a:r>
            <a:r>
              <a:rPr lang="en-US" dirty="0"/>
              <a:t>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34164" y="2038386"/>
            <a:ext cx="165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 / target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40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69165" y="4278004"/>
            <a:ext cx="112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structures</a:t>
            </a:r>
          </a:p>
        </p:txBody>
      </p:sp>
    </p:spTree>
    <p:extLst>
      <p:ext uri="{BB962C8B-B14F-4D97-AF65-F5344CB8AC3E}">
        <p14:creationId xmlns:p14="http://schemas.microsoft.com/office/powerpoint/2010/main" val="35288234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WorkflowStep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WorkflowStepCollection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3722133"/>
            <a:ext cx="2676939" cy="2605780"/>
          </a:xfrm>
          <a:prstGeom prst="rect">
            <a:avLst/>
          </a:prstGeom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OverlapIntervalRelation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</a:t>
            </a:r>
            <a:r>
              <a:rPr lang="en-US" sz="1200" dirty="0" err="1">
                <a:solidFill>
                  <a:schemeClr val="tx1"/>
                </a:solidFill>
              </a:rPr>
              <a:t>AcyclicPrecedenceRelation</a:t>
            </a:r>
            <a:r>
              <a:rPr lang="en-US" sz="1200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sz="1400" dirty="0" err="1">
                <a:solidFill>
                  <a:schemeClr val="tx1"/>
                </a:solidFill>
              </a:rPr>
              <a:t>MeetsIntervalRelation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</a:t>
            </a:r>
            <a:r>
              <a:rPr lang="en-US" sz="1200" dirty="0" err="1">
                <a:solidFill>
                  <a:schemeClr val="tx1"/>
                </a:solidFill>
              </a:rPr>
              <a:t>ImmediatePrecedenceRelation</a:t>
            </a:r>
            <a:r>
              <a:rPr lang="en-US" sz="1200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sz="1400" dirty="0" err="1">
                <a:solidFill>
                  <a:schemeClr val="tx1"/>
                </a:solidFill>
              </a:rPr>
              <a:t>FinishesIntervalRelation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 err="1">
                <a:solidFill>
                  <a:schemeClr val="tx1"/>
                </a:solidFill>
              </a:rPr>
              <a:t>ContainsIntervalRelation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 err="1">
                <a:solidFill>
                  <a:schemeClr val="tx1"/>
                </a:solidFill>
              </a:rPr>
              <a:t>StartsIntervalRelation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 err="1">
                <a:solidFill>
                  <a:schemeClr val="tx1"/>
                </a:solidFill>
              </a:rPr>
              <a:t>PrecedesIntervalRelation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</a:t>
            </a:r>
            <a:r>
              <a:rPr lang="en-US" sz="1200" dirty="0" err="1">
                <a:solidFill>
                  <a:schemeClr val="tx1"/>
                </a:solidFill>
              </a:rPr>
              <a:t>StrictOrderRelation</a:t>
            </a:r>
            <a:r>
              <a:rPr lang="en-US" sz="12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OrderedIntervalPair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6" idx="0"/>
          </p:cNvCxnSpPr>
          <p:nvPr/>
        </p:nvCxnSpPr>
        <p:spPr>
          <a:xfrm>
            <a:off x="7527234" y="2597425"/>
            <a:ext cx="0" cy="1124708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1738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containsSubStep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2451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WorkflowStepCollection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17338" y="2921096"/>
            <a:ext cx="26101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*conflict: inherits realizes Interface then declares realizes Collection which is broader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34164" y="2038386"/>
            <a:ext cx="1654600" cy="36933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dirty="0"/>
              <a:t>source / target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40557" y="3299791"/>
            <a:ext cx="971292" cy="36933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69165" y="4278004"/>
            <a:ext cx="1129668" cy="36933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dirty="0"/>
              <a:t>structures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236764" y="4121426"/>
            <a:ext cx="2676939" cy="1364974"/>
          </a:xfrm>
          <a:prstGeom prst="rect">
            <a:avLst/>
          </a:prstGeom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EqualsIntervalRelation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EquivilanceRelation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328325" y="1166189"/>
            <a:ext cx="2578510" cy="1431235"/>
          </a:xfrm>
          <a:prstGeom prst="rect">
            <a:avLst/>
          </a:prstGeom>
          <a:solidFill>
            <a:srgbClr val="00B050"/>
          </a:solidFill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UnorderedIntervalPair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0575234" y="2597425"/>
            <a:ext cx="0" cy="1524001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488557" y="3299791"/>
            <a:ext cx="971292" cy="36933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0617580" y="582231"/>
            <a:ext cx="2228" cy="583958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574473" y="582231"/>
            <a:ext cx="7043107" cy="1"/>
          </a:xfrm>
          <a:prstGeom prst="straightConnector1">
            <a:avLst/>
          </a:prstGeom>
          <a:ln w="38100"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572245" y="582231"/>
            <a:ext cx="2228" cy="583958"/>
          </a:xfrm>
          <a:prstGeom prst="straightConnector1">
            <a:avLst/>
          </a:prstGeom>
          <a:ln w="38100"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470274" y="529221"/>
            <a:ext cx="690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maps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10575234" y="5486400"/>
            <a:ext cx="2227" cy="1037141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215940" y="6517620"/>
            <a:ext cx="7359293" cy="1"/>
          </a:xfrm>
          <a:prstGeom prst="straightConnector1">
            <a:avLst/>
          </a:prstGeom>
          <a:ln w="38100"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2"/>
          </p:cNvCxnSpPr>
          <p:nvPr/>
        </p:nvCxnSpPr>
        <p:spPr>
          <a:xfrm flipH="1">
            <a:off x="3218050" y="5486400"/>
            <a:ext cx="2228" cy="1036261"/>
          </a:xfrm>
          <a:prstGeom prst="straightConnector1">
            <a:avLst/>
          </a:prstGeom>
          <a:ln w="38100"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116079" y="6464610"/>
            <a:ext cx="112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structures</a:t>
            </a:r>
          </a:p>
        </p:txBody>
      </p:sp>
    </p:spTree>
    <p:extLst>
      <p:ext uri="{BB962C8B-B14F-4D97-AF65-F5344CB8AC3E}">
        <p14:creationId xmlns:p14="http://schemas.microsoft.com/office/powerpoint/2010/main" val="9298787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80308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[Parameter]</a:t>
            </a: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dirty="0" err="1">
                <a:solidFill>
                  <a:schemeClr val="tx1"/>
                </a:solidFill>
              </a:rPr>
              <a:t>ProcessStep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AsymmetricRelation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dirty="0" err="1">
                <a:solidFill>
                  <a:schemeClr val="tx1"/>
                </a:solidFill>
              </a:rPr>
              <a:t>InforamtionFlow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OrderedTuple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69165" y="4278004"/>
            <a:ext cx="112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structures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40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34164" y="2038386"/>
            <a:ext cx="165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 / target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8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ProcessPattern</a:t>
            </a:r>
            <a:r>
              <a:rPr lang="en-US" dirty="0"/>
              <a:t> ??</a:t>
            </a:r>
          </a:p>
        </p:txBody>
      </p:sp>
    </p:spTree>
    <p:extLst>
      <p:ext uri="{BB962C8B-B14F-4D97-AF65-F5344CB8AC3E}">
        <p14:creationId xmlns:p14="http://schemas.microsoft.com/office/powerpoint/2010/main" val="7728930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80308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[Parameter]</a:t>
            </a: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dirty="0" err="1">
                <a:solidFill>
                  <a:schemeClr val="tx1"/>
                </a:solidFill>
              </a:rPr>
              <a:t>ProcessStep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AsymmetricRelation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dirty="0" err="1">
                <a:solidFill>
                  <a:schemeClr val="tx1"/>
                </a:solidFill>
              </a:rPr>
              <a:t>InforamtionFlow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OrderedTuple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69165" y="4278004"/>
            <a:ext cx="112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structures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40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34164" y="2038386"/>
            <a:ext cx="165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 / target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8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ProcessPattern</a:t>
            </a:r>
            <a:r>
              <a:rPr lang="en-US" dirty="0"/>
              <a:t> ??</a:t>
            </a:r>
          </a:p>
        </p:txBody>
      </p:sp>
    </p:spTree>
    <p:extLst>
      <p:ext uri="{BB962C8B-B14F-4D97-AF65-F5344CB8AC3E}">
        <p14:creationId xmlns:p14="http://schemas.microsoft.com/office/powerpoint/2010/main" val="34181685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and Process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these be combined?</a:t>
            </a:r>
          </a:p>
          <a:p>
            <a:pPr lvl="1"/>
            <a:r>
              <a:rPr lang="en-US" dirty="0"/>
              <a:t>It would provide a firm link between descriptive and actionable content</a:t>
            </a:r>
          </a:p>
          <a:p>
            <a:pPr lvl="1"/>
            <a:r>
              <a:rPr lang="en-US" dirty="0"/>
              <a:t>What would it look like?</a:t>
            </a:r>
          </a:p>
          <a:p>
            <a:pPr lvl="1"/>
            <a:r>
              <a:rPr lang="en-US" dirty="0"/>
              <a:t>What is the impact of Collection change?</a:t>
            </a:r>
          </a:p>
        </p:txBody>
      </p:sp>
    </p:spTree>
    <p:extLst>
      <p:ext uri="{BB962C8B-B14F-4D97-AF65-F5344CB8AC3E}">
        <p14:creationId xmlns:p14="http://schemas.microsoft.com/office/powerpoint/2010/main" val="157198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Miscellaneous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Catalog Of Items, Study Series</a:t>
            </a:r>
          </a:p>
        </p:txBody>
      </p:sp>
    </p:spTree>
    <p:extLst>
      <p:ext uri="{BB962C8B-B14F-4D97-AF65-F5344CB8AC3E}">
        <p14:creationId xmlns:p14="http://schemas.microsoft.com/office/powerpoint/2010/main" val="10126165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CatalogItem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CatalogOfItems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629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CatalogOfItems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197767" y="4803913"/>
            <a:ext cx="0" cy="1224354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197767" y="6014104"/>
            <a:ext cx="1972389" cy="14163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5" idx="1"/>
          </p:cNvCxnSpPr>
          <p:nvPr/>
        </p:nvCxnSpPr>
        <p:spPr>
          <a:xfrm>
            <a:off x="1197767" y="4803913"/>
            <a:ext cx="76355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161608" y="5486400"/>
            <a:ext cx="3007" cy="541867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97767" y="6143436"/>
            <a:ext cx="1794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hasSubCollection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188764" y="6427304"/>
            <a:ext cx="4340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Symmetric Unordered Collection with Levels</a:t>
            </a:r>
          </a:p>
        </p:txBody>
      </p:sp>
    </p:spTree>
    <p:extLst>
      <p:ext uri="{BB962C8B-B14F-4D97-AF65-F5344CB8AC3E}">
        <p14:creationId xmlns:p14="http://schemas.microsoft.com/office/powerpoint/2010/main" val="3648393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Study</a:t>
            </a: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StudySeries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StudySeries</a:t>
            </a:r>
            <a:endParaRPr lang="en-US" dirty="0"/>
          </a:p>
        </p:txBody>
      </p:sp>
      <p:cxnSp>
        <p:nvCxnSpPr>
          <p:cNvPr id="21" name="Straight Arrow Connector 20"/>
          <p:cNvCxnSpPr>
            <a:endCxn id="5" idx="1"/>
          </p:cNvCxnSpPr>
          <p:nvPr/>
        </p:nvCxnSpPr>
        <p:spPr>
          <a:xfrm>
            <a:off x="1230284" y="4803913"/>
            <a:ext cx="73103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1230284" y="4803913"/>
            <a:ext cx="482" cy="1131374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230284" y="5935287"/>
            <a:ext cx="1989994" cy="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220278" y="5486400"/>
            <a:ext cx="0" cy="448887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230284" y="6168044"/>
            <a:ext cx="2061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containsStudySeries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188764" y="6427304"/>
            <a:ext cx="4340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Symmetric Unordered Collection with Levels</a:t>
            </a:r>
          </a:p>
        </p:txBody>
      </p:sp>
    </p:spTree>
    <p:extLst>
      <p:ext uri="{BB962C8B-B14F-4D97-AF65-F5344CB8AC3E}">
        <p14:creationId xmlns:p14="http://schemas.microsoft.com/office/powerpoint/2010/main" val="2810962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collection pattern should contain at minimum a collection and members (unordered collections do not require a means of structuring the relationship between members)</a:t>
            </a:r>
          </a:p>
          <a:p>
            <a:r>
              <a:rPr lang="en-US" dirty="0"/>
              <a:t>The direction of the relationship between the classes in the realized collection pattern should be retained </a:t>
            </a:r>
          </a:p>
          <a:p>
            <a:pPr lvl="1"/>
            <a:r>
              <a:rPr lang="en-US" dirty="0"/>
              <a:t>The one direction rule should be followed</a:t>
            </a:r>
          </a:p>
          <a:p>
            <a:r>
              <a:rPr lang="en-US" dirty="0">
                <a:solidFill>
                  <a:srgbClr val="FF0000"/>
                </a:solidFill>
              </a:rPr>
              <a:t>Nesting should be accomplished by a collection of collections rather than recursion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Can Levels be used rather collection recursion?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092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Conceptual Package covering concept, universe, population, and category</a:t>
            </a:r>
          </a:p>
        </p:txBody>
      </p:sp>
    </p:spTree>
    <p:extLst>
      <p:ext uri="{BB962C8B-B14F-4D97-AF65-F5344CB8AC3E}">
        <p14:creationId xmlns:p14="http://schemas.microsoft.com/office/powerpoint/2010/main" val="4060355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Concept</a:t>
            </a: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ConceptSystem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8191" y="4121426"/>
            <a:ext cx="1868557" cy="1342341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ConceptParentChild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</a:t>
            </a:r>
            <a:r>
              <a:rPr lang="en-US" sz="1400" dirty="0" err="1">
                <a:solidFill>
                  <a:schemeClr val="tx1"/>
                </a:solidFill>
              </a:rPr>
              <a:t>ImmediatePrecedenceRelation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5738191" y="1189922"/>
            <a:ext cx="1868557" cy="1407503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ConceptParentChild</a:t>
            </a:r>
            <a:r>
              <a:rPr lang="en-US" sz="1400" dirty="0">
                <a:solidFill>
                  <a:schemeClr val="tx1"/>
                </a:solidFill>
              </a:rPr>
              <a:t> Pair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</a:t>
            </a:r>
            <a:r>
              <a:rPr lang="en-US" sz="1400" dirty="0" err="1">
                <a:solidFill>
                  <a:schemeClr val="tx1"/>
                </a:solidFill>
              </a:rPr>
              <a:t>OrderedPair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</p:cNvCxnSpPr>
          <p:nvPr/>
        </p:nvCxnSpPr>
        <p:spPr>
          <a:xfrm>
            <a:off x="4479234" y="4803913"/>
            <a:ext cx="124017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694276" y="2622695"/>
            <a:ext cx="0" cy="14987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7" idx="1"/>
          </p:cNvCxnSpPr>
          <p:nvPr/>
        </p:nvCxnSpPr>
        <p:spPr>
          <a:xfrm flipV="1">
            <a:off x="4479234" y="1893674"/>
            <a:ext cx="1258957" cy="118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96908" y="4496136"/>
            <a:ext cx="9224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structures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36030" y="3299792"/>
            <a:ext cx="911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contains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34164" y="2038386"/>
            <a:ext cx="165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 / target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682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Concept System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4479234" y="5037513"/>
            <a:ext cx="1240171" cy="185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578567" y="5123658"/>
            <a:ext cx="1041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hasConcept</a:t>
            </a:r>
            <a:endParaRPr lang="en-US" sz="1400" dirty="0"/>
          </a:p>
          <a:p>
            <a:r>
              <a:rPr lang="en-US" sz="1400" dirty="0" err="1"/>
              <a:t>ParentChild</a:t>
            </a:r>
            <a:endParaRPr lang="en-US" sz="1400" dirty="0"/>
          </a:p>
        </p:txBody>
      </p:sp>
      <p:cxnSp>
        <p:nvCxnSpPr>
          <p:cNvPr id="25" name="Straight Arrow Connector 24"/>
          <p:cNvCxnSpPr>
            <a:endCxn id="4" idx="0"/>
          </p:cNvCxnSpPr>
          <p:nvPr/>
        </p:nvCxnSpPr>
        <p:spPr>
          <a:xfrm>
            <a:off x="3220277" y="697328"/>
            <a:ext cx="1" cy="4688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220277" y="659196"/>
            <a:ext cx="7570024" cy="39073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9850042" y="6090092"/>
            <a:ext cx="690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maps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020093" y="4119643"/>
            <a:ext cx="1627729" cy="1349672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ConceptPartWhole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</a:t>
            </a:r>
            <a:r>
              <a:rPr lang="en-US" sz="1400" dirty="0" err="1">
                <a:solidFill>
                  <a:schemeClr val="tx1"/>
                </a:solidFill>
              </a:rPr>
              <a:t>OrderRelation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020093" y="1165150"/>
            <a:ext cx="1627729" cy="1415190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ConceptPartWholePair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</a:t>
            </a:r>
            <a:r>
              <a:rPr lang="en-US" sz="1400" dirty="0" err="1">
                <a:solidFill>
                  <a:schemeClr val="tx1"/>
                </a:solidFill>
              </a:rPr>
              <a:t>OrderedPair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36" name="Straight Arrow Connector 35"/>
          <p:cNvCxnSpPr>
            <a:stCxn id="35" idx="2"/>
          </p:cNvCxnSpPr>
          <p:nvPr/>
        </p:nvCxnSpPr>
        <p:spPr>
          <a:xfrm flipH="1">
            <a:off x="8829982" y="2580340"/>
            <a:ext cx="3976" cy="15613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819259" y="3286156"/>
            <a:ext cx="937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contains</a:t>
            </a:r>
          </a:p>
        </p:txBody>
      </p:sp>
      <p:cxnSp>
        <p:nvCxnSpPr>
          <p:cNvPr id="38" name="Straight Arrow Connector 37"/>
          <p:cNvCxnSpPr>
            <a:endCxn id="34" idx="2"/>
          </p:cNvCxnSpPr>
          <p:nvPr/>
        </p:nvCxnSpPr>
        <p:spPr>
          <a:xfrm flipV="1">
            <a:off x="8829982" y="5469315"/>
            <a:ext cx="3976" cy="46306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3130232" y="5459550"/>
            <a:ext cx="8800" cy="68530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9285107" y="5497752"/>
            <a:ext cx="7138" cy="656872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3112457" y="6154624"/>
            <a:ext cx="6179788" cy="516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3815543" y="5912756"/>
            <a:ext cx="5014439" cy="3768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3832123" y="5479095"/>
            <a:ext cx="1864" cy="435615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814815" y="5665928"/>
            <a:ext cx="9224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structures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886207" y="5900452"/>
            <a:ext cx="1821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hasConceptPartWhole</a:t>
            </a:r>
            <a:endParaRPr lang="en-US" sz="1400" dirty="0"/>
          </a:p>
        </p:txBody>
      </p:sp>
      <p:sp>
        <p:nvSpPr>
          <p:cNvPr id="87" name="Rectangle 86"/>
          <p:cNvSpPr/>
          <p:nvPr/>
        </p:nvSpPr>
        <p:spPr>
          <a:xfrm>
            <a:off x="9980412" y="4119643"/>
            <a:ext cx="1690657" cy="1349672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ConceptSystem</a:t>
            </a:r>
            <a:r>
              <a:rPr lang="en-US" sz="1400" dirty="0">
                <a:solidFill>
                  <a:schemeClr val="tx1"/>
                </a:solidFill>
              </a:rPr>
              <a:t> Correspondence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</a:t>
            </a:r>
            <a:r>
              <a:rPr lang="en-US" sz="1400" dirty="0" err="1">
                <a:solidFill>
                  <a:schemeClr val="tx1"/>
                </a:solidFill>
              </a:rPr>
              <a:t>SymmetricRelation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8" name="Rectangle 87"/>
          <p:cNvSpPr/>
          <p:nvPr/>
        </p:nvSpPr>
        <p:spPr>
          <a:xfrm>
            <a:off x="9980412" y="1165150"/>
            <a:ext cx="1627729" cy="1415190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SimilarConcept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</a:t>
            </a:r>
            <a:r>
              <a:rPr lang="en-US" sz="1400" dirty="0" err="1">
                <a:solidFill>
                  <a:schemeClr val="tx1"/>
                </a:solidFill>
              </a:rPr>
              <a:t>UnorderedTuple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89" name="Straight Arrow Connector 88"/>
          <p:cNvCxnSpPr>
            <a:stCxn id="88" idx="2"/>
          </p:cNvCxnSpPr>
          <p:nvPr/>
        </p:nvCxnSpPr>
        <p:spPr>
          <a:xfrm flipH="1">
            <a:off x="10790301" y="2580340"/>
            <a:ext cx="3976" cy="15613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9779578" y="3286156"/>
            <a:ext cx="937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contains</a:t>
            </a:r>
          </a:p>
        </p:txBody>
      </p:sp>
      <p:cxnSp>
        <p:nvCxnSpPr>
          <p:cNvPr id="94" name="Straight Arrow Connector 93"/>
          <p:cNvCxnSpPr>
            <a:stCxn id="88" idx="0"/>
          </p:cNvCxnSpPr>
          <p:nvPr/>
        </p:nvCxnSpPr>
        <p:spPr>
          <a:xfrm flipH="1" flipV="1">
            <a:off x="10782179" y="659196"/>
            <a:ext cx="12098" cy="505954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H="1" flipV="1">
            <a:off x="2490447" y="6425662"/>
            <a:ext cx="8333561" cy="11949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 flipV="1">
            <a:off x="2493410" y="5479095"/>
            <a:ext cx="1732" cy="971437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endCxn id="87" idx="2"/>
          </p:cNvCxnSpPr>
          <p:nvPr/>
        </p:nvCxnSpPr>
        <p:spPr>
          <a:xfrm flipH="1" flipV="1">
            <a:off x="10825741" y="5469315"/>
            <a:ext cx="14891" cy="99010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6664590" y="336470"/>
            <a:ext cx="690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79578" y="3478712"/>
            <a:ext cx="2202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SymmetricUnordered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Collection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232369" y="3497960"/>
            <a:ext cx="1122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Ordered</a:t>
            </a:r>
          </a:p>
          <a:p>
            <a:r>
              <a:rPr lang="en-US" dirty="0">
                <a:solidFill>
                  <a:srgbClr val="FF0000"/>
                </a:solidFill>
              </a:rPr>
              <a:t>Collection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590571" y="3464149"/>
            <a:ext cx="2296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ImmediatePrecedence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Collection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4762" y="2597425"/>
            <a:ext cx="25029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Do we have different types of concept systems here or one concept system with multiple relationships?</a:t>
            </a:r>
          </a:p>
        </p:txBody>
      </p:sp>
    </p:spTree>
    <p:extLst>
      <p:ext uri="{BB962C8B-B14F-4D97-AF65-F5344CB8AC3E}">
        <p14:creationId xmlns:p14="http://schemas.microsoft.com/office/powerpoint/2010/main" val="4186653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72322" y="670362"/>
            <a:ext cx="2001950" cy="1184788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Concept</a:t>
            </a:r>
          </a:p>
        </p:txBody>
      </p:sp>
      <p:sp>
        <p:nvSpPr>
          <p:cNvPr id="6" name="Rectangle 5"/>
          <p:cNvSpPr/>
          <p:nvPr/>
        </p:nvSpPr>
        <p:spPr>
          <a:xfrm>
            <a:off x="4447611" y="5008643"/>
            <a:ext cx="1868557" cy="1342341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ConceptSystem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 err="1">
                <a:solidFill>
                  <a:schemeClr val="tx1"/>
                </a:solidFill>
              </a:rPr>
              <a:t>ParentChild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Realizes: </a:t>
            </a:r>
            <a:r>
              <a:rPr lang="en-US" sz="1400" dirty="0" err="1">
                <a:solidFill>
                  <a:schemeClr val="tx1"/>
                </a:solidFill>
              </a:rPr>
              <a:t>ImmediatePrecedence</a:t>
            </a:r>
            <a:r>
              <a:rPr lang="en-US" sz="1400" dirty="0">
                <a:solidFill>
                  <a:schemeClr val="tx1"/>
                </a:solidFill>
              </a:rPr>
              <a:t> Collection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4443358" y="2863875"/>
            <a:ext cx="1868557" cy="1407503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ConceptParentChild</a:t>
            </a:r>
            <a:r>
              <a:rPr lang="en-US" sz="1400" dirty="0">
                <a:solidFill>
                  <a:schemeClr val="tx1"/>
                </a:solidFill>
              </a:rPr>
              <a:t> Pair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</a:t>
            </a:r>
            <a:r>
              <a:rPr lang="en-US" sz="1400" dirty="0" err="1">
                <a:solidFill>
                  <a:schemeClr val="tx1"/>
                </a:solidFill>
              </a:rPr>
              <a:t>OrderedPair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13" name="Straight Arrow Connector 12"/>
          <p:cNvCxnSpPr>
            <a:endCxn id="6" idx="0"/>
          </p:cNvCxnSpPr>
          <p:nvPr/>
        </p:nvCxnSpPr>
        <p:spPr>
          <a:xfrm>
            <a:off x="5381890" y="4279900"/>
            <a:ext cx="0" cy="72874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377636" y="2412477"/>
            <a:ext cx="17648" cy="48654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01362" y="4644271"/>
            <a:ext cx="911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contains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74246" y="2484288"/>
            <a:ext cx="165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 / target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6820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Concept System</a:t>
            </a:r>
          </a:p>
          <a:p>
            <a:r>
              <a:rPr lang="en-US" dirty="0"/>
              <a:t>OPTION</a:t>
            </a:r>
          </a:p>
        </p:txBody>
      </p:sp>
      <p:cxnSp>
        <p:nvCxnSpPr>
          <p:cNvPr id="25" name="Straight Arrow Connector 24"/>
          <p:cNvCxnSpPr>
            <a:stCxn id="4" idx="2"/>
          </p:cNvCxnSpPr>
          <p:nvPr/>
        </p:nvCxnSpPr>
        <p:spPr>
          <a:xfrm>
            <a:off x="7473297" y="1855150"/>
            <a:ext cx="1" cy="102618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377636" y="2412477"/>
            <a:ext cx="4129965" cy="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737393" y="5008643"/>
            <a:ext cx="1627729" cy="1349672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ConceptSystem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PartWhole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Realizes: Ordered Collection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721630" y="2864710"/>
            <a:ext cx="1627729" cy="1415190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ConceptPartWholePair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</a:t>
            </a:r>
            <a:r>
              <a:rPr lang="en-US" sz="1400" dirty="0" err="1">
                <a:solidFill>
                  <a:schemeClr val="tx1"/>
                </a:solidFill>
              </a:rPr>
              <a:t>OrderedPair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35495" y="4279900"/>
            <a:ext cx="11787" cy="75081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635990" y="4627936"/>
            <a:ext cx="937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contains</a:t>
            </a:r>
          </a:p>
        </p:txBody>
      </p:sp>
      <p:sp>
        <p:nvSpPr>
          <p:cNvPr id="87" name="Rectangle 86"/>
          <p:cNvSpPr/>
          <p:nvPr/>
        </p:nvSpPr>
        <p:spPr>
          <a:xfrm>
            <a:off x="8697712" y="5008643"/>
            <a:ext cx="1781976" cy="1349672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ConceptSystem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Similarity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Realizes: </a:t>
            </a:r>
            <a:r>
              <a:rPr lang="en-US" sz="1400" dirty="0" err="1">
                <a:solidFill>
                  <a:schemeClr val="tx1"/>
                </a:solidFill>
              </a:rPr>
              <a:t>SymmetricUnordered</a:t>
            </a:r>
            <a:r>
              <a:rPr lang="en-US" sz="1400" dirty="0">
                <a:solidFill>
                  <a:schemeClr val="tx1"/>
                </a:solidFill>
              </a:rPr>
              <a:t> Collection</a:t>
            </a:r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9507601" y="2412477"/>
            <a:ext cx="0" cy="26182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8775568" y="3902046"/>
            <a:ext cx="690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maps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59187" y="1501037"/>
            <a:ext cx="250290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Do we have different types of concept systems here or one concept system with multiple relationships?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Does the change in relationship coincide with hierarchy/levels?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982486" y="2483871"/>
            <a:ext cx="13707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 / target</a:t>
            </a:r>
          </a:p>
        </p:txBody>
      </p:sp>
    </p:spTree>
    <p:extLst>
      <p:ext uri="{BB962C8B-B14F-4D97-AF65-F5344CB8AC3E}">
        <p14:creationId xmlns:p14="http://schemas.microsoft.com/office/powerpoint/2010/main" val="71870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systems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Representations package covering Statistical Classification, Category Set, and abstract </a:t>
            </a:r>
            <a:r>
              <a:rPr lang="en-US" dirty="0" err="1"/>
              <a:t>NodeSet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462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1327</Words>
  <Application>Microsoft Office PowerPoint</Application>
  <PresentationFormat>Widescreen</PresentationFormat>
  <Paragraphs>523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Arial</vt:lpstr>
      <vt:lpstr>Calibri</vt:lpstr>
      <vt:lpstr>Calibri Light</vt:lpstr>
      <vt:lpstr>Office Theme</vt:lpstr>
      <vt:lpstr>Collection Pattern and Realizations</vt:lpstr>
      <vt:lpstr>Collection Pattern</vt:lpstr>
      <vt:lpstr>PowerPoint Presentation</vt:lpstr>
      <vt:lpstr>PowerPoint Presentation</vt:lpstr>
      <vt:lpstr>Realizations</vt:lpstr>
      <vt:lpstr>Concepts</vt:lpstr>
      <vt:lpstr>PowerPoint Presentation</vt:lpstr>
      <vt:lpstr>PowerPoint Presentation</vt:lpstr>
      <vt:lpstr>Classification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Agent Registry</vt:lpstr>
      <vt:lpstr>PowerPoint Presentation</vt:lpstr>
      <vt:lpstr>PowerPoint Presentation</vt:lpstr>
      <vt:lpstr>PowerPoint Presentation</vt:lpstr>
      <vt:lpstr>Logical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Physical Data</vt:lpstr>
      <vt:lpstr>PowerPoint Presentation</vt:lpstr>
      <vt:lpstr>Qualitative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Custom Values</vt:lpstr>
      <vt:lpstr>PowerPoint Presentation</vt:lpstr>
      <vt:lpstr>PowerPoint Presentation</vt:lpstr>
      <vt:lpstr>PowerPoint Presentation</vt:lpstr>
      <vt:lpstr>Workflows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Methodology and Process Pattern</vt:lpstr>
      <vt:lpstr>Miscellaneous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Thomas</dc:creator>
  <cp:lastModifiedBy>Wendy Thomas</cp:lastModifiedBy>
  <cp:revision>71</cp:revision>
  <cp:lastPrinted>2017-05-16T18:42:46Z</cp:lastPrinted>
  <dcterms:created xsi:type="dcterms:W3CDTF">2017-03-16T19:02:07Z</dcterms:created>
  <dcterms:modified xsi:type="dcterms:W3CDTF">2017-05-30T22:02:47Z</dcterms:modified>
</cp:coreProperties>
</file>