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66" r:id="rId2"/>
    <p:sldId id="389" r:id="rId3"/>
    <p:sldId id="319" r:id="rId4"/>
    <p:sldId id="320" r:id="rId5"/>
    <p:sldId id="297" r:id="rId6"/>
    <p:sldId id="388" r:id="rId7"/>
    <p:sldId id="299" r:id="rId8"/>
    <p:sldId id="309" r:id="rId9"/>
    <p:sldId id="339" r:id="rId10"/>
    <p:sldId id="379" r:id="rId11"/>
    <p:sldId id="391" r:id="rId12"/>
    <p:sldId id="390" r:id="rId13"/>
    <p:sldId id="369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</p:sldIdLst>
  <p:sldSz cx="9144000" cy="5143500" type="screen16x9"/>
  <p:notesSz cx="6858000" cy="9144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7080A"/>
    <a:srgbClr val="2B4053"/>
    <a:srgbClr val="2E455A"/>
    <a:srgbClr val="2A26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104" y="-2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78314-2683-3D44-949D-D7D60426DA3A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0B866-9E57-BF44-945A-C0F6117C580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AC59B-79BD-994B-9880-CB19644CA3F9}" type="datetimeFigureOut">
              <a:rPr lang="en-GB" smtClean="0"/>
              <a:pPr/>
              <a:t>10/7/19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98A56-7008-9545-ACAA-CEFD8499B5DA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codata.org/" TargetMode="External"/><Relationship Id="rId5" Type="http://schemas.openxmlformats.org/officeDocument/2006/relationships/hyperlink" Target="http://codata.org/blog/" TargetMode="External"/><Relationship Id="rId6" Type="http://schemas.openxmlformats.org/officeDocument/2006/relationships/hyperlink" Target="http://bit.ly/CODATA-International-List" TargetMode="External"/><Relationship Id="rId7" Type="http://schemas.openxmlformats.org/officeDocument/2006/relationships/hyperlink" Target="http://bit.ly/CODATA_Careers_List" TargetMode="External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20" Type="http://schemas.openxmlformats.org/officeDocument/2006/relationships/image" Target="../media/image21.jpeg"/><Relationship Id="rId21" Type="http://schemas.openxmlformats.org/officeDocument/2006/relationships/image" Target="../media/image22.png"/><Relationship Id="rId22" Type="http://schemas.openxmlformats.org/officeDocument/2006/relationships/image" Target="../media/image23.jpeg"/><Relationship Id="rId23" Type="http://schemas.openxmlformats.org/officeDocument/2006/relationships/image" Target="../media/image24.jpeg"/><Relationship Id="rId10" Type="http://schemas.openxmlformats.org/officeDocument/2006/relationships/image" Target="../media/image11.jpeg"/><Relationship Id="rId11" Type="http://schemas.openxmlformats.org/officeDocument/2006/relationships/image" Target="../media/image12.png"/><Relationship Id="rId12" Type="http://schemas.openxmlformats.org/officeDocument/2006/relationships/image" Target="../media/image13.jpeg"/><Relationship Id="rId13" Type="http://schemas.openxmlformats.org/officeDocument/2006/relationships/image" Target="../media/image14.pn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6" Type="http://schemas.openxmlformats.org/officeDocument/2006/relationships/image" Target="../media/image17.jpeg"/><Relationship Id="rId17" Type="http://schemas.openxmlformats.org/officeDocument/2006/relationships/image" Target="../media/image18.jpe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bit.ly/ISC-Science-Action-Plan" TargetMode="External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100" y="0"/>
            <a:ext cx="9144000" cy="12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2021" y="192288"/>
            <a:ext cx="3051978" cy="84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" y="94059"/>
            <a:ext cx="2452747" cy="108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703284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Data for the Planet: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dirty="0" smtClean="0"/>
              <a:t>designing an ISC CODATA Decadal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 on interoperability for global cross-domain research</a:t>
            </a:r>
          </a:p>
        </p:txBody>
      </p:sp>
      <p:sp>
        <p:nvSpPr>
          <p:cNvPr id="13" name="Google Shape;2481;p189"/>
          <p:cNvSpPr/>
          <p:nvPr/>
        </p:nvSpPr>
        <p:spPr>
          <a:xfrm>
            <a:off x="-102" y="4073121"/>
            <a:ext cx="9144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02" y="4202998"/>
            <a:ext cx="2524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bg1"/>
                </a:solidFill>
              </a:rPr>
              <a:t>Simon Hodson</a:t>
            </a:r>
          </a:p>
          <a:p>
            <a:r>
              <a:rPr lang="fr-FR" sz="1100" b="1" dirty="0" err="1" smtClean="0">
                <a:solidFill>
                  <a:schemeClr val="bg1"/>
                </a:solidFill>
              </a:rPr>
              <a:t>Executive</a:t>
            </a:r>
            <a:r>
              <a:rPr lang="fr-FR" sz="1100" b="1" dirty="0" smtClean="0">
                <a:solidFill>
                  <a:schemeClr val="bg1"/>
                </a:solidFill>
              </a:rPr>
              <a:t> </a:t>
            </a:r>
            <a:r>
              <a:rPr lang="fr-FR" sz="1100" b="1" dirty="0" err="1" smtClean="0">
                <a:solidFill>
                  <a:schemeClr val="bg1"/>
                </a:solidFill>
              </a:rPr>
              <a:t>Director</a:t>
            </a:r>
            <a:endParaRPr lang="fr-FR" sz="1100" b="1" dirty="0" smtClean="0">
              <a:solidFill>
                <a:schemeClr val="bg1"/>
              </a:solidFill>
            </a:endParaRPr>
          </a:p>
          <a:p>
            <a:r>
              <a:rPr lang="fr-FR" sz="1100" b="1" dirty="0" smtClean="0">
                <a:solidFill>
                  <a:schemeClr val="bg1"/>
                </a:solidFill>
              </a:rPr>
              <a:t>CODATA</a:t>
            </a:r>
          </a:p>
          <a:p>
            <a:r>
              <a:rPr lang="fr-FR" sz="1100" b="1" dirty="0" err="1" smtClean="0">
                <a:solidFill>
                  <a:schemeClr val="bg1"/>
                </a:solidFill>
              </a:rPr>
              <a:t>www.codata.org</a:t>
            </a:r>
            <a:endParaRPr lang="fr-FR" sz="1100" b="1" dirty="0">
              <a:solidFill>
                <a:schemeClr val="bg1"/>
              </a:solidFill>
            </a:endParaRPr>
          </a:p>
        </p:txBody>
      </p:sp>
      <p:pic>
        <p:nvPicPr>
          <p:cNvPr id="17" name="Picture 16" descr="cc-b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628" y="4295576"/>
            <a:ext cx="1852085" cy="64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64713" y="4135651"/>
            <a:ext cx="35791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solidFill>
                  <a:schemeClr val="bg1"/>
                </a:solidFill>
              </a:rPr>
              <a:t>DDI-CODATA Workshop on Interoperability of </a:t>
            </a:r>
          </a:p>
          <a:p>
            <a:pPr algn="r"/>
            <a:r>
              <a:rPr lang="en-US" sz="1100" b="1" dirty="0" smtClean="0">
                <a:solidFill>
                  <a:schemeClr val="bg1"/>
                </a:solidFill>
              </a:rPr>
              <a:t>Metadata Standards in Cross-Domain Science, </a:t>
            </a:r>
          </a:p>
          <a:p>
            <a:pPr algn="r"/>
            <a:r>
              <a:rPr lang="en-US" sz="1100" b="1" dirty="0" smtClean="0">
                <a:solidFill>
                  <a:schemeClr val="bg1"/>
                </a:solidFill>
              </a:rPr>
              <a:t>Health, and Social Science Applications II</a:t>
            </a:r>
          </a:p>
          <a:p>
            <a:pPr algn="r"/>
            <a:r>
              <a:rPr lang="en-GB" sz="1100" b="1" dirty="0" err="1" smtClean="0">
                <a:solidFill>
                  <a:schemeClr val="bg1"/>
                </a:solidFill>
              </a:rPr>
              <a:t>Schloss</a:t>
            </a:r>
            <a:r>
              <a:rPr lang="en-GB" sz="1100" b="1" dirty="0" smtClean="0">
                <a:solidFill>
                  <a:schemeClr val="bg1"/>
                </a:solidFill>
              </a:rPr>
              <a:t> </a:t>
            </a:r>
            <a:r>
              <a:rPr lang="en-GB" sz="1100" b="1" dirty="0" err="1" smtClean="0">
                <a:solidFill>
                  <a:schemeClr val="bg1"/>
                </a:solidFill>
              </a:rPr>
              <a:t>Dagstuhl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r"/>
            <a:r>
              <a:rPr lang="fr-FR" sz="1100" b="1" dirty="0" smtClean="0">
                <a:solidFill>
                  <a:schemeClr val="bg1"/>
                </a:solidFill>
              </a:rPr>
              <a:t>7 </a:t>
            </a:r>
            <a:r>
              <a:rPr lang="fr-FR" sz="1100" b="1" dirty="0" err="1" smtClean="0">
                <a:solidFill>
                  <a:schemeClr val="bg1"/>
                </a:solidFill>
              </a:rPr>
              <a:t>October</a:t>
            </a:r>
            <a:r>
              <a:rPr lang="fr-FR" sz="1100" b="1" dirty="0" smtClean="0">
                <a:solidFill>
                  <a:schemeClr val="bg1"/>
                </a:solidFill>
              </a:rPr>
              <a:t>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4746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D0D0D"/>
                </a:solidFill>
              </a:rPr>
              <a:t>Data-Driven </a:t>
            </a:r>
            <a:r>
              <a:rPr lang="en-GB" sz="2400" b="1" dirty="0" err="1" smtClean="0">
                <a:solidFill>
                  <a:srgbClr val="0D0D0D"/>
                </a:solidFill>
              </a:rPr>
              <a:t>Interdisciplinarity</a:t>
            </a:r>
            <a:endParaRPr lang="en-GB" sz="2400" b="1" dirty="0" smtClean="0">
              <a:solidFill>
                <a:srgbClr val="0D0D0D"/>
              </a:solidFill>
            </a:endParaRPr>
          </a:p>
          <a:p>
            <a:pPr lvl="0" algn="ctr"/>
            <a:r>
              <a:rPr lang="en-GB" sz="2400" b="1" kern="0" dirty="0" smtClean="0">
                <a:solidFill>
                  <a:srgbClr val="0D0D0D"/>
                </a:solidFill>
              </a:rPr>
              <a:t>Designing the Programme</a:t>
            </a:r>
            <a:endParaRPr lang="en-US" sz="2400" b="1" kern="0" dirty="0" smtClean="0">
              <a:solidFill>
                <a:srgbClr val="0D0D0D"/>
              </a:solidFill>
            </a:endParaRPr>
          </a:p>
        </p:txBody>
      </p:sp>
      <p:pic>
        <p:nvPicPr>
          <p:cNvPr id="8" name="Picture 7" descr="Science as a Global PUblic Goo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925" y="0"/>
            <a:ext cx="4431973" cy="4367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02" y="907965"/>
            <a:ext cx="4747092" cy="4016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Partnerships: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partnerships with: international data and science </a:t>
            </a:r>
            <a:r>
              <a:rPr 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 cross-domain initiatives; research groups and </a:t>
            </a:r>
            <a:r>
              <a:rPr 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centres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 domain </a:t>
            </a:r>
            <a:r>
              <a:rPr 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etc.</a:t>
            </a:r>
          </a:p>
          <a:p>
            <a:pPr marL="228600" indent="-228600">
              <a:spcAft>
                <a:spcPts val="600"/>
              </a:spcAft>
            </a:pP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Delivery Mechanisms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Fund raising; 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Distributed </a:t>
            </a:r>
            <a:r>
              <a:rPr 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programme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offices;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CODATA (and other partners) </a:t>
            </a:r>
            <a:r>
              <a:rPr 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Centres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Excellence;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Joint projects with partners; 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Contribution of effort (in kind) from partners.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</a:pPr>
            <a:endParaRPr lang="en-US" sz="13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</a:pPr>
            <a:endParaRPr lang="en-US" sz="1300" dirty="0" smtClean="0">
              <a:solidFill>
                <a:srgbClr val="953735"/>
              </a:solidFill>
            </a:endParaRPr>
          </a:p>
          <a:p>
            <a:pPr marL="228600" indent="-228600">
              <a:spcAft>
                <a:spcPts val="600"/>
              </a:spcAft>
            </a:pP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4746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D0D0D"/>
                </a:solidFill>
              </a:rPr>
              <a:t>What next?</a:t>
            </a:r>
            <a:endParaRPr lang="en-US" sz="2400" b="1" kern="0" dirty="0" smtClean="0">
              <a:solidFill>
                <a:srgbClr val="0D0D0D"/>
              </a:solidFill>
            </a:endParaRPr>
          </a:p>
        </p:txBody>
      </p:sp>
      <p:pic>
        <p:nvPicPr>
          <p:cNvPr id="8" name="Picture 7" descr="Science as a Global PUblic Goo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925" y="0"/>
            <a:ext cx="4431973" cy="4367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02" y="956070"/>
            <a:ext cx="4747092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Outputs and recommendations from this workshop.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 expanding set of case studies keen to be part of the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programme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 expanding community of interest of metadata and semantic experts keen to be part of the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programme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Suggestions, advice and partners for the </a:t>
            </a:r>
            <a:r>
              <a: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programme.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endParaRPr lang="en-US" sz="1600" dirty="0" smtClean="0">
              <a:solidFill>
                <a:srgbClr val="953735"/>
              </a:solidFill>
            </a:endParaRPr>
          </a:p>
          <a:p>
            <a:pPr marL="228600" indent="-228600">
              <a:spcAft>
                <a:spcPts val="600"/>
              </a:spcAft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380" y="0"/>
            <a:ext cx="768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kern="0" dirty="0" smtClean="0">
                <a:solidFill>
                  <a:srgbClr val="0D0D0D"/>
                </a:solidFill>
              </a:rPr>
              <a:t>Follow CODATA!</a:t>
            </a:r>
            <a:endParaRPr lang="en-US" sz="2400" b="1" kern="0" dirty="0" smtClean="0">
              <a:solidFill>
                <a:srgbClr val="0D0D0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6866"/>
            <a:ext cx="50031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/>
              <a:t>CODATA Website: </a:t>
            </a:r>
            <a:r>
              <a:rPr lang="en-US" sz="1400" dirty="0" smtClean="0">
                <a:hlinkClick r:id="rId4"/>
              </a:rPr>
              <a:t>http://www.codata.org/</a:t>
            </a:r>
            <a:r>
              <a:rPr lang="en-US" sz="1400" dirty="0" smtClean="0"/>
              <a:t> 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/>
              <a:t>CODATA Blog: </a:t>
            </a:r>
            <a:r>
              <a:rPr lang="en-US" sz="1400" dirty="0" smtClean="0">
                <a:hlinkClick r:id="rId5"/>
              </a:rPr>
              <a:t>http://codata.org/blog/</a:t>
            </a:r>
            <a:endParaRPr lang="en-US" sz="1400" dirty="0" smtClean="0"/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/>
              <a:t>CODATA International News and Discussion List: </a:t>
            </a:r>
            <a:r>
              <a:rPr lang="en-US" sz="1400" dirty="0" smtClean="0">
                <a:hlinkClick r:id="rId6"/>
              </a:rPr>
              <a:t>http://bit.ly/CODATA-International-List</a:t>
            </a:r>
            <a:r>
              <a:rPr lang="en-US" sz="1400" dirty="0" smtClean="0"/>
              <a:t> 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/>
              <a:t>CODATA Data Science and Data Stewardship Careers List: </a:t>
            </a:r>
            <a:r>
              <a:rPr lang="en-US" sz="1400" dirty="0" smtClean="0">
                <a:hlinkClick r:id="rId7"/>
              </a:rPr>
              <a:t>http://bit.ly/CODATA_Careers_List</a:t>
            </a:r>
            <a:r>
              <a:rPr lang="en-US" sz="1400" dirty="0" smtClean="0"/>
              <a:t> 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/>
              <a:t>CODATA on Twitter: @</a:t>
            </a:r>
            <a:r>
              <a:rPr lang="en-US" sz="1400" dirty="0" err="1" smtClean="0"/>
              <a:t>CODATANews</a:t>
            </a:r>
            <a:r>
              <a:rPr lang="en-US" sz="1400" dirty="0" smtClean="0"/>
              <a:t> and @simonhodson99</a:t>
            </a:r>
          </a:p>
        </p:txBody>
      </p:sp>
      <p:pic>
        <p:nvPicPr>
          <p:cNvPr id="9" name="Picture 8" descr="CDT_logo-CD_blue@3x-10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484" y="586866"/>
            <a:ext cx="3047908" cy="3323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100" y="0"/>
            <a:ext cx="9144000" cy="12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2021" y="192288"/>
            <a:ext cx="3051978" cy="84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" y="94059"/>
            <a:ext cx="2452747" cy="108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270339"/>
            <a:ext cx="7772400" cy="2356688"/>
          </a:xfrm>
        </p:spPr>
        <p:txBody>
          <a:bodyPr anchor="ctr">
            <a:noAutofit/>
          </a:bodyPr>
          <a:lstStyle/>
          <a:p>
            <a:r>
              <a:rPr lang="en-US" sz="3200" b="1" dirty="0" smtClean="0"/>
              <a:t>Thank you for your attention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1600" b="1" dirty="0" smtClean="0"/>
              <a:t>Simon Hodson, CODATA</a:t>
            </a:r>
            <a:br>
              <a:rPr lang="en-US" sz="1600" b="1" dirty="0" smtClean="0"/>
            </a:br>
            <a:r>
              <a:rPr lang="en-US" sz="1600" b="1" dirty="0" err="1" smtClean="0"/>
              <a:t>www.codata.org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err="1" smtClean="0"/>
              <a:t>simon@codata.org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@simonhodson99 ; @</a:t>
            </a:r>
            <a:r>
              <a:rPr lang="en-US" sz="1600" b="1" dirty="0" err="1" smtClean="0"/>
              <a:t>CODATAnews</a:t>
            </a:r>
            <a:endParaRPr lang="en-US" sz="3200" dirty="0" smtClean="0"/>
          </a:p>
        </p:txBody>
      </p:sp>
      <p:sp>
        <p:nvSpPr>
          <p:cNvPr id="13" name="Google Shape;2481;p189"/>
          <p:cNvSpPr/>
          <p:nvPr/>
        </p:nvSpPr>
        <p:spPr>
          <a:xfrm>
            <a:off x="-102" y="4073121"/>
            <a:ext cx="9144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 descr="cc-b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628" y="4295576"/>
            <a:ext cx="1852085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DT_logo-sub_grey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044" y="4248000"/>
            <a:ext cx="2043956" cy="900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864000" y="57721"/>
            <a:ext cx="22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Slide Credit: Fernando </a:t>
            </a:r>
            <a:r>
              <a:rPr lang="en-GB" sz="1000" dirty="0" err="1" smtClean="0"/>
              <a:t>Gouveia</a:t>
            </a:r>
            <a:r>
              <a:rPr lang="en-GB" sz="1000" dirty="0" smtClean="0"/>
              <a:t> Reis and Laura </a:t>
            </a:r>
            <a:r>
              <a:rPr lang="en-GB" sz="1000" dirty="0" err="1" smtClean="0"/>
              <a:t>Merson</a:t>
            </a:r>
            <a:r>
              <a:rPr lang="en-GB" sz="1000" dirty="0" smtClean="0"/>
              <a:t>, IDDO</a:t>
            </a:r>
            <a:endParaRPr lang="en-GB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6864000" y="581415"/>
            <a:ext cx="22800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Infectious Diseases Data Observatory, Oxford.</a:t>
            </a:r>
          </a:p>
          <a:p>
            <a:endParaRPr lang="en-GB" sz="1400" dirty="0" smtClean="0"/>
          </a:p>
          <a:p>
            <a:r>
              <a:rPr lang="en-GB" sz="1400" dirty="0" smtClean="0"/>
              <a:t>IDDO collects and integrates clinical, laboratory and epidemiological data relating to a number of infectious diseases.</a:t>
            </a:r>
          </a:p>
          <a:p>
            <a:endParaRPr lang="en-GB" sz="1400" dirty="0" smtClean="0"/>
          </a:p>
          <a:p>
            <a:r>
              <a:rPr lang="en-GB" sz="1400" dirty="0" smtClean="0"/>
              <a:t>Analysis of combined datasets increases the power to determine optimal treatments, identify the most effective intervention in outbreaks.</a:t>
            </a:r>
          </a:p>
          <a:p>
            <a:endParaRPr lang="en-GB" sz="1400" dirty="0" smtClean="0"/>
          </a:p>
        </p:txBody>
      </p:sp>
      <p:pic>
        <p:nvPicPr>
          <p:cNvPr id="6" name="Picture 5" descr="Role of ID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Ebola Dat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00" y="-4500"/>
            <a:ext cx="6864000" cy="5148000"/>
          </a:xfrm>
          <a:prstGeom prst="rect">
            <a:avLst/>
          </a:prstGeom>
        </p:spPr>
      </p:pic>
      <p:pic>
        <p:nvPicPr>
          <p:cNvPr id="42" name="Picture 41" descr="CDT_logo-sub_grey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8000"/>
            <a:ext cx="2043956" cy="900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0" y="182794"/>
            <a:ext cx="228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Slide Credit: Laura </a:t>
            </a:r>
            <a:r>
              <a:rPr lang="en-GB" sz="1000" dirty="0" err="1" smtClean="0"/>
              <a:t>Merson</a:t>
            </a:r>
            <a:r>
              <a:rPr lang="en-GB" sz="1000" dirty="0" smtClean="0"/>
              <a:t>, IDDO</a:t>
            </a:r>
            <a:endParaRPr lang="en-GB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0" y="581415"/>
            <a:ext cx="2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West African Ebola Outbreak, 2014-2016.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bola Data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00" y="0"/>
            <a:ext cx="6864000" cy="5148000"/>
          </a:xfrm>
          <a:prstGeom prst="rect">
            <a:avLst/>
          </a:prstGeom>
        </p:spPr>
      </p:pic>
      <p:pic>
        <p:nvPicPr>
          <p:cNvPr id="9" name="Picture 8" descr="CDT_logo-sub_grey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8000"/>
            <a:ext cx="2043956" cy="9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82794"/>
            <a:ext cx="228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Slide Credit: Laura </a:t>
            </a:r>
            <a:r>
              <a:rPr lang="en-GB" sz="1000" dirty="0" err="1" smtClean="0"/>
              <a:t>Merson</a:t>
            </a:r>
            <a:r>
              <a:rPr lang="en-GB" sz="1000" dirty="0" smtClean="0"/>
              <a:t>, IDDO</a:t>
            </a:r>
            <a:endParaRPr lang="en-GB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81415"/>
            <a:ext cx="22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West African Ebola Outbreak, 2014-2016.</a:t>
            </a:r>
          </a:p>
          <a:p>
            <a:endParaRPr lang="fr-FR" sz="1400" dirty="0" smtClean="0"/>
          </a:p>
          <a:p>
            <a:r>
              <a:rPr lang="en-GB" sz="1400" dirty="0" err="1" smtClean="0"/>
              <a:t>Pisani</a:t>
            </a:r>
            <a:r>
              <a:rPr lang="en-GB" sz="1400" dirty="0" smtClean="0"/>
              <a:t> et al. 2018 Estimate 65% of study data not available, not shared.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bola Data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788" y="0"/>
            <a:ext cx="5195212" cy="3896409"/>
          </a:xfrm>
          <a:prstGeom prst="rect">
            <a:avLst/>
          </a:prstGeom>
        </p:spPr>
      </p:pic>
      <p:pic>
        <p:nvPicPr>
          <p:cNvPr id="9" name="Picture 8" descr="CDT_logo-sub_grey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044" y="4248000"/>
            <a:ext cx="2043956" cy="9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1585" y="3896409"/>
            <a:ext cx="3592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Slide</a:t>
            </a:r>
            <a:r>
              <a:rPr lang="fr-FR" sz="1000" dirty="0" smtClean="0"/>
              <a:t> </a:t>
            </a:r>
            <a:r>
              <a:rPr lang="fr-FR" sz="1000" dirty="0" err="1" smtClean="0"/>
              <a:t>Credit</a:t>
            </a:r>
            <a:r>
              <a:rPr lang="fr-FR" sz="1000" dirty="0" smtClean="0"/>
              <a:t>: Fernando </a:t>
            </a:r>
            <a:r>
              <a:rPr lang="fr-FR" sz="1000" dirty="0" err="1" smtClean="0"/>
              <a:t>Gouveia</a:t>
            </a:r>
            <a:r>
              <a:rPr lang="fr-FR" sz="1000" dirty="0" smtClean="0"/>
              <a:t> Reis and Laura </a:t>
            </a:r>
            <a:r>
              <a:rPr lang="fr-FR" sz="1000" dirty="0" err="1" smtClean="0"/>
              <a:t>Merson</a:t>
            </a:r>
            <a:r>
              <a:rPr lang="fr-FR" sz="1000" dirty="0" smtClean="0"/>
              <a:t>, IDDO</a:t>
            </a:r>
            <a:endParaRPr lang="fr-FR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948790" cy="470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b="1" dirty="0" smtClean="0"/>
              <a:t>Data aggregation is essential for research and action.</a:t>
            </a:r>
          </a:p>
          <a:p>
            <a:pPr>
              <a:spcAft>
                <a:spcPts val="600"/>
              </a:spcAft>
            </a:pPr>
            <a:r>
              <a:rPr lang="en-US" sz="1300" b="1" dirty="0" smtClean="0"/>
              <a:t>Barriers to data aggregation impede research and action.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/>
              <a:t>65% of data was not shared, made available </a:t>
            </a:r>
            <a:r>
              <a:rPr lang="en-US" sz="1300" dirty="0" smtClean="0"/>
              <a:t>(finding in </a:t>
            </a:r>
            <a:r>
              <a:rPr lang="en-GB" sz="1300" dirty="0" smtClean="0"/>
              <a:t>E. </a:t>
            </a:r>
            <a:r>
              <a:rPr lang="en-GB" sz="1300" dirty="0" err="1" smtClean="0"/>
              <a:t>Pisani</a:t>
            </a:r>
            <a:r>
              <a:rPr lang="en-GB" sz="1300" dirty="0" smtClean="0"/>
              <a:t> </a:t>
            </a:r>
            <a:r>
              <a:rPr lang="en-GB" sz="1300" i="1" dirty="0" smtClean="0"/>
              <a:t>et al</a:t>
            </a:r>
            <a:r>
              <a:rPr lang="en-GB" sz="1300" dirty="0" smtClean="0"/>
              <a:t>. Data sharing in public health emergencies. </a:t>
            </a:r>
            <a:r>
              <a:rPr lang="en-GB" sz="1300" dirty="0" err="1" smtClean="0"/>
              <a:t>Wellcome</a:t>
            </a:r>
            <a:r>
              <a:rPr lang="en-GB" sz="1300" dirty="0" smtClean="0"/>
              <a:t> Trust, 2018.)</a:t>
            </a:r>
            <a:endParaRPr lang="en-US" sz="1300" dirty="0" smtClean="0"/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/>
              <a:t>Most data </a:t>
            </a:r>
            <a:r>
              <a:rPr lang="en-US" sz="1300" b="1" dirty="0" smtClean="0"/>
              <a:t>cannot be accessed directly at the record level</a:t>
            </a:r>
            <a:r>
              <a:rPr lang="en-US" sz="1300" dirty="0" smtClean="0"/>
              <a:t> (e.g. </a:t>
            </a:r>
            <a:r>
              <a:rPr lang="en-US" sz="1300" dirty="0" err="1" smtClean="0"/>
              <a:t>summarised</a:t>
            </a:r>
            <a:r>
              <a:rPr lang="en-US" sz="1300" dirty="0" smtClean="0"/>
              <a:t> in studies and not shared). 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/>
              <a:t>Most clinical records from the outbreak are </a:t>
            </a:r>
            <a:r>
              <a:rPr lang="en-US" sz="1300" b="1" dirty="0" err="1" smtClean="0"/>
              <a:t>pdf</a:t>
            </a:r>
            <a:r>
              <a:rPr lang="en-US" sz="1300" b="1" dirty="0" smtClean="0"/>
              <a:t> scans</a:t>
            </a:r>
            <a:r>
              <a:rPr lang="en-US" sz="1300" dirty="0" smtClean="0"/>
              <a:t>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/>
              <a:t>Lack of metadata </a:t>
            </a:r>
            <a:r>
              <a:rPr lang="en-US" sz="1300" dirty="0" smtClean="0"/>
              <a:t>(data / information about the data which allows the data to be discovered, aggregated, integrated).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/>
              <a:t>Lack of a data dictionary </a:t>
            </a:r>
            <a:r>
              <a:rPr lang="en-US" sz="1300" dirty="0" smtClean="0"/>
              <a:t>(a set of definitions that allows the variables in the data to be understood).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/>
              <a:t>Technically challenging to integrate and </a:t>
            </a:r>
            <a:r>
              <a:rPr lang="en-US" sz="1300" b="1" dirty="0" err="1" smtClean="0"/>
              <a:t>analyse</a:t>
            </a:r>
            <a:r>
              <a:rPr lang="en-US" sz="1300" b="1" dirty="0" smtClean="0"/>
              <a:t> trials data and clinical data; and other relevant data (e.g. genomic data, vector data, transport and environmental data etc).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endParaRPr lang="en-US" sz="1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bola Data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766" y="1"/>
            <a:ext cx="3630234" cy="2722676"/>
          </a:xfrm>
          <a:prstGeom prst="rect">
            <a:avLst/>
          </a:prstGeom>
        </p:spPr>
      </p:pic>
      <p:pic>
        <p:nvPicPr>
          <p:cNvPr id="9" name="Picture 8" descr="CDT_logo-sub_grey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044" y="4248000"/>
            <a:ext cx="2043956" cy="9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1585" y="3896409"/>
            <a:ext cx="3592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Slide</a:t>
            </a:r>
            <a:r>
              <a:rPr lang="fr-FR" sz="1000" dirty="0" smtClean="0"/>
              <a:t> </a:t>
            </a:r>
            <a:r>
              <a:rPr lang="fr-FR" sz="1000" dirty="0" err="1" smtClean="0"/>
              <a:t>Credit</a:t>
            </a:r>
            <a:r>
              <a:rPr lang="fr-FR" sz="1000" dirty="0" smtClean="0"/>
              <a:t>: Fernando </a:t>
            </a:r>
            <a:r>
              <a:rPr lang="fr-FR" sz="1000" dirty="0" err="1" smtClean="0"/>
              <a:t>Gouveia</a:t>
            </a:r>
            <a:r>
              <a:rPr lang="fr-FR" sz="1000" dirty="0" smtClean="0"/>
              <a:t> Reis and Laura </a:t>
            </a:r>
            <a:r>
              <a:rPr lang="fr-FR" sz="1000" dirty="0" err="1" smtClean="0"/>
              <a:t>Merson</a:t>
            </a:r>
            <a:r>
              <a:rPr lang="fr-FR" sz="1000" dirty="0" smtClean="0"/>
              <a:t>, IDDO</a:t>
            </a:r>
            <a:endParaRPr lang="fr-FR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5513766" cy="447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that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characterise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many of the factors influencing the progression of an outbreak are available, but remain isolated in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siloes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within the various domain- specific communities, often with their own domain-specific formats, vocabularies and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ontologies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Availability of datasets from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industry, the research community, national public health surveillance, climate and environmental monitoring systems, health systems administration, social media feeds, and animal health services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will then be sought in order to understand how their integration can fill critical knowledge gaps across disciplines. Reports and lessons learned from previous infectious disease outbreaks have identified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clinical, genomic, demographic, pathogen and vector surveillance, communications, land-use, health administration, and environmental data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 powerful inputs to support planning and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operationalising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outbreak response. We can anticipate data in numerous formats such as tabular data in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spreadsheets, CSV, TSV, and/or plain text, geospatial point-wise data, geographic data, and a variety of XML and JSON dialects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For the domains of interest, available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ontologies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will be sourced and compared to determine methods for integration and interchange.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grpSp>
        <p:nvGrpSpPr>
          <p:cNvPr id="2" name="Google Shape;1052;p166"/>
          <p:cNvGrpSpPr/>
          <p:nvPr/>
        </p:nvGrpSpPr>
        <p:grpSpPr>
          <a:xfrm>
            <a:off x="7624420" y="4560241"/>
            <a:ext cx="1222130" cy="411553"/>
            <a:chOff x="238125" y="1609525"/>
            <a:chExt cx="7007625" cy="2359825"/>
          </a:xfrm>
        </p:grpSpPr>
        <p:sp>
          <p:nvSpPr>
            <p:cNvPr id="7" name="Google Shape;1053;p166"/>
            <p:cNvSpPr/>
            <p:nvPr/>
          </p:nvSpPr>
          <p:spPr>
            <a:xfrm>
              <a:off x="238125" y="1609525"/>
              <a:ext cx="1645075" cy="2359825"/>
            </a:xfrm>
            <a:custGeom>
              <a:avLst/>
              <a:gdLst/>
              <a:ahLst/>
              <a:cxnLst/>
              <a:rect l="l" t="t" r="r" b="b"/>
              <a:pathLst>
                <a:path w="65803" h="94393" extrusionOk="0">
                  <a:moveTo>
                    <a:pt x="33733" y="0"/>
                  </a:moveTo>
                  <a:cubicBezTo>
                    <a:pt x="29649" y="0"/>
                    <a:pt x="24657" y="151"/>
                    <a:pt x="20573" y="2269"/>
                  </a:cubicBezTo>
                  <a:lnTo>
                    <a:pt x="19514" y="2874"/>
                  </a:lnTo>
                  <a:cubicBezTo>
                    <a:pt x="19363" y="2874"/>
                    <a:pt x="19363" y="3025"/>
                    <a:pt x="19060" y="3025"/>
                  </a:cubicBezTo>
                  <a:cubicBezTo>
                    <a:pt x="18909" y="3025"/>
                    <a:pt x="18758" y="3177"/>
                    <a:pt x="18304" y="3479"/>
                  </a:cubicBezTo>
                  <a:cubicBezTo>
                    <a:pt x="18152" y="3479"/>
                    <a:pt x="18152" y="3630"/>
                    <a:pt x="18001" y="3630"/>
                  </a:cubicBezTo>
                  <a:cubicBezTo>
                    <a:pt x="18001" y="3782"/>
                    <a:pt x="17547" y="3933"/>
                    <a:pt x="17396" y="3933"/>
                  </a:cubicBezTo>
                  <a:lnTo>
                    <a:pt x="17245" y="4236"/>
                  </a:lnTo>
                  <a:cubicBezTo>
                    <a:pt x="17094" y="4387"/>
                    <a:pt x="16640" y="4538"/>
                    <a:pt x="16488" y="4992"/>
                  </a:cubicBezTo>
                  <a:cubicBezTo>
                    <a:pt x="16488" y="4992"/>
                    <a:pt x="16337" y="4992"/>
                    <a:pt x="16337" y="5143"/>
                  </a:cubicBezTo>
                  <a:cubicBezTo>
                    <a:pt x="13614" y="7563"/>
                    <a:pt x="12102" y="10740"/>
                    <a:pt x="12102" y="14522"/>
                  </a:cubicBezTo>
                  <a:cubicBezTo>
                    <a:pt x="12102" y="20119"/>
                    <a:pt x="16337" y="23296"/>
                    <a:pt x="20119" y="25413"/>
                  </a:cubicBezTo>
                  <a:cubicBezTo>
                    <a:pt x="23598" y="27380"/>
                    <a:pt x="26926" y="28893"/>
                    <a:pt x="30103" y="30103"/>
                  </a:cubicBezTo>
                  <a:cubicBezTo>
                    <a:pt x="32977" y="31010"/>
                    <a:pt x="36154" y="32220"/>
                    <a:pt x="39935" y="33733"/>
                  </a:cubicBezTo>
                  <a:cubicBezTo>
                    <a:pt x="42507" y="34641"/>
                    <a:pt x="46138" y="36002"/>
                    <a:pt x="48860" y="37666"/>
                  </a:cubicBezTo>
                  <a:cubicBezTo>
                    <a:pt x="50827" y="39028"/>
                    <a:pt x="52037" y="39935"/>
                    <a:pt x="52642" y="40692"/>
                  </a:cubicBezTo>
                  <a:cubicBezTo>
                    <a:pt x="53096" y="41448"/>
                    <a:pt x="53096" y="41750"/>
                    <a:pt x="53398" y="42356"/>
                  </a:cubicBezTo>
                  <a:lnTo>
                    <a:pt x="53398" y="42507"/>
                  </a:lnTo>
                  <a:cubicBezTo>
                    <a:pt x="53398" y="43263"/>
                    <a:pt x="52945" y="43868"/>
                    <a:pt x="52642" y="44473"/>
                  </a:cubicBezTo>
                  <a:cubicBezTo>
                    <a:pt x="51583" y="45835"/>
                    <a:pt x="49768" y="47045"/>
                    <a:pt x="48407" y="47650"/>
                  </a:cubicBezTo>
                  <a:cubicBezTo>
                    <a:pt x="46289" y="48860"/>
                    <a:pt x="42053" y="50675"/>
                    <a:pt x="39482" y="51583"/>
                  </a:cubicBezTo>
                  <a:cubicBezTo>
                    <a:pt x="39028" y="51886"/>
                    <a:pt x="39028" y="52793"/>
                    <a:pt x="39482" y="52793"/>
                  </a:cubicBezTo>
                  <a:cubicBezTo>
                    <a:pt x="40540" y="52944"/>
                    <a:pt x="41599" y="53398"/>
                    <a:pt x="42356" y="53549"/>
                  </a:cubicBezTo>
                  <a:cubicBezTo>
                    <a:pt x="43868" y="53852"/>
                    <a:pt x="45381" y="54306"/>
                    <a:pt x="46894" y="54911"/>
                  </a:cubicBezTo>
                  <a:cubicBezTo>
                    <a:pt x="47348" y="55012"/>
                    <a:pt x="47818" y="55062"/>
                    <a:pt x="48283" y="55062"/>
                  </a:cubicBezTo>
                  <a:cubicBezTo>
                    <a:pt x="49213" y="55062"/>
                    <a:pt x="50121" y="54860"/>
                    <a:pt x="50827" y="54457"/>
                  </a:cubicBezTo>
                  <a:cubicBezTo>
                    <a:pt x="51281" y="54306"/>
                    <a:pt x="51432" y="54155"/>
                    <a:pt x="51886" y="53852"/>
                  </a:cubicBezTo>
                  <a:cubicBezTo>
                    <a:pt x="57483" y="50675"/>
                    <a:pt x="60357" y="46894"/>
                    <a:pt x="60357" y="42356"/>
                  </a:cubicBezTo>
                  <a:lnTo>
                    <a:pt x="60357" y="41448"/>
                  </a:lnTo>
                  <a:lnTo>
                    <a:pt x="60357" y="41145"/>
                  </a:lnTo>
                  <a:cubicBezTo>
                    <a:pt x="60357" y="40994"/>
                    <a:pt x="60357" y="40692"/>
                    <a:pt x="60054" y="40540"/>
                  </a:cubicBezTo>
                  <a:lnTo>
                    <a:pt x="60054" y="40238"/>
                  </a:lnTo>
                  <a:cubicBezTo>
                    <a:pt x="60054" y="40086"/>
                    <a:pt x="59903" y="39633"/>
                    <a:pt x="59903" y="39481"/>
                  </a:cubicBezTo>
                  <a:lnTo>
                    <a:pt x="59903" y="39330"/>
                  </a:lnTo>
                  <a:cubicBezTo>
                    <a:pt x="59903" y="39179"/>
                    <a:pt x="59752" y="38725"/>
                    <a:pt x="59752" y="38574"/>
                  </a:cubicBezTo>
                  <a:cubicBezTo>
                    <a:pt x="59601" y="38423"/>
                    <a:pt x="59601" y="38271"/>
                    <a:pt x="59298" y="37817"/>
                  </a:cubicBezTo>
                  <a:lnTo>
                    <a:pt x="59298" y="37666"/>
                  </a:lnTo>
                  <a:cubicBezTo>
                    <a:pt x="59147" y="37364"/>
                    <a:pt x="59147" y="37212"/>
                    <a:pt x="58996" y="37061"/>
                  </a:cubicBezTo>
                  <a:cubicBezTo>
                    <a:pt x="58996" y="37061"/>
                    <a:pt x="58996" y="36910"/>
                    <a:pt x="58844" y="36910"/>
                  </a:cubicBezTo>
                  <a:cubicBezTo>
                    <a:pt x="58542" y="36607"/>
                    <a:pt x="58542" y="36456"/>
                    <a:pt x="58390" y="36305"/>
                  </a:cubicBezTo>
                  <a:lnTo>
                    <a:pt x="58239" y="36153"/>
                  </a:lnTo>
                  <a:cubicBezTo>
                    <a:pt x="58088" y="35851"/>
                    <a:pt x="58088" y="35700"/>
                    <a:pt x="57785" y="35700"/>
                  </a:cubicBezTo>
                  <a:lnTo>
                    <a:pt x="57634" y="35548"/>
                  </a:lnTo>
                  <a:lnTo>
                    <a:pt x="57332" y="35095"/>
                  </a:lnTo>
                  <a:cubicBezTo>
                    <a:pt x="55819" y="33582"/>
                    <a:pt x="54004" y="32372"/>
                    <a:pt x="52491" y="31313"/>
                  </a:cubicBezTo>
                  <a:cubicBezTo>
                    <a:pt x="49314" y="29498"/>
                    <a:pt x="45532" y="27985"/>
                    <a:pt x="42356" y="26775"/>
                  </a:cubicBezTo>
                  <a:cubicBezTo>
                    <a:pt x="38574" y="25565"/>
                    <a:pt x="35397" y="24354"/>
                    <a:pt x="32523" y="23296"/>
                  </a:cubicBezTo>
                  <a:cubicBezTo>
                    <a:pt x="28893" y="21934"/>
                    <a:pt x="25716" y="20270"/>
                    <a:pt x="23598" y="19060"/>
                  </a:cubicBezTo>
                  <a:cubicBezTo>
                    <a:pt x="19816" y="16791"/>
                    <a:pt x="19211" y="15430"/>
                    <a:pt x="19211" y="14522"/>
                  </a:cubicBezTo>
                  <a:cubicBezTo>
                    <a:pt x="19211" y="12858"/>
                    <a:pt x="19816" y="11648"/>
                    <a:pt x="20724" y="10589"/>
                  </a:cubicBezTo>
                  <a:cubicBezTo>
                    <a:pt x="21480" y="9681"/>
                    <a:pt x="22691" y="9076"/>
                    <a:pt x="23598" y="8471"/>
                  </a:cubicBezTo>
                  <a:cubicBezTo>
                    <a:pt x="26472" y="7110"/>
                    <a:pt x="30405" y="6958"/>
                    <a:pt x="33582" y="6958"/>
                  </a:cubicBezTo>
                  <a:cubicBezTo>
                    <a:pt x="37364" y="6958"/>
                    <a:pt x="40843" y="7715"/>
                    <a:pt x="43415" y="8925"/>
                  </a:cubicBezTo>
                  <a:cubicBezTo>
                    <a:pt x="48255" y="11194"/>
                    <a:pt x="48255" y="13614"/>
                    <a:pt x="48255" y="14371"/>
                  </a:cubicBezTo>
                  <a:cubicBezTo>
                    <a:pt x="48255" y="16791"/>
                    <a:pt x="45532" y="18757"/>
                    <a:pt x="43868" y="19514"/>
                  </a:cubicBezTo>
                  <a:cubicBezTo>
                    <a:pt x="42961" y="19968"/>
                    <a:pt x="40994" y="20573"/>
                    <a:pt x="39482" y="21178"/>
                  </a:cubicBezTo>
                  <a:cubicBezTo>
                    <a:pt x="38877" y="21329"/>
                    <a:pt x="38877" y="22237"/>
                    <a:pt x="39482" y="22539"/>
                  </a:cubicBezTo>
                  <a:cubicBezTo>
                    <a:pt x="40843" y="22842"/>
                    <a:pt x="41902" y="23447"/>
                    <a:pt x="43415" y="23749"/>
                  </a:cubicBezTo>
                  <a:cubicBezTo>
                    <a:pt x="44474" y="24203"/>
                    <a:pt x="45230" y="24354"/>
                    <a:pt x="46289" y="24808"/>
                  </a:cubicBezTo>
                  <a:cubicBezTo>
                    <a:pt x="46758" y="24925"/>
                    <a:pt x="47204" y="24997"/>
                    <a:pt x="47627" y="24997"/>
                  </a:cubicBezTo>
                  <a:cubicBezTo>
                    <a:pt x="48297" y="24997"/>
                    <a:pt x="48909" y="24818"/>
                    <a:pt x="49465" y="24354"/>
                  </a:cubicBezTo>
                  <a:cubicBezTo>
                    <a:pt x="53550" y="21480"/>
                    <a:pt x="55516" y="18152"/>
                    <a:pt x="55516" y="14219"/>
                  </a:cubicBezTo>
                  <a:cubicBezTo>
                    <a:pt x="55516" y="10589"/>
                    <a:pt x="54004" y="5597"/>
                    <a:pt x="46743" y="2269"/>
                  </a:cubicBezTo>
                  <a:cubicBezTo>
                    <a:pt x="42961" y="908"/>
                    <a:pt x="38423" y="0"/>
                    <a:pt x="33733" y="0"/>
                  </a:cubicBezTo>
                  <a:close/>
                  <a:moveTo>
                    <a:pt x="19514" y="28893"/>
                  </a:moveTo>
                  <a:cubicBezTo>
                    <a:pt x="18984" y="28893"/>
                    <a:pt x="18455" y="29044"/>
                    <a:pt x="18001" y="29346"/>
                  </a:cubicBezTo>
                  <a:cubicBezTo>
                    <a:pt x="16640" y="30103"/>
                    <a:pt x="15278" y="30708"/>
                    <a:pt x="14068" y="31615"/>
                  </a:cubicBezTo>
                  <a:cubicBezTo>
                    <a:pt x="14068" y="31615"/>
                    <a:pt x="13766" y="31615"/>
                    <a:pt x="13766" y="31767"/>
                  </a:cubicBezTo>
                  <a:cubicBezTo>
                    <a:pt x="13766" y="31767"/>
                    <a:pt x="13614" y="31767"/>
                    <a:pt x="13614" y="31918"/>
                  </a:cubicBezTo>
                  <a:lnTo>
                    <a:pt x="13463" y="32220"/>
                  </a:lnTo>
                  <a:cubicBezTo>
                    <a:pt x="12102" y="32977"/>
                    <a:pt x="9984" y="34489"/>
                    <a:pt x="8471" y="36456"/>
                  </a:cubicBezTo>
                  <a:cubicBezTo>
                    <a:pt x="7412" y="38271"/>
                    <a:pt x="6505" y="40238"/>
                    <a:pt x="6505" y="42809"/>
                  </a:cubicBezTo>
                  <a:cubicBezTo>
                    <a:pt x="6505" y="45986"/>
                    <a:pt x="7715" y="50524"/>
                    <a:pt x="14371" y="54306"/>
                  </a:cubicBezTo>
                  <a:cubicBezTo>
                    <a:pt x="17396" y="55970"/>
                    <a:pt x="21027" y="57331"/>
                    <a:pt x="25111" y="58693"/>
                  </a:cubicBezTo>
                  <a:cubicBezTo>
                    <a:pt x="26321" y="58995"/>
                    <a:pt x="27380" y="59449"/>
                    <a:pt x="28439" y="59752"/>
                  </a:cubicBezTo>
                  <a:cubicBezTo>
                    <a:pt x="30708" y="60508"/>
                    <a:pt x="33128" y="61416"/>
                    <a:pt x="35549" y="62172"/>
                  </a:cubicBezTo>
                  <a:cubicBezTo>
                    <a:pt x="37061" y="62777"/>
                    <a:pt x="38725" y="63231"/>
                    <a:pt x="40238" y="63533"/>
                  </a:cubicBezTo>
                  <a:cubicBezTo>
                    <a:pt x="42356" y="64138"/>
                    <a:pt x="44322" y="64441"/>
                    <a:pt x="45986" y="65046"/>
                  </a:cubicBezTo>
                  <a:cubicBezTo>
                    <a:pt x="49617" y="66407"/>
                    <a:pt x="52642" y="68223"/>
                    <a:pt x="54911" y="69735"/>
                  </a:cubicBezTo>
                  <a:cubicBezTo>
                    <a:pt x="56726" y="71097"/>
                    <a:pt x="57937" y="72004"/>
                    <a:pt x="58390" y="73063"/>
                  </a:cubicBezTo>
                  <a:cubicBezTo>
                    <a:pt x="58844" y="73517"/>
                    <a:pt x="58996" y="74122"/>
                    <a:pt x="58996" y="74727"/>
                  </a:cubicBezTo>
                  <a:lnTo>
                    <a:pt x="58996" y="74879"/>
                  </a:lnTo>
                  <a:lnTo>
                    <a:pt x="58996" y="75030"/>
                  </a:lnTo>
                  <a:cubicBezTo>
                    <a:pt x="58996" y="76845"/>
                    <a:pt x="58693" y="79265"/>
                    <a:pt x="54609" y="81837"/>
                  </a:cubicBezTo>
                  <a:cubicBezTo>
                    <a:pt x="52188" y="83652"/>
                    <a:pt x="48709" y="84862"/>
                    <a:pt x="44625" y="85921"/>
                  </a:cubicBezTo>
                  <a:cubicBezTo>
                    <a:pt x="40843" y="86678"/>
                    <a:pt x="37061" y="87131"/>
                    <a:pt x="33280" y="87131"/>
                  </a:cubicBezTo>
                  <a:cubicBezTo>
                    <a:pt x="29649" y="87131"/>
                    <a:pt x="25867" y="86829"/>
                    <a:pt x="21934" y="85921"/>
                  </a:cubicBezTo>
                  <a:cubicBezTo>
                    <a:pt x="18758" y="85165"/>
                    <a:pt x="14522" y="84106"/>
                    <a:pt x="11950" y="82291"/>
                  </a:cubicBezTo>
                  <a:cubicBezTo>
                    <a:pt x="8925" y="80173"/>
                    <a:pt x="7564" y="77904"/>
                    <a:pt x="7564" y="75332"/>
                  </a:cubicBezTo>
                  <a:cubicBezTo>
                    <a:pt x="7564" y="73063"/>
                    <a:pt x="8925" y="71097"/>
                    <a:pt x="11497" y="69282"/>
                  </a:cubicBezTo>
                  <a:cubicBezTo>
                    <a:pt x="13917" y="67466"/>
                    <a:pt x="17547" y="66256"/>
                    <a:pt x="20724" y="65046"/>
                  </a:cubicBezTo>
                  <a:cubicBezTo>
                    <a:pt x="22539" y="64441"/>
                    <a:pt x="24203" y="63987"/>
                    <a:pt x="25716" y="63382"/>
                  </a:cubicBezTo>
                  <a:cubicBezTo>
                    <a:pt x="26472" y="63231"/>
                    <a:pt x="26472" y="62172"/>
                    <a:pt x="25716" y="62021"/>
                  </a:cubicBezTo>
                  <a:cubicBezTo>
                    <a:pt x="25111" y="61869"/>
                    <a:pt x="24506" y="61718"/>
                    <a:pt x="24203" y="61416"/>
                  </a:cubicBezTo>
                  <a:cubicBezTo>
                    <a:pt x="22237" y="60659"/>
                    <a:pt x="20422" y="60205"/>
                    <a:pt x="18455" y="59449"/>
                  </a:cubicBezTo>
                  <a:cubicBezTo>
                    <a:pt x="18001" y="59222"/>
                    <a:pt x="17510" y="59109"/>
                    <a:pt x="16999" y="59109"/>
                  </a:cubicBezTo>
                  <a:cubicBezTo>
                    <a:pt x="16488" y="59109"/>
                    <a:pt x="15959" y="59222"/>
                    <a:pt x="15430" y="59449"/>
                  </a:cubicBezTo>
                  <a:cubicBezTo>
                    <a:pt x="12707" y="60508"/>
                    <a:pt x="9833" y="61869"/>
                    <a:pt x="7564" y="63382"/>
                  </a:cubicBezTo>
                  <a:cubicBezTo>
                    <a:pt x="1361" y="67164"/>
                    <a:pt x="0" y="71853"/>
                    <a:pt x="0" y="75030"/>
                  </a:cubicBezTo>
                  <a:cubicBezTo>
                    <a:pt x="0" y="80173"/>
                    <a:pt x="2723" y="84711"/>
                    <a:pt x="7564" y="88190"/>
                  </a:cubicBezTo>
                  <a:cubicBezTo>
                    <a:pt x="11345" y="90611"/>
                    <a:pt x="16035" y="91972"/>
                    <a:pt x="20270" y="92880"/>
                  </a:cubicBezTo>
                  <a:cubicBezTo>
                    <a:pt x="24657" y="93787"/>
                    <a:pt x="28893" y="94392"/>
                    <a:pt x="33128" y="94392"/>
                  </a:cubicBezTo>
                  <a:cubicBezTo>
                    <a:pt x="37515" y="94392"/>
                    <a:pt x="41599" y="93938"/>
                    <a:pt x="45986" y="93031"/>
                  </a:cubicBezTo>
                  <a:cubicBezTo>
                    <a:pt x="50827" y="91821"/>
                    <a:pt x="55214" y="90157"/>
                    <a:pt x="58390" y="88039"/>
                  </a:cubicBezTo>
                  <a:cubicBezTo>
                    <a:pt x="63231" y="84408"/>
                    <a:pt x="65803" y="80173"/>
                    <a:pt x="65803" y="75030"/>
                  </a:cubicBezTo>
                  <a:lnTo>
                    <a:pt x="65803" y="74122"/>
                  </a:lnTo>
                  <a:lnTo>
                    <a:pt x="65803" y="73971"/>
                  </a:lnTo>
                  <a:cubicBezTo>
                    <a:pt x="65803" y="73517"/>
                    <a:pt x="65803" y="73366"/>
                    <a:pt x="65651" y="73063"/>
                  </a:cubicBezTo>
                  <a:lnTo>
                    <a:pt x="65651" y="72761"/>
                  </a:lnTo>
                  <a:cubicBezTo>
                    <a:pt x="65651" y="72609"/>
                    <a:pt x="65349" y="72307"/>
                    <a:pt x="65349" y="72004"/>
                  </a:cubicBezTo>
                  <a:lnTo>
                    <a:pt x="65349" y="71853"/>
                  </a:lnTo>
                  <a:cubicBezTo>
                    <a:pt x="65349" y="71702"/>
                    <a:pt x="65198" y="71248"/>
                    <a:pt x="65198" y="71097"/>
                  </a:cubicBezTo>
                  <a:lnTo>
                    <a:pt x="65198" y="70945"/>
                  </a:lnTo>
                  <a:cubicBezTo>
                    <a:pt x="65198" y="70794"/>
                    <a:pt x="65046" y="70492"/>
                    <a:pt x="64895" y="70189"/>
                  </a:cubicBezTo>
                  <a:lnTo>
                    <a:pt x="64895" y="70038"/>
                  </a:lnTo>
                  <a:cubicBezTo>
                    <a:pt x="64895" y="69735"/>
                    <a:pt x="64593" y="69584"/>
                    <a:pt x="64441" y="69433"/>
                  </a:cubicBezTo>
                  <a:cubicBezTo>
                    <a:pt x="64441" y="69433"/>
                    <a:pt x="64441" y="69282"/>
                    <a:pt x="64290" y="69282"/>
                  </a:cubicBezTo>
                  <a:cubicBezTo>
                    <a:pt x="64139" y="68979"/>
                    <a:pt x="64139" y="68828"/>
                    <a:pt x="63836" y="68676"/>
                  </a:cubicBezTo>
                  <a:lnTo>
                    <a:pt x="63685" y="68525"/>
                  </a:lnTo>
                  <a:cubicBezTo>
                    <a:pt x="63534" y="68223"/>
                    <a:pt x="63534" y="68071"/>
                    <a:pt x="63382" y="68071"/>
                  </a:cubicBezTo>
                  <a:cubicBezTo>
                    <a:pt x="63382" y="67920"/>
                    <a:pt x="63080" y="67920"/>
                    <a:pt x="63080" y="67618"/>
                  </a:cubicBezTo>
                  <a:lnTo>
                    <a:pt x="62777" y="67315"/>
                  </a:lnTo>
                  <a:cubicBezTo>
                    <a:pt x="61416" y="65802"/>
                    <a:pt x="59752" y="64441"/>
                    <a:pt x="58390" y="63533"/>
                  </a:cubicBezTo>
                  <a:cubicBezTo>
                    <a:pt x="56121" y="62021"/>
                    <a:pt x="52491" y="59752"/>
                    <a:pt x="47953" y="58088"/>
                  </a:cubicBezTo>
                  <a:cubicBezTo>
                    <a:pt x="45986" y="57331"/>
                    <a:pt x="43717" y="56726"/>
                    <a:pt x="41599" y="56121"/>
                  </a:cubicBezTo>
                  <a:cubicBezTo>
                    <a:pt x="40087" y="55819"/>
                    <a:pt x="38574" y="55365"/>
                    <a:pt x="37213" y="55062"/>
                  </a:cubicBezTo>
                  <a:lnTo>
                    <a:pt x="30405" y="52793"/>
                  </a:lnTo>
                  <a:lnTo>
                    <a:pt x="27077" y="51583"/>
                  </a:lnTo>
                  <a:cubicBezTo>
                    <a:pt x="23296" y="50222"/>
                    <a:pt x="19968" y="49163"/>
                    <a:pt x="17547" y="47650"/>
                  </a:cubicBezTo>
                  <a:cubicBezTo>
                    <a:pt x="15732" y="46440"/>
                    <a:pt x="13161" y="44625"/>
                    <a:pt x="13161" y="42356"/>
                  </a:cubicBezTo>
                  <a:cubicBezTo>
                    <a:pt x="13161" y="41599"/>
                    <a:pt x="13463" y="40389"/>
                    <a:pt x="15127" y="38876"/>
                  </a:cubicBezTo>
                  <a:cubicBezTo>
                    <a:pt x="15278" y="38725"/>
                    <a:pt x="15430" y="38725"/>
                    <a:pt x="15430" y="38574"/>
                  </a:cubicBezTo>
                  <a:cubicBezTo>
                    <a:pt x="15732" y="38423"/>
                    <a:pt x="15883" y="38423"/>
                    <a:pt x="16035" y="38120"/>
                  </a:cubicBezTo>
                  <a:cubicBezTo>
                    <a:pt x="16186" y="37969"/>
                    <a:pt x="16488" y="37969"/>
                    <a:pt x="16640" y="37817"/>
                  </a:cubicBezTo>
                  <a:lnTo>
                    <a:pt x="16791" y="37817"/>
                  </a:lnTo>
                  <a:cubicBezTo>
                    <a:pt x="17094" y="37817"/>
                    <a:pt x="17245" y="37666"/>
                    <a:pt x="17396" y="37666"/>
                  </a:cubicBezTo>
                  <a:lnTo>
                    <a:pt x="17547" y="37666"/>
                  </a:lnTo>
                  <a:cubicBezTo>
                    <a:pt x="19816" y="36305"/>
                    <a:pt x="24052" y="34641"/>
                    <a:pt x="26472" y="33431"/>
                  </a:cubicBezTo>
                  <a:cubicBezTo>
                    <a:pt x="27229" y="33128"/>
                    <a:pt x="27229" y="32220"/>
                    <a:pt x="26472" y="31918"/>
                  </a:cubicBezTo>
                  <a:cubicBezTo>
                    <a:pt x="24808" y="31162"/>
                    <a:pt x="22842" y="30405"/>
                    <a:pt x="21027" y="29346"/>
                  </a:cubicBezTo>
                  <a:cubicBezTo>
                    <a:pt x="20573" y="29044"/>
                    <a:pt x="20043" y="28893"/>
                    <a:pt x="19514" y="288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054;p166"/>
            <p:cNvSpPr/>
            <p:nvPr/>
          </p:nvSpPr>
          <p:spPr>
            <a:xfrm>
              <a:off x="2378600" y="2778075"/>
              <a:ext cx="3781775" cy="813100"/>
            </a:xfrm>
            <a:custGeom>
              <a:avLst/>
              <a:gdLst/>
              <a:ahLst/>
              <a:cxnLst/>
              <a:rect l="l" t="t" r="r" b="b"/>
              <a:pathLst>
                <a:path w="151271" h="32524" extrusionOk="0">
                  <a:moveTo>
                    <a:pt x="102410" y="13010"/>
                  </a:moveTo>
                  <a:cubicBezTo>
                    <a:pt x="103923" y="13010"/>
                    <a:pt x="105436" y="13615"/>
                    <a:pt x="106495" y="14522"/>
                  </a:cubicBezTo>
                  <a:cubicBezTo>
                    <a:pt x="107705" y="15430"/>
                    <a:pt x="108159" y="16943"/>
                    <a:pt x="108461" y="18758"/>
                  </a:cubicBezTo>
                  <a:lnTo>
                    <a:pt x="96359" y="18758"/>
                  </a:lnTo>
                  <a:lnTo>
                    <a:pt x="96359" y="18455"/>
                  </a:lnTo>
                  <a:cubicBezTo>
                    <a:pt x="96359" y="17699"/>
                    <a:pt x="96511" y="16791"/>
                    <a:pt x="96813" y="16186"/>
                  </a:cubicBezTo>
                  <a:cubicBezTo>
                    <a:pt x="97267" y="15430"/>
                    <a:pt x="97570" y="14825"/>
                    <a:pt x="98175" y="14522"/>
                  </a:cubicBezTo>
                  <a:cubicBezTo>
                    <a:pt x="98780" y="13917"/>
                    <a:pt x="99385" y="13615"/>
                    <a:pt x="100141" y="13312"/>
                  </a:cubicBezTo>
                  <a:cubicBezTo>
                    <a:pt x="100898" y="13161"/>
                    <a:pt x="101351" y="13010"/>
                    <a:pt x="102410" y="13010"/>
                  </a:cubicBezTo>
                  <a:close/>
                  <a:moveTo>
                    <a:pt x="11950" y="13615"/>
                  </a:moveTo>
                  <a:cubicBezTo>
                    <a:pt x="12858" y="13615"/>
                    <a:pt x="13614" y="13766"/>
                    <a:pt x="14371" y="14220"/>
                  </a:cubicBezTo>
                  <a:cubicBezTo>
                    <a:pt x="15127" y="14522"/>
                    <a:pt x="15732" y="15127"/>
                    <a:pt x="16337" y="15732"/>
                  </a:cubicBezTo>
                  <a:cubicBezTo>
                    <a:pt x="16791" y="16186"/>
                    <a:pt x="17245" y="16943"/>
                    <a:pt x="17547" y="18001"/>
                  </a:cubicBezTo>
                  <a:cubicBezTo>
                    <a:pt x="18001" y="18909"/>
                    <a:pt x="18001" y="19665"/>
                    <a:pt x="18001" y="20573"/>
                  </a:cubicBezTo>
                  <a:cubicBezTo>
                    <a:pt x="18001" y="21481"/>
                    <a:pt x="17850" y="22540"/>
                    <a:pt x="17547" y="23296"/>
                  </a:cubicBezTo>
                  <a:cubicBezTo>
                    <a:pt x="17245" y="24052"/>
                    <a:pt x="16942" y="24657"/>
                    <a:pt x="16337" y="25262"/>
                  </a:cubicBezTo>
                  <a:cubicBezTo>
                    <a:pt x="15732" y="25867"/>
                    <a:pt x="15127" y="26473"/>
                    <a:pt x="14220" y="26775"/>
                  </a:cubicBezTo>
                  <a:cubicBezTo>
                    <a:pt x="13463" y="27229"/>
                    <a:pt x="12556" y="27380"/>
                    <a:pt x="11497" y="27380"/>
                  </a:cubicBezTo>
                  <a:cubicBezTo>
                    <a:pt x="11043" y="27380"/>
                    <a:pt x="10438" y="27229"/>
                    <a:pt x="9833" y="27078"/>
                  </a:cubicBezTo>
                  <a:cubicBezTo>
                    <a:pt x="9379" y="26775"/>
                    <a:pt x="8774" y="26624"/>
                    <a:pt x="8169" y="26321"/>
                  </a:cubicBezTo>
                  <a:cubicBezTo>
                    <a:pt x="7564" y="25867"/>
                    <a:pt x="7261" y="25565"/>
                    <a:pt x="6807" y="25111"/>
                  </a:cubicBezTo>
                  <a:cubicBezTo>
                    <a:pt x="6505" y="24657"/>
                    <a:pt x="6051" y="24203"/>
                    <a:pt x="5900" y="23598"/>
                  </a:cubicBezTo>
                  <a:lnTo>
                    <a:pt x="5900" y="18153"/>
                  </a:lnTo>
                  <a:cubicBezTo>
                    <a:pt x="6505" y="16791"/>
                    <a:pt x="7261" y="15884"/>
                    <a:pt x="8320" y="14976"/>
                  </a:cubicBezTo>
                  <a:cubicBezTo>
                    <a:pt x="9379" y="13917"/>
                    <a:pt x="10589" y="13615"/>
                    <a:pt x="11950" y="13615"/>
                  </a:cubicBezTo>
                  <a:close/>
                  <a:moveTo>
                    <a:pt x="53701" y="13463"/>
                  </a:moveTo>
                  <a:cubicBezTo>
                    <a:pt x="54458" y="13463"/>
                    <a:pt x="55516" y="13615"/>
                    <a:pt x="55970" y="13917"/>
                  </a:cubicBezTo>
                  <a:cubicBezTo>
                    <a:pt x="56727" y="14371"/>
                    <a:pt x="57332" y="14674"/>
                    <a:pt x="57937" y="15279"/>
                  </a:cubicBezTo>
                  <a:cubicBezTo>
                    <a:pt x="58542" y="15884"/>
                    <a:pt x="58844" y="16640"/>
                    <a:pt x="59298" y="17548"/>
                  </a:cubicBezTo>
                  <a:cubicBezTo>
                    <a:pt x="59601" y="18304"/>
                    <a:pt x="59601" y="19212"/>
                    <a:pt x="59601" y="20422"/>
                  </a:cubicBezTo>
                  <a:cubicBezTo>
                    <a:pt x="59601" y="21329"/>
                    <a:pt x="59449" y="22237"/>
                    <a:pt x="59298" y="23296"/>
                  </a:cubicBezTo>
                  <a:cubicBezTo>
                    <a:pt x="58844" y="24052"/>
                    <a:pt x="58542" y="24809"/>
                    <a:pt x="57937" y="25565"/>
                  </a:cubicBezTo>
                  <a:cubicBezTo>
                    <a:pt x="57332" y="26019"/>
                    <a:pt x="56727" y="26624"/>
                    <a:pt x="55970" y="27078"/>
                  </a:cubicBezTo>
                  <a:cubicBezTo>
                    <a:pt x="55214" y="27380"/>
                    <a:pt x="54458" y="27531"/>
                    <a:pt x="53701" y="27531"/>
                  </a:cubicBezTo>
                  <a:cubicBezTo>
                    <a:pt x="52945" y="27531"/>
                    <a:pt x="52037" y="27380"/>
                    <a:pt x="51432" y="27078"/>
                  </a:cubicBezTo>
                  <a:cubicBezTo>
                    <a:pt x="50676" y="26624"/>
                    <a:pt x="50222" y="26321"/>
                    <a:pt x="49617" y="25565"/>
                  </a:cubicBezTo>
                  <a:cubicBezTo>
                    <a:pt x="49012" y="24960"/>
                    <a:pt x="48709" y="24203"/>
                    <a:pt x="48255" y="23447"/>
                  </a:cubicBezTo>
                  <a:cubicBezTo>
                    <a:pt x="47802" y="22691"/>
                    <a:pt x="47802" y="21783"/>
                    <a:pt x="47802" y="20573"/>
                  </a:cubicBezTo>
                  <a:cubicBezTo>
                    <a:pt x="47650" y="19665"/>
                    <a:pt x="47802" y="18758"/>
                    <a:pt x="48255" y="17699"/>
                  </a:cubicBezTo>
                  <a:cubicBezTo>
                    <a:pt x="48709" y="16943"/>
                    <a:pt x="49012" y="16186"/>
                    <a:pt x="49617" y="15430"/>
                  </a:cubicBezTo>
                  <a:cubicBezTo>
                    <a:pt x="50222" y="14976"/>
                    <a:pt x="50676" y="14371"/>
                    <a:pt x="51432" y="13917"/>
                  </a:cubicBezTo>
                  <a:cubicBezTo>
                    <a:pt x="52188" y="13615"/>
                    <a:pt x="52945" y="13463"/>
                    <a:pt x="53701" y="13463"/>
                  </a:cubicBezTo>
                  <a:close/>
                  <a:moveTo>
                    <a:pt x="69131" y="152"/>
                  </a:moveTo>
                  <a:lnTo>
                    <a:pt x="69131" y="31918"/>
                  </a:lnTo>
                  <a:lnTo>
                    <a:pt x="74879" y="31918"/>
                  </a:lnTo>
                  <a:lnTo>
                    <a:pt x="74879" y="25111"/>
                  </a:lnTo>
                  <a:lnTo>
                    <a:pt x="78207" y="22086"/>
                  </a:lnTo>
                  <a:lnTo>
                    <a:pt x="84712" y="31918"/>
                  </a:lnTo>
                  <a:lnTo>
                    <a:pt x="90762" y="31918"/>
                  </a:lnTo>
                  <a:lnTo>
                    <a:pt x="81686" y="18909"/>
                  </a:lnTo>
                  <a:lnTo>
                    <a:pt x="90309" y="9228"/>
                  </a:lnTo>
                  <a:lnTo>
                    <a:pt x="83955" y="9228"/>
                  </a:lnTo>
                  <a:lnTo>
                    <a:pt x="74879" y="19514"/>
                  </a:lnTo>
                  <a:lnTo>
                    <a:pt x="74879" y="152"/>
                  </a:lnTo>
                  <a:close/>
                  <a:moveTo>
                    <a:pt x="102259" y="8320"/>
                  </a:moveTo>
                  <a:cubicBezTo>
                    <a:pt x="100444" y="8320"/>
                    <a:pt x="98780" y="8623"/>
                    <a:pt x="97267" y="9228"/>
                  </a:cubicBezTo>
                  <a:cubicBezTo>
                    <a:pt x="95754" y="9833"/>
                    <a:pt x="94393" y="10740"/>
                    <a:pt x="93485" y="11951"/>
                  </a:cubicBezTo>
                  <a:cubicBezTo>
                    <a:pt x="92275" y="13010"/>
                    <a:pt x="91519" y="14220"/>
                    <a:pt x="90914" y="15732"/>
                  </a:cubicBezTo>
                  <a:cubicBezTo>
                    <a:pt x="90460" y="17094"/>
                    <a:pt x="90157" y="18758"/>
                    <a:pt x="90157" y="20270"/>
                  </a:cubicBezTo>
                  <a:cubicBezTo>
                    <a:pt x="90157" y="21632"/>
                    <a:pt x="90611" y="23296"/>
                    <a:pt x="91216" y="24657"/>
                  </a:cubicBezTo>
                  <a:cubicBezTo>
                    <a:pt x="91670" y="26170"/>
                    <a:pt x="92426" y="27380"/>
                    <a:pt x="93637" y="28439"/>
                  </a:cubicBezTo>
                  <a:cubicBezTo>
                    <a:pt x="94695" y="29649"/>
                    <a:pt x="95906" y="30406"/>
                    <a:pt x="97418" y="31011"/>
                  </a:cubicBezTo>
                  <a:cubicBezTo>
                    <a:pt x="98931" y="31464"/>
                    <a:pt x="100595" y="31918"/>
                    <a:pt x="102259" y="31918"/>
                  </a:cubicBezTo>
                  <a:cubicBezTo>
                    <a:pt x="102838" y="32020"/>
                    <a:pt x="103394" y="32069"/>
                    <a:pt x="103929" y="32069"/>
                  </a:cubicBezTo>
                  <a:cubicBezTo>
                    <a:pt x="105769" y="32069"/>
                    <a:pt x="107357" y="31495"/>
                    <a:pt x="108764" y="30557"/>
                  </a:cubicBezTo>
                  <a:cubicBezTo>
                    <a:pt x="110730" y="29498"/>
                    <a:pt x="111940" y="28137"/>
                    <a:pt x="112697" y="26321"/>
                  </a:cubicBezTo>
                  <a:lnTo>
                    <a:pt x="107553" y="24960"/>
                  </a:lnTo>
                  <a:cubicBezTo>
                    <a:pt x="107251" y="25867"/>
                    <a:pt x="106495" y="26624"/>
                    <a:pt x="105587" y="27229"/>
                  </a:cubicBezTo>
                  <a:cubicBezTo>
                    <a:pt x="104679" y="27834"/>
                    <a:pt x="103469" y="27985"/>
                    <a:pt x="102410" y="27985"/>
                  </a:cubicBezTo>
                  <a:cubicBezTo>
                    <a:pt x="101503" y="27985"/>
                    <a:pt x="100898" y="27834"/>
                    <a:pt x="99990" y="27531"/>
                  </a:cubicBezTo>
                  <a:cubicBezTo>
                    <a:pt x="99234" y="27380"/>
                    <a:pt x="98780" y="27078"/>
                    <a:pt x="98175" y="26473"/>
                  </a:cubicBezTo>
                  <a:cubicBezTo>
                    <a:pt x="97570" y="25867"/>
                    <a:pt x="97267" y="25262"/>
                    <a:pt x="96813" y="24657"/>
                  </a:cubicBezTo>
                  <a:cubicBezTo>
                    <a:pt x="96511" y="24052"/>
                    <a:pt x="96208" y="23296"/>
                    <a:pt x="96208" y="22237"/>
                  </a:cubicBezTo>
                  <a:lnTo>
                    <a:pt x="113907" y="22237"/>
                  </a:lnTo>
                  <a:cubicBezTo>
                    <a:pt x="113907" y="22086"/>
                    <a:pt x="113907" y="21783"/>
                    <a:pt x="114058" y="21329"/>
                  </a:cubicBezTo>
                  <a:lnTo>
                    <a:pt x="114058" y="20270"/>
                  </a:lnTo>
                  <a:cubicBezTo>
                    <a:pt x="114058" y="18758"/>
                    <a:pt x="113907" y="17094"/>
                    <a:pt x="113302" y="15732"/>
                  </a:cubicBezTo>
                  <a:cubicBezTo>
                    <a:pt x="112697" y="14220"/>
                    <a:pt x="111940" y="13010"/>
                    <a:pt x="111033" y="11951"/>
                  </a:cubicBezTo>
                  <a:cubicBezTo>
                    <a:pt x="110125" y="10740"/>
                    <a:pt x="108764" y="9984"/>
                    <a:pt x="107251" y="9228"/>
                  </a:cubicBezTo>
                  <a:cubicBezTo>
                    <a:pt x="105738" y="8623"/>
                    <a:pt x="104074" y="8320"/>
                    <a:pt x="102259" y="8320"/>
                  </a:cubicBezTo>
                  <a:close/>
                  <a:moveTo>
                    <a:pt x="39482" y="8925"/>
                  </a:moveTo>
                  <a:cubicBezTo>
                    <a:pt x="39028" y="8925"/>
                    <a:pt x="38272" y="9077"/>
                    <a:pt x="37666" y="9228"/>
                  </a:cubicBezTo>
                  <a:cubicBezTo>
                    <a:pt x="37061" y="9379"/>
                    <a:pt x="36305" y="9833"/>
                    <a:pt x="35700" y="10438"/>
                  </a:cubicBezTo>
                  <a:cubicBezTo>
                    <a:pt x="35246" y="10740"/>
                    <a:pt x="34490" y="11346"/>
                    <a:pt x="34036" y="12102"/>
                  </a:cubicBezTo>
                  <a:cubicBezTo>
                    <a:pt x="33431" y="12707"/>
                    <a:pt x="33128" y="13312"/>
                    <a:pt x="32523" y="14068"/>
                  </a:cubicBezTo>
                  <a:lnTo>
                    <a:pt x="32523" y="9228"/>
                  </a:lnTo>
                  <a:lnTo>
                    <a:pt x="27229" y="9228"/>
                  </a:lnTo>
                  <a:lnTo>
                    <a:pt x="27229" y="32070"/>
                  </a:lnTo>
                  <a:lnTo>
                    <a:pt x="33128" y="32070"/>
                  </a:lnTo>
                  <a:lnTo>
                    <a:pt x="33128" y="18304"/>
                  </a:lnTo>
                  <a:cubicBezTo>
                    <a:pt x="33733" y="16943"/>
                    <a:pt x="34792" y="16035"/>
                    <a:pt x="36154" y="15279"/>
                  </a:cubicBezTo>
                  <a:cubicBezTo>
                    <a:pt x="37515" y="14674"/>
                    <a:pt x="39179" y="14371"/>
                    <a:pt x="40843" y="14371"/>
                  </a:cubicBezTo>
                  <a:lnTo>
                    <a:pt x="40843" y="8925"/>
                  </a:lnTo>
                  <a:close/>
                  <a:moveTo>
                    <a:pt x="129639" y="8925"/>
                  </a:moveTo>
                  <a:cubicBezTo>
                    <a:pt x="129034" y="8925"/>
                    <a:pt x="128278" y="9077"/>
                    <a:pt x="127672" y="9228"/>
                  </a:cubicBezTo>
                  <a:cubicBezTo>
                    <a:pt x="127067" y="9379"/>
                    <a:pt x="126311" y="9833"/>
                    <a:pt x="125857" y="10438"/>
                  </a:cubicBezTo>
                  <a:cubicBezTo>
                    <a:pt x="125252" y="10740"/>
                    <a:pt x="124496" y="11346"/>
                    <a:pt x="124042" y="12102"/>
                  </a:cubicBezTo>
                  <a:cubicBezTo>
                    <a:pt x="123588" y="12707"/>
                    <a:pt x="123134" y="13312"/>
                    <a:pt x="122529" y="14068"/>
                  </a:cubicBezTo>
                  <a:lnTo>
                    <a:pt x="122529" y="9228"/>
                  </a:lnTo>
                  <a:lnTo>
                    <a:pt x="117235" y="9228"/>
                  </a:lnTo>
                  <a:lnTo>
                    <a:pt x="117235" y="32070"/>
                  </a:lnTo>
                  <a:lnTo>
                    <a:pt x="123134" y="32070"/>
                  </a:lnTo>
                  <a:lnTo>
                    <a:pt x="123134" y="18304"/>
                  </a:lnTo>
                  <a:cubicBezTo>
                    <a:pt x="123739" y="16943"/>
                    <a:pt x="124798" y="16035"/>
                    <a:pt x="126160" y="15279"/>
                  </a:cubicBezTo>
                  <a:cubicBezTo>
                    <a:pt x="127521" y="14674"/>
                    <a:pt x="129185" y="14371"/>
                    <a:pt x="130849" y="14371"/>
                  </a:cubicBezTo>
                  <a:lnTo>
                    <a:pt x="130849" y="8925"/>
                  </a:lnTo>
                  <a:close/>
                  <a:moveTo>
                    <a:pt x="0" y="0"/>
                  </a:moveTo>
                  <a:lnTo>
                    <a:pt x="0" y="31767"/>
                  </a:lnTo>
                  <a:lnTo>
                    <a:pt x="5143" y="31767"/>
                  </a:lnTo>
                  <a:lnTo>
                    <a:pt x="5143" y="27834"/>
                  </a:lnTo>
                  <a:cubicBezTo>
                    <a:pt x="5900" y="29044"/>
                    <a:pt x="6959" y="30254"/>
                    <a:pt x="8320" y="31011"/>
                  </a:cubicBezTo>
                  <a:cubicBezTo>
                    <a:pt x="9681" y="31767"/>
                    <a:pt x="11194" y="32070"/>
                    <a:pt x="13161" y="32070"/>
                  </a:cubicBezTo>
                  <a:cubicBezTo>
                    <a:pt x="13551" y="32148"/>
                    <a:pt x="13942" y="32185"/>
                    <a:pt x="14328" y="32185"/>
                  </a:cubicBezTo>
                  <a:cubicBezTo>
                    <a:pt x="15435" y="32185"/>
                    <a:pt x="16499" y="31874"/>
                    <a:pt x="17396" y="31313"/>
                  </a:cubicBezTo>
                  <a:cubicBezTo>
                    <a:pt x="18758" y="30859"/>
                    <a:pt x="19968" y="29800"/>
                    <a:pt x="20875" y="28893"/>
                  </a:cubicBezTo>
                  <a:cubicBezTo>
                    <a:pt x="21783" y="27834"/>
                    <a:pt x="22539" y="26624"/>
                    <a:pt x="23145" y="25111"/>
                  </a:cubicBezTo>
                  <a:cubicBezTo>
                    <a:pt x="23750" y="23598"/>
                    <a:pt x="23901" y="22086"/>
                    <a:pt x="23901" y="20573"/>
                  </a:cubicBezTo>
                  <a:cubicBezTo>
                    <a:pt x="23901" y="19060"/>
                    <a:pt x="23750" y="17396"/>
                    <a:pt x="23145" y="16035"/>
                  </a:cubicBezTo>
                  <a:cubicBezTo>
                    <a:pt x="22539" y="14522"/>
                    <a:pt x="21934" y="13463"/>
                    <a:pt x="21027" y="12253"/>
                  </a:cubicBezTo>
                  <a:cubicBezTo>
                    <a:pt x="20119" y="11194"/>
                    <a:pt x="19211" y="10438"/>
                    <a:pt x="17850" y="9682"/>
                  </a:cubicBezTo>
                  <a:cubicBezTo>
                    <a:pt x="16640" y="9077"/>
                    <a:pt x="15127" y="8623"/>
                    <a:pt x="13766" y="8623"/>
                  </a:cubicBezTo>
                  <a:cubicBezTo>
                    <a:pt x="12102" y="8623"/>
                    <a:pt x="10438" y="9077"/>
                    <a:pt x="9076" y="9833"/>
                  </a:cubicBezTo>
                  <a:cubicBezTo>
                    <a:pt x="7715" y="10589"/>
                    <a:pt x="6656" y="11648"/>
                    <a:pt x="5900" y="13010"/>
                  </a:cubicBezTo>
                  <a:lnTo>
                    <a:pt x="5900" y="0"/>
                  </a:lnTo>
                  <a:close/>
                  <a:moveTo>
                    <a:pt x="53701" y="8471"/>
                  </a:moveTo>
                  <a:cubicBezTo>
                    <a:pt x="51886" y="8471"/>
                    <a:pt x="50222" y="8925"/>
                    <a:pt x="48709" y="9379"/>
                  </a:cubicBezTo>
                  <a:cubicBezTo>
                    <a:pt x="47197" y="9984"/>
                    <a:pt x="45986" y="10892"/>
                    <a:pt x="44927" y="12102"/>
                  </a:cubicBezTo>
                  <a:cubicBezTo>
                    <a:pt x="43869" y="13161"/>
                    <a:pt x="42961" y="14371"/>
                    <a:pt x="42356" y="15884"/>
                  </a:cubicBezTo>
                  <a:cubicBezTo>
                    <a:pt x="41902" y="17396"/>
                    <a:pt x="41600" y="18909"/>
                    <a:pt x="41600" y="20422"/>
                  </a:cubicBezTo>
                  <a:cubicBezTo>
                    <a:pt x="41600" y="21934"/>
                    <a:pt x="41902" y="23447"/>
                    <a:pt x="42356" y="24960"/>
                  </a:cubicBezTo>
                  <a:cubicBezTo>
                    <a:pt x="42961" y="26473"/>
                    <a:pt x="43717" y="27531"/>
                    <a:pt x="44927" y="28742"/>
                  </a:cubicBezTo>
                  <a:cubicBezTo>
                    <a:pt x="45835" y="29800"/>
                    <a:pt x="47197" y="30557"/>
                    <a:pt x="48709" y="31313"/>
                  </a:cubicBezTo>
                  <a:cubicBezTo>
                    <a:pt x="50222" y="31918"/>
                    <a:pt x="51886" y="32372"/>
                    <a:pt x="53701" y="32372"/>
                  </a:cubicBezTo>
                  <a:cubicBezTo>
                    <a:pt x="55668" y="32372"/>
                    <a:pt x="57332" y="32070"/>
                    <a:pt x="58844" y="31313"/>
                  </a:cubicBezTo>
                  <a:cubicBezTo>
                    <a:pt x="60357" y="30859"/>
                    <a:pt x="61567" y="29800"/>
                    <a:pt x="62626" y="28742"/>
                  </a:cubicBezTo>
                  <a:cubicBezTo>
                    <a:pt x="63534" y="27531"/>
                    <a:pt x="64593" y="26473"/>
                    <a:pt x="64895" y="24960"/>
                  </a:cubicBezTo>
                  <a:cubicBezTo>
                    <a:pt x="65500" y="23447"/>
                    <a:pt x="65652" y="22086"/>
                    <a:pt x="65652" y="20422"/>
                  </a:cubicBezTo>
                  <a:cubicBezTo>
                    <a:pt x="65652" y="18909"/>
                    <a:pt x="65500" y="17396"/>
                    <a:pt x="64895" y="15884"/>
                  </a:cubicBezTo>
                  <a:cubicBezTo>
                    <a:pt x="64290" y="14371"/>
                    <a:pt x="63534" y="13161"/>
                    <a:pt x="62475" y="12102"/>
                  </a:cubicBezTo>
                  <a:cubicBezTo>
                    <a:pt x="61567" y="10892"/>
                    <a:pt x="60206" y="10135"/>
                    <a:pt x="58693" y="9379"/>
                  </a:cubicBezTo>
                  <a:cubicBezTo>
                    <a:pt x="57180" y="8925"/>
                    <a:pt x="55516" y="8471"/>
                    <a:pt x="53701" y="8471"/>
                  </a:cubicBezTo>
                  <a:close/>
                  <a:moveTo>
                    <a:pt x="141438" y="8623"/>
                  </a:moveTo>
                  <a:cubicBezTo>
                    <a:pt x="140228" y="8623"/>
                    <a:pt x="139018" y="8925"/>
                    <a:pt x="137959" y="9228"/>
                  </a:cubicBezTo>
                  <a:cubicBezTo>
                    <a:pt x="136749" y="9682"/>
                    <a:pt x="135841" y="10135"/>
                    <a:pt x="135085" y="10740"/>
                  </a:cubicBezTo>
                  <a:cubicBezTo>
                    <a:pt x="134328" y="11346"/>
                    <a:pt x="133572" y="12253"/>
                    <a:pt x="133118" y="13161"/>
                  </a:cubicBezTo>
                  <a:cubicBezTo>
                    <a:pt x="132816" y="14220"/>
                    <a:pt x="132362" y="15127"/>
                    <a:pt x="132362" y="16489"/>
                  </a:cubicBezTo>
                  <a:cubicBezTo>
                    <a:pt x="132362" y="17396"/>
                    <a:pt x="132664" y="18153"/>
                    <a:pt x="132816" y="18758"/>
                  </a:cubicBezTo>
                  <a:cubicBezTo>
                    <a:pt x="133118" y="19212"/>
                    <a:pt x="133572" y="19817"/>
                    <a:pt x="134177" y="20422"/>
                  </a:cubicBezTo>
                  <a:cubicBezTo>
                    <a:pt x="134631" y="21027"/>
                    <a:pt x="135690" y="21329"/>
                    <a:pt x="136597" y="21783"/>
                  </a:cubicBezTo>
                  <a:cubicBezTo>
                    <a:pt x="137656" y="22086"/>
                    <a:pt x="138866" y="22540"/>
                    <a:pt x="140379" y="22842"/>
                  </a:cubicBezTo>
                  <a:cubicBezTo>
                    <a:pt x="142043" y="23447"/>
                    <a:pt x="143405" y="23750"/>
                    <a:pt x="144161" y="24203"/>
                  </a:cubicBezTo>
                  <a:cubicBezTo>
                    <a:pt x="144917" y="24506"/>
                    <a:pt x="145220" y="25111"/>
                    <a:pt x="145220" y="25867"/>
                  </a:cubicBezTo>
                  <a:cubicBezTo>
                    <a:pt x="145220" y="26624"/>
                    <a:pt x="144917" y="27380"/>
                    <a:pt x="144312" y="27834"/>
                  </a:cubicBezTo>
                  <a:cubicBezTo>
                    <a:pt x="143556" y="28137"/>
                    <a:pt x="142799" y="28288"/>
                    <a:pt x="141438" y="28288"/>
                  </a:cubicBezTo>
                  <a:cubicBezTo>
                    <a:pt x="140228" y="28288"/>
                    <a:pt x="138866" y="28137"/>
                    <a:pt x="137505" y="27531"/>
                  </a:cubicBezTo>
                  <a:cubicBezTo>
                    <a:pt x="136144" y="27078"/>
                    <a:pt x="134933" y="26321"/>
                    <a:pt x="133421" y="25262"/>
                  </a:cubicBezTo>
                  <a:lnTo>
                    <a:pt x="131908" y="28893"/>
                  </a:lnTo>
                  <a:cubicBezTo>
                    <a:pt x="133118" y="30103"/>
                    <a:pt x="134631" y="31011"/>
                    <a:pt x="136597" y="31616"/>
                  </a:cubicBezTo>
                  <a:cubicBezTo>
                    <a:pt x="138413" y="32070"/>
                    <a:pt x="140379" y="32523"/>
                    <a:pt x="142194" y="32523"/>
                  </a:cubicBezTo>
                  <a:cubicBezTo>
                    <a:pt x="145069" y="32372"/>
                    <a:pt x="147338" y="31767"/>
                    <a:pt x="148850" y="30406"/>
                  </a:cubicBezTo>
                  <a:cubicBezTo>
                    <a:pt x="150514" y="29044"/>
                    <a:pt x="151271" y="27380"/>
                    <a:pt x="151271" y="25111"/>
                  </a:cubicBezTo>
                  <a:cubicBezTo>
                    <a:pt x="151271" y="24203"/>
                    <a:pt x="151119" y="23447"/>
                    <a:pt x="150817" y="22691"/>
                  </a:cubicBezTo>
                  <a:cubicBezTo>
                    <a:pt x="150363" y="21934"/>
                    <a:pt x="149758" y="21329"/>
                    <a:pt x="149304" y="20724"/>
                  </a:cubicBezTo>
                  <a:cubicBezTo>
                    <a:pt x="148699" y="20270"/>
                    <a:pt x="147489" y="19817"/>
                    <a:pt x="146430" y="19514"/>
                  </a:cubicBezTo>
                  <a:cubicBezTo>
                    <a:pt x="145220" y="19060"/>
                    <a:pt x="144010" y="18758"/>
                    <a:pt x="142497" y="18304"/>
                  </a:cubicBezTo>
                  <a:cubicBezTo>
                    <a:pt x="141741" y="18153"/>
                    <a:pt x="140984" y="17850"/>
                    <a:pt x="140379" y="17699"/>
                  </a:cubicBezTo>
                  <a:cubicBezTo>
                    <a:pt x="139774" y="17548"/>
                    <a:pt x="139472" y="17396"/>
                    <a:pt x="139018" y="17245"/>
                  </a:cubicBezTo>
                  <a:cubicBezTo>
                    <a:pt x="138715" y="16943"/>
                    <a:pt x="138413" y="16791"/>
                    <a:pt x="138261" y="16489"/>
                  </a:cubicBezTo>
                  <a:cubicBezTo>
                    <a:pt x="138110" y="16186"/>
                    <a:pt x="138110" y="15884"/>
                    <a:pt x="138110" y="15430"/>
                  </a:cubicBezTo>
                  <a:cubicBezTo>
                    <a:pt x="138110" y="14522"/>
                    <a:pt x="138413" y="13917"/>
                    <a:pt x="139018" y="13615"/>
                  </a:cubicBezTo>
                  <a:cubicBezTo>
                    <a:pt x="139774" y="13161"/>
                    <a:pt x="140530" y="13010"/>
                    <a:pt x="141438" y="13010"/>
                  </a:cubicBezTo>
                  <a:cubicBezTo>
                    <a:pt x="142648" y="13010"/>
                    <a:pt x="143556" y="13161"/>
                    <a:pt x="144766" y="13615"/>
                  </a:cubicBezTo>
                  <a:cubicBezTo>
                    <a:pt x="145825" y="13917"/>
                    <a:pt x="147035" y="14674"/>
                    <a:pt x="148094" y="15430"/>
                  </a:cubicBezTo>
                  <a:lnTo>
                    <a:pt x="150363" y="11951"/>
                  </a:lnTo>
                  <a:cubicBezTo>
                    <a:pt x="149002" y="10740"/>
                    <a:pt x="147791" y="9984"/>
                    <a:pt x="146279" y="9379"/>
                  </a:cubicBezTo>
                  <a:cubicBezTo>
                    <a:pt x="144766" y="8925"/>
                    <a:pt x="143253" y="8623"/>
                    <a:pt x="141438" y="86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055;p166"/>
            <p:cNvSpPr/>
            <p:nvPr/>
          </p:nvSpPr>
          <p:spPr>
            <a:xfrm>
              <a:off x="2386150" y="1775900"/>
              <a:ext cx="4859600" cy="816900"/>
            </a:xfrm>
            <a:custGeom>
              <a:avLst/>
              <a:gdLst/>
              <a:ahLst/>
              <a:cxnLst/>
              <a:rect l="l" t="t" r="r" b="b"/>
              <a:pathLst>
                <a:path w="194384" h="32676" extrusionOk="0">
                  <a:moveTo>
                    <a:pt x="62324" y="303"/>
                  </a:moveTo>
                  <a:lnTo>
                    <a:pt x="62324" y="6203"/>
                  </a:lnTo>
                  <a:lnTo>
                    <a:pt x="68224" y="6203"/>
                  </a:lnTo>
                  <a:lnTo>
                    <a:pt x="68224" y="303"/>
                  </a:lnTo>
                  <a:close/>
                  <a:moveTo>
                    <a:pt x="86225" y="303"/>
                  </a:moveTo>
                  <a:lnTo>
                    <a:pt x="86225" y="6203"/>
                  </a:lnTo>
                  <a:lnTo>
                    <a:pt x="91973" y="6203"/>
                  </a:lnTo>
                  <a:lnTo>
                    <a:pt x="91973" y="303"/>
                  </a:lnTo>
                  <a:close/>
                  <a:moveTo>
                    <a:pt x="26624" y="13464"/>
                  </a:moveTo>
                  <a:cubicBezTo>
                    <a:pt x="28137" y="13464"/>
                    <a:pt x="29650" y="13918"/>
                    <a:pt x="30709" y="14977"/>
                  </a:cubicBezTo>
                  <a:cubicBezTo>
                    <a:pt x="31919" y="15884"/>
                    <a:pt x="32524" y="17397"/>
                    <a:pt x="32675" y="19061"/>
                  </a:cubicBezTo>
                  <a:lnTo>
                    <a:pt x="20573" y="19061"/>
                  </a:lnTo>
                  <a:lnTo>
                    <a:pt x="20573" y="18910"/>
                  </a:lnTo>
                  <a:cubicBezTo>
                    <a:pt x="20573" y="18153"/>
                    <a:pt x="20725" y="17246"/>
                    <a:pt x="21027" y="16641"/>
                  </a:cubicBezTo>
                  <a:cubicBezTo>
                    <a:pt x="21481" y="15884"/>
                    <a:pt x="21784" y="15279"/>
                    <a:pt x="22389" y="14977"/>
                  </a:cubicBezTo>
                  <a:cubicBezTo>
                    <a:pt x="22994" y="14371"/>
                    <a:pt x="23599" y="13918"/>
                    <a:pt x="24355" y="13766"/>
                  </a:cubicBezTo>
                  <a:cubicBezTo>
                    <a:pt x="25112" y="13615"/>
                    <a:pt x="25868" y="13464"/>
                    <a:pt x="26624" y="13464"/>
                  </a:cubicBezTo>
                  <a:close/>
                  <a:moveTo>
                    <a:pt x="107554" y="13464"/>
                  </a:moveTo>
                  <a:cubicBezTo>
                    <a:pt x="109067" y="13464"/>
                    <a:pt x="110579" y="13918"/>
                    <a:pt x="111638" y="14977"/>
                  </a:cubicBezTo>
                  <a:cubicBezTo>
                    <a:pt x="112848" y="15884"/>
                    <a:pt x="113454" y="17397"/>
                    <a:pt x="113605" y="19061"/>
                  </a:cubicBezTo>
                  <a:lnTo>
                    <a:pt x="101503" y="19061"/>
                  </a:lnTo>
                  <a:lnTo>
                    <a:pt x="101503" y="18910"/>
                  </a:lnTo>
                  <a:cubicBezTo>
                    <a:pt x="101503" y="18153"/>
                    <a:pt x="101654" y="17246"/>
                    <a:pt x="102108" y="16641"/>
                  </a:cubicBezTo>
                  <a:cubicBezTo>
                    <a:pt x="102411" y="15884"/>
                    <a:pt x="102865" y="15279"/>
                    <a:pt x="103318" y="14977"/>
                  </a:cubicBezTo>
                  <a:cubicBezTo>
                    <a:pt x="103924" y="14371"/>
                    <a:pt x="104529" y="13918"/>
                    <a:pt x="105285" y="13766"/>
                  </a:cubicBezTo>
                  <a:cubicBezTo>
                    <a:pt x="106041" y="13615"/>
                    <a:pt x="106646" y="13464"/>
                    <a:pt x="107554" y="13464"/>
                  </a:cubicBezTo>
                  <a:close/>
                  <a:moveTo>
                    <a:pt x="182584" y="13464"/>
                  </a:moveTo>
                  <a:cubicBezTo>
                    <a:pt x="184097" y="13464"/>
                    <a:pt x="185610" y="13918"/>
                    <a:pt x="186668" y="14977"/>
                  </a:cubicBezTo>
                  <a:cubicBezTo>
                    <a:pt x="187879" y="15884"/>
                    <a:pt x="188484" y="17397"/>
                    <a:pt x="188635" y="19061"/>
                  </a:cubicBezTo>
                  <a:lnTo>
                    <a:pt x="176533" y="19061"/>
                  </a:lnTo>
                  <a:lnTo>
                    <a:pt x="176533" y="18910"/>
                  </a:lnTo>
                  <a:cubicBezTo>
                    <a:pt x="176533" y="18153"/>
                    <a:pt x="176685" y="17246"/>
                    <a:pt x="177138" y="16641"/>
                  </a:cubicBezTo>
                  <a:cubicBezTo>
                    <a:pt x="177441" y="15884"/>
                    <a:pt x="177895" y="15279"/>
                    <a:pt x="178500" y="14977"/>
                  </a:cubicBezTo>
                  <a:cubicBezTo>
                    <a:pt x="178954" y="14371"/>
                    <a:pt x="179559" y="13918"/>
                    <a:pt x="180315" y="13766"/>
                  </a:cubicBezTo>
                  <a:cubicBezTo>
                    <a:pt x="181071" y="13615"/>
                    <a:pt x="181828" y="13464"/>
                    <a:pt x="182584" y="13464"/>
                  </a:cubicBezTo>
                  <a:close/>
                  <a:moveTo>
                    <a:pt x="12254" y="9077"/>
                  </a:moveTo>
                  <a:cubicBezTo>
                    <a:pt x="11648" y="9077"/>
                    <a:pt x="10892" y="9228"/>
                    <a:pt x="10287" y="9380"/>
                  </a:cubicBezTo>
                  <a:cubicBezTo>
                    <a:pt x="9833" y="9682"/>
                    <a:pt x="9077" y="9985"/>
                    <a:pt x="8472" y="10590"/>
                  </a:cubicBezTo>
                  <a:cubicBezTo>
                    <a:pt x="7867" y="10892"/>
                    <a:pt x="7110" y="11497"/>
                    <a:pt x="6808" y="12254"/>
                  </a:cubicBezTo>
                  <a:cubicBezTo>
                    <a:pt x="6203" y="12859"/>
                    <a:pt x="5749" y="13615"/>
                    <a:pt x="5295" y="14371"/>
                  </a:cubicBezTo>
                  <a:lnTo>
                    <a:pt x="5295" y="9228"/>
                  </a:lnTo>
                  <a:lnTo>
                    <a:pt x="1" y="9228"/>
                  </a:lnTo>
                  <a:lnTo>
                    <a:pt x="1" y="32070"/>
                  </a:lnTo>
                  <a:lnTo>
                    <a:pt x="5749" y="32070"/>
                  </a:lnTo>
                  <a:lnTo>
                    <a:pt x="5749" y="18305"/>
                  </a:lnTo>
                  <a:cubicBezTo>
                    <a:pt x="6354" y="16943"/>
                    <a:pt x="7564" y="16035"/>
                    <a:pt x="8774" y="15279"/>
                  </a:cubicBezTo>
                  <a:cubicBezTo>
                    <a:pt x="10136" y="14674"/>
                    <a:pt x="11800" y="14371"/>
                    <a:pt x="13615" y="14371"/>
                  </a:cubicBezTo>
                  <a:lnTo>
                    <a:pt x="13615" y="9077"/>
                  </a:lnTo>
                  <a:close/>
                  <a:moveTo>
                    <a:pt x="62324" y="9228"/>
                  </a:moveTo>
                  <a:lnTo>
                    <a:pt x="62324" y="32070"/>
                  </a:lnTo>
                  <a:lnTo>
                    <a:pt x="68224" y="32070"/>
                  </a:lnTo>
                  <a:lnTo>
                    <a:pt x="68224" y="9228"/>
                  </a:lnTo>
                  <a:close/>
                  <a:moveTo>
                    <a:pt x="86225" y="9228"/>
                  </a:moveTo>
                  <a:lnTo>
                    <a:pt x="86225" y="32070"/>
                  </a:lnTo>
                  <a:lnTo>
                    <a:pt x="91973" y="32070"/>
                  </a:lnTo>
                  <a:lnTo>
                    <a:pt x="91973" y="9228"/>
                  </a:lnTo>
                  <a:close/>
                  <a:moveTo>
                    <a:pt x="137052" y="9077"/>
                  </a:moveTo>
                  <a:cubicBezTo>
                    <a:pt x="134934" y="9077"/>
                    <a:pt x="133270" y="9380"/>
                    <a:pt x="131606" y="10136"/>
                  </a:cubicBezTo>
                  <a:cubicBezTo>
                    <a:pt x="130093" y="10892"/>
                    <a:pt x="128732" y="12102"/>
                    <a:pt x="127976" y="13615"/>
                  </a:cubicBezTo>
                  <a:lnTo>
                    <a:pt x="127976" y="9228"/>
                  </a:lnTo>
                  <a:lnTo>
                    <a:pt x="122681" y="9228"/>
                  </a:lnTo>
                  <a:lnTo>
                    <a:pt x="122681" y="32070"/>
                  </a:lnTo>
                  <a:lnTo>
                    <a:pt x="128581" y="32070"/>
                  </a:lnTo>
                  <a:lnTo>
                    <a:pt x="128581" y="18758"/>
                  </a:lnTo>
                  <a:cubicBezTo>
                    <a:pt x="128732" y="18002"/>
                    <a:pt x="129034" y="17397"/>
                    <a:pt x="129488" y="16792"/>
                  </a:cubicBezTo>
                  <a:cubicBezTo>
                    <a:pt x="129791" y="16187"/>
                    <a:pt x="130396" y="15733"/>
                    <a:pt x="131001" y="15279"/>
                  </a:cubicBezTo>
                  <a:cubicBezTo>
                    <a:pt x="131606" y="14977"/>
                    <a:pt x="132060" y="14523"/>
                    <a:pt x="132665" y="14371"/>
                  </a:cubicBezTo>
                  <a:cubicBezTo>
                    <a:pt x="133270" y="14220"/>
                    <a:pt x="133875" y="13918"/>
                    <a:pt x="134329" y="13918"/>
                  </a:cubicBezTo>
                  <a:cubicBezTo>
                    <a:pt x="135539" y="13918"/>
                    <a:pt x="136447" y="14371"/>
                    <a:pt x="137052" y="15279"/>
                  </a:cubicBezTo>
                  <a:cubicBezTo>
                    <a:pt x="137657" y="16035"/>
                    <a:pt x="137959" y="17548"/>
                    <a:pt x="137959" y="19212"/>
                  </a:cubicBezTo>
                  <a:lnTo>
                    <a:pt x="137959" y="32070"/>
                  </a:lnTo>
                  <a:lnTo>
                    <a:pt x="143859" y="32070"/>
                  </a:lnTo>
                  <a:lnTo>
                    <a:pt x="143859" y="18002"/>
                  </a:lnTo>
                  <a:lnTo>
                    <a:pt x="143708" y="18002"/>
                  </a:lnTo>
                  <a:cubicBezTo>
                    <a:pt x="143708" y="16792"/>
                    <a:pt x="143405" y="15733"/>
                    <a:pt x="143405" y="14674"/>
                  </a:cubicBezTo>
                  <a:cubicBezTo>
                    <a:pt x="143254" y="13615"/>
                    <a:pt x="142951" y="12708"/>
                    <a:pt x="142497" y="11951"/>
                  </a:cubicBezTo>
                  <a:cubicBezTo>
                    <a:pt x="141892" y="11195"/>
                    <a:pt x="141439" y="10438"/>
                    <a:pt x="140380" y="9833"/>
                  </a:cubicBezTo>
                  <a:cubicBezTo>
                    <a:pt x="139472" y="9228"/>
                    <a:pt x="138413" y="9077"/>
                    <a:pt x="137052" y="9077"/>
                  </a:cubicBezTo>
                  <a:close/>
                  <a:moveTo>
                    <a:pt x="26624" y="8623"/>
                  </a:moveTo>
                  <a:cubicBezTo>
                    <a:pt x="24809" y="8623"/>
                    <a:pt x="22994" y="9077"/>
                    <a:pt x="21481" y="9531"/>
                  </a:cubicBezTo>
                  <a:cubicBezTo>
                    <a:pt x="19968" y="10136"/>
                    <a:pt x="18607" y="11044"/>
                    <a:pt x="17699" y="12254"/>
                  </a:cubicBezTo>
                  <a:cubicBezTo>
                    <a:pt x="16489" y="13313"/>
                    <a:pt x="15733" y="14523"/>
                    <a:pt x="15279" y="16035"/>
                  </a:cubicBezTo>
                  <a:cubicBezTo>
                    <a:pt x="14674" y="17548"/>
                    <a:pt x="14523" y="19061"/>
                    <a:pt x="14523" y="20574"/>
                  </a:cubicBezTo>
                  <a:cubicBezTo>
                    <a:pt x="14523" y="22086"/>
                    <a:pt x="14825" y="23599"/>
                    <a:pt x="15279" y="25112"/>
                  </a:cubicBezTo>
                  <a:cubicBezTo>
                    <a:pt x="15733" y="26624"/>
                    <a:pt x="16489" y="27683"/>
                    <a:pt x="17699" y="28893"/>
                  </a:cubicBezTo>
                  <a:cubicBezTo>
                    <a:pt x="18758" y="29952"/>
                    <a:pt x="19968" y="30709"/>
                    <a:pt x="21481" y="31314"/>
                  </a:cubicBezTo>
                  <a:cubicBezTo>
                    <a:pt x="22994" y="31919"/>
                    <a:pt x="24658" y="32373"/>
                    <a:pt x="26322" y="32373"/>
                  </a:cubicBezTo>
                  <a:cubicBezTo>
                    <a:pt x="26796" y="32425"/>
                    <a:pt x="27252" y="32450"/>
                    <a:pt x="27692" y="32450"/>
                  </a:cubicBezTo>
                  <a:cubicBezTo>
                    <a:pt x="29773" y="32450"/>
                    <a:pt x="31479" y="31886"/>
                    <a:pt x="32978" y="31011"/>
                  </a:cubicBezTo>
                  <a:cubicBezTo>
                    <a:pt x="34944" y="29801"/>
                    <a:pt x="36154" y="28440"/>
                    <a:pt x="37062" y="26624"/>
                  </a:cubicBezTo>
                  <a:lnTo>
                    <a:pt x="31919" y="25263"/>
                  </a:lnTo>
                  <a:cubicBezTo>
                    <a:pt x="31465" y="26171"/>
                    <a:pt x="30709" y="26927"/>
                    <a:pt x="29801" y="27532"/>
                  </a:cubicBezTo>
                  <a:cubicBezTo>
                    <a:pt x="28893" y="28137"/>
                    <a:pt x="27683" y="28288"/>
                    <a:pt x="26624" y="28288"/>
                  </a:cubicBezTo>
                  <a:cubicBezTo>
                    <a:pt x="25868" y="28288"/>
                    <a:pt x="25112" y="28137"/>
                    <a:pt x="24355" y="27986"/>
                  </a:cubicBezTo>
                  <a:cubicBezTo>
                    <a:pt x="23599" y="27683"/>
                    <a:pt x="22994" y="27381"/>
                    <a:pt x="22389" y="26776"/>
                  </a:cubicBezTo>
                  <a:cubicBezTo>
                    <a:pt x="21784" y="26171"/>
                    <a:pt x="21481" y="25717"/>
                    <a:pt x="21027" y="25112"/>
                  </a:cubicBezTo>
                  <a:cubicBezTo>
                    <a:pt x="20725" y="24355"/>
                    <a:pt x="20573" y="23599"/>
                    <a:pt x="20573" y="22691"/>
                  </a:cubicBezTo>
                  <a:lnTo>
                    <a:pt x="38121" y="22691"/>
                  </a:lnTo>
                  <a:cubicBezTo>
                    <a:pt x="38121" y="22389"/>
                    <a:pt x="38272" y="22086"/>
                    <a:pt x="38272" y="21632"/>
                  </a:cubicBezTo>
                  <a:lnTo>
                    <a:pt x="38272" y="20574"/>
                  </a:lnTo>
                  <a:cubicBezTo>
                    <a:pt x="38272" y="19061"/>
                    <a:pt x="38121" y="17548"/>
                    <a:pt x="37516" y="16035"/>
                  </a:cubicBezTo>
                  <a:cubicBezTo>
                    <a:pt x="36911" y="14523"/>
                    <a:pt x="36154" y="13313"/>
                    <a:pt x="35247" y="12254"/>
                  </a:cubicBezTo>
                  <a:cubicBezTo>
                    <a:pt x="34339" y="11044"/>
                    <a:pt x="32978" y="10287"/>
                    <a:pt x="31465" y="9531"/>
                  </a:cubicBezTo>
                  <a:cubicBezTo>
                    <a:pt x="29952" y="9077"/>
                    <a:pt x="28288" y="8623"/>
                    <a:pt x="26624" y="8623"/>
                  </a:cubicBezTo>
                  <a:close/>
                  <a:moveTo>
                    <a:pt x="107554" y="8623"/>
                  </a:moveTo>
                  <a:cubicBezTo>
                    <a:pt x="105890" y="8623"/>
                    <a:pt x="103924" y="9077"/>
                    <a:pt x="102411" y="9531"/>
                  </a:cubicBezTo>
                  <a:cubicBezTo>
                    <a:pt x="100898" y="10136"/>
                    <a:pt x="99537" y="11044"/>
                    <a:pt x="98629" y="12254"/>
                  </a:cubicBezTo>
                  <a:cubicBezTo>
                    <a:pt x="97419" y="13313"/>
                    <a:pt x="96663" y="14523"/>
                    <a:pt x="96209" y="16035"/>
                  </a:cubicBezTo>
                  <a:cubicBezTo>
                    <a:pt x="95604" y="17548"/>
                    <a:pt x="95452" y="19061"/>
                    <a:pt x="95452" y="20574"/>
                  </a:cubicBezTo>
                  <a:cubicBezTo>
                    <a:pt x="95452" y="22086"/>
                    <a:pt x="95604" y="23599"/>
                    <a:pt x="96209" y="25112"/>
                  </a:cubicBezTo>
                  <a:cubicBezTo>
                    <a:pt x="96663" y="26624"/>
                    <a:pt x="97419" y="27683"/>
                    <a:pt x="98629" y="28893"/>
                  </a:cubicBezTo>
                  <a:cubicBezTo>
                    <a:pt x="99688" y="29952"/>
                    <a:pt x="100898" y="30709"/>
                    <a:pt x="102411" y="31314"/>
                  </a:cubicBezTo>
                  <a:cubicBezTo>
                    <a:pt x="103924" y="31919"/>
                    <a:pt x="105587" y="32373"/>
                    <a:pt x="107251" y="32373"/>
                  </a:cubicBezTo>
                  <a:cubicBezTo>
                    <a:pt x="107726" y="32425"/>
                    <a:pt x="108187" y="32450"/>
                    <a:pt x="108633" y="32450"/>
                  </a:cubicBezTo>
                  <a:cubicBezTo>
                    <a:pt x="110747" y="32450"/>
                    <a:pt x="112533" y="31886"/>
                    <a:pt x="113907" y="31011"/>
                  </a:cubicBezTo>
                  <a:cubicBezTo>
                    <a:pt x="115874" y="29801"/>
                    <a:pt x="117235" y="28440"/>
                    <a:pt x="117992" y="26624"/>
                  </a:cubicBezTo>
                  <a:lnTo>
                    <a:pt x="112848" y="25263"/>
                  </a:lnTo>
                  <a:cubicBezTo>
                    <a:pt x="112395" y="26171"/>
                    <a:pt x="111638" y="26927"/>
                    <a:pt x="110731" y="27532"/>
                  </a:cubicBezTo>
                  <a:cubicBezTo>
                    <a:pt x="109823" y="28137"/>
                    <a:pt x="108613" y="28288"/>
                    <a:pt x="107554" y="28288"/>
                  </a:cubicBezTo>
                  <a:cubicBezTo>
                    <a:pt x="106798" y="28288"/>
                    <a:pt x="106041" y="28137"/>
                    <a:pt x="105285" y="27986"/>
                  </a:cubicBezTo>
                  <a:cubicBezTo>
                    <a:pt x="104529" y="27683"/>
                    <a:pt x="103924" y="27381"/>
                    <a:pt x="103318" y="26776"/>
                  </a:cubicBezTo>
                  <a:cubicBezTo>
                    <a:pt x="102865" y="26171"/>
                    <a:pt x="102411" y="25717"/>
                    <a:pt x="102108" y="25112"/>
                  </a:cubicBezTo>
                  <a:cubicBezTo>
                    <a:pt x="101654" y="24355"/>
                    <a:pt x="101503" y="23599"/>
                    <a:pt x="101503" y="22691"/>
                  </a:cubicBezTo>
                  <a:lnTo>
                    <a:pt x="119051" y="22691"/>
                  </a:lnTo>
                  <a:cubicBezTo>
                    <a:pt x="119051" y="22389"/>
                    <a:pt x="119051" y="22086"/>
                    <a:pt x="119202" y="21632"/>
                  </a:cubicBezTo>
                  <a:lnTo>
                    <a:pt x="119202" y="20574"/>
                  </a:lnTo>
                  <a:cubicBezTo>
                    <a:pt x="119202" y="19061"/>
                    <a:pt x="119051" y="17548"/>
                    <a:pt x="118445" y="16035"/>
                  </a:cubicBezTo>
                  <a:cubicBezTo>
                    <a:pt x="117840" y="14523"/>
                    <a:pt x="117084" y="13313"/>
                    <a:pt x="116176" y="12254"/>
                  </a:cubicBezTo>
                  <a:cubicBezTo>
                    <a:pt x="115269" y="11044"/>
                    <a:pt x="113907" y="10287"/>
                    <a:pt x="112395" y="9531"/>
                  </a:cubicBezTo>
                  <a:cubicBezTo>
                    <a:pt x="110882" y="9077"/>
                    <a:pt x="109218" y="8623"/>
                    <a:pt x="107554" y="8623"/>
                  </a:cubicBezTo>
                  <a:close/>
                  <a:moveTo>
                    <a:pt x="182584" y="8623"/>
                  </a:moveTo>
                  <a:cubicBezTo>
                    <a:pt x="180769" y="8623"/>
                    <a:pt x="178954" y="9077"/>
                    <a:pt x="177441" y="9531"/>
                  </a:cubicBezTo>
                  <a:cubicBezTo>
                    <a:pt x="175928" y="10136"/>
                    <a:pt x="174718" y="11044"/>
                    <a:pt x="173659" y="12254"/>
                  </a:cubicBezTo>
                  <a:cubicBezTo>
                    <a:pt x="172600" y="13313"/>
                    <a:pt x="171844" y="14523"/>
                    <a:pt x="171239" y="16035"/>
                  </a:cubicBezTo>
                  <a:cubicBezTo>
                    <a:pt x="170634" y="17548"/>
                    <a:pt x="170483" y="19061"/>
                    <a:pt x="170483" y="20574"/>
                  </a:cubicBezTo>
                  <a:cubicBezTo>
                    <a:pt x="170483" y="22086"/>
                    <a:pt x="170634" y="23599"/>
                    <a:pt x="171239" y="25112"/>
                  </a:cubicBezTo>
                  <a:cubicBezTo>
                    <a:pt x="171844" y="26624"/>
                    <a:pt x="172600" y="27683"/>
                    <a:pt x="173659" y="28893"/>
                  </a:cubicBezTo>
                  <a:cubicBezTo>
                    <a:pt x="174869" y="29952"/>
                    <a:pt x="175928" y="30709"/>
                    <a:pt x="177441" y="31314"/>
                  </a:cubicBezTo>
                  <a:cubicBezTo>
                    <a:pt x="178954" y="31919"/>
                    <a:pt x="180769" y="32373"/>
                    <a:pt x="182433" y="32373"/>
                  </a:cubicBezTo>
                  <a:cubicBezTo>
                    <a:pt x="182881" y="32425"/>
                    <a:pt x="183320" y="32450"/>
                    <a:pt x="183749" y="32450"/>
                  </a:cubicBezTo>
                  <a:cubicBezTo>
                    <a:pt x="185782" y="32450"/>
                    <a:pt x="187590" y="31886"/>
                    <a:pt x="189089" y="31011"/>
                  </a:cubicBezTo>
                  <a:cubicBezTo>
                    <a:pt x="190904" y="29801"/>
                    <a:pt x="192265" y="28440"/>
                    <a:pt x="193022" y="26624"/>
                  </a:cubicBezTo>
                  <a:lnTo>
                    <a:pt x="187879" y="25263"/>
                  </a:lnTo>
                  <a:cubicBezTo>
                    <a:pt x="187576" y="26171"/>
                    <a:pt x="186820" y="26927"/>
                    <a:pt x="185761" y="27532"/>
                  </a:cubicBezTo>
                  <a:cubicBezTo>
                    <a:pt x="184853" y="28137"/>
                    <a:pt x="183794" y="28288"/>
                    <a:pt x="182584" y="28288"/>
                  </a:cubicBezTo>
                  <a:cubicBezTo>
                    <a:pt x="181828" y="28288"/>
                    <a:pt x="181071" y="28137"/>
                    <a:pt x="180315" y="27986"/>
                  </a:cubicBezTo>
                  <a:cubicBezTo>
                    <a:pt x="179559" y="27683"/>
                    <a:pt x="178954" y="27381"/>
                    <a:pt x="178500" y="26776"/>
                  </a:cubicBezTo>
                  <a:cubicBezTo>
                    <a:pt x="177895" y="26171"/>
                    <a:pt x="177441" y="25717"/>
                    <a:pt x="177138" y="25112"/>
                  </a:cubicBezTo>
                  <a:cubicBezTo>
                    <a:pt x="176685" y="24355"/>
                    <a:pt x="176533" y="23599"/>
                    <a:pt x="176533" y="22691"/>
                  </a:cubicBezTo>
                  <a:lnTo>
                    <a:pt x="194081" y="22691"/>
                  </a:lnTo>
                  <a:cubicBezTo>
                    <a:pt x="194081" y="22389"/>
                    <a:pt x="194081" y="22086"/>
                    <a:pt x="194383" y="21632"/>
                  </a:cubicBezTo>
                  <a:lnTo>
                    <a:pt x="194383" y="20574"/>
                  </a:lnTo>
                  <a:cubicBezTo>
                    <a:pt x="194383" y="19061"/>
                    <a:pt x="194081" y="17548"/>
                    <a:pt x="193627" y="16035"/>
                  </a:cubicBezTo>
                  <a:cubicBezTo>
                    <a:pt x="193022" y="14523"/>
                    <a:pt x="192265" y="13313"/>
                    <a:pt x="191358" y="12254"/>
                  </a:cubicBezTo>
                  <a:cubicBezTo>
                    <a:pt x="190299" y="11044"/>
                    <a:pt x="189089" y="10287"/>
                    <a:pt x="187576" y="9531"/>
                  </a:cubicBezTo>
                  <a:cubicBezTo>
                    <a:pt x="186063" y="9077"/>
                    <a:pt x="184248" y="8623"/>
                    <a:pt x="182584" y="8623"/>
                  </a:cubicBezTo>
                  <a:close/>
                  <a:moveTo>
                    <a:pt x="72913" y="1"/>
                  </a:moveTo>
                  <a:lnTo>
                    <a:pt x="72913" y="26776"/>
                  </a:lnTo>
                  <a:cubicBezTo>
                    <a:pt x="72913" y="28742"/>
                    <a:pt x="73518" y="29952"/>
                    <a:pt x="74426" y="31011"/>
                  </a:cubicBezTo>
                  <a:cubicBezTo>
                    <a:pt x="75333" y="31919"/>
                    <a:pt x="76846" y="32524"/>
                    <a:pt x="78661" y="32524"/>
                  </a:cubicBezTo>
                  <a:cubicBezTo>
                    <a:pt x="79418" y="32524"/>
                    <a:pt x="80325" y="32373"/>
                    <a:pt x="81384" y="32070"/>
                  </a:cubicBezTo>
                  <a:cubicBezTo>
                    <a:pt x="82594" y="31919"/>
                    <a:pt x="83351" y="31616"/>
                    <a:pt x="84258" y="31162"/>
                  </a:cubicBezTo>
                  <a:lnTo>
                    <a:pt x="83502" y="26624"/>
                  </a:lnTo>
                  <a:cubicBezTo>
                    <a:pt x="83199" y="26776"/>
                    <a:pt x="82746" y="27078"/>
                    <a:pt x="82443" y="27078"/>
                  </a:cubicBezTo>
                  <a:cubicBezTo>
                    <a:pt x="81989" y="27229"/>
                    <a:pt x="81687" y="27229"/>
                    <a:pt x="81233" y="27229"/>
                  </a:cubicBezTo>
                  <a:cubicBezTo>
                    <a:pt x="80477" y="27229"/>
                    <a:pt x="79871" y="27078"/>
                    <a:pt x="79569" y="26473"/>
                  </a:cubicBezTo>
                  <a:cubicBezTo>
                    <a:pt x="79115" y="26019"/>
                    <a:pt x="78964" y="25263"/>
                    <a:pt x="78964" y="24507"/>
                  </a:cubicBezTo>
                  <a:lnTo>
                    <a:pt x="78964" y="1"/>
                  </a:lnTo>
                  <a:close/>
                  <a:moveTo>
                    <a:pt x="49315" y="8775"/>
                  </a:moveTo>
                  <a:cubicBezTo>
                    <a:pt x="47953" y="8775"/>
                    <a:pt x="46895" y="9077"/>
                    <a:pt x="45684" y="9380"/>
                  </a:cubicBezTo>
                  <a:cubicBezTo>
                    <a:pt x="44625" y="9833"/>
                    <a:pt x="43567" y="10287"/>
                    <a:pt x="42810" y="10892"/>
                  </a:cubicBezTo>
                  <a:cubicBezTo>
                    <a:pt x="42054" y="11497"/>
                    <a:pt x="41298" y="12405"/>
                    <a:pt x="40995" y="13313"/>
                  </a:cubicBezTo>
                  <a:cubicBezTo>
                    <a:pt x="40541" y="14371"/>
                    <a:pt x="40239" y="15279"/>
                    <a:pt x="40239" y="16641"/>
                  </a:cubicBezTo>
                  <a:cubicBezTo>
                    <a:pt x="40239" y="17548"/>
                    <a:pt x="40390" y="18305"/>
                    <a:pt x="40541" y="18910"/>
                  </a:cubicBezTo>
                  <a:cubicBezTo>
                    <a:pt x="40995" y="19363"/>
                    <a:pt x="41298" y="19968"/>
                    <a:pt x="41903" y="20574"/>
                  </a:cubicBezTo>
                  <a:cubicBezTo>
                    <a:pt x="42508" y="21179"/>
                    <a:pt x="43415" y="21481"/>
                    <a:pt x="44323" y="21935"/>
                  </a:cubicBezTo>
                  <a:cubicBezTo>
                    <a:pt x="45533" y="22238"/>
                    <a:pt x="46592" y="22691"/>
                    <a:pt x="48105" y="22994"/>
                  </a:cubicBezTo>
                  <a:cubicBezTo>
                    <a:pt x="49920" y="23599"/>
                    <a:pt x="51130" y="23901"/>
                    <a:pt x="51886" y="24355"/>
                  </a:cubicBezTo>
                  <a:cubicBezTo>
                    <a:pt x="52643" y="24658"/>
                    <a:pt x="53097" y="25263"/>
                    <a:pt x="53097" y="26019"/>
                  </a:cubicBezTo>
                  <a:cubicBezTo>
                    <a:pt x="53097" y="26776"/>
                    <a:pt x="52643" y="27532"/>
                    <a:pt x="52189" y="27986"/>
                  </a:cubicBezTo>
                  <a:cubicBezTo>
                    <a:pt x="51281" y="28288"/>
                    <a:pt x="50676" y="28440"/>
                    <a:pt x="49315" y="28440"/>
                  </a:cubicBezTo>
                  <a:cubicBezTo>
                    <a:pt x="47953" y="28440"/>
                    <a:pt x="46592" y="28288"/>
                    <a:pt x="45382" y="27683"/>
                  </a:cubicBezTo>
                  <a:cubicBezTo>
                    <a:pt x="44020" y="27229"/>
                    <a:pt x="42659" y="26473"/>
                    <a:pt x="41146" y="25414"/>
                  </a:cubicBezTo>
                  <a:lnTo>
                    <a:pt x="38877" y="29045"/>
                  </a:lnTo>
                  <a:cubicBezTo>
                    <a:pt x="40239" y="30255"/>
                    <a:pt x="41751" y="31162"/>
                    <a:pt x="43567" y="31768"/>
                  </a:cubicBezTo>
                  <a:cubicBezTo>
                    <a:pt x="45533" y="32221"/>
                    <a:pt x="47348" y="32675"/>
                    <a:pt x="49315" y="32675"/>
                  </a:cubicBezTo>
                  <a:cubicBezTo>
                    <a:pt x="52945" y="32675"/>
                    <a:pt x="54912" y="31919"/>
                    <a:pt x="56727" y="30557"/>
                  </a:cubicBezTo>
                  <a:cubicBezTo>
                    <a:pt x="58391" y="29347"/>
                    <a:pt x="59147" y="27532"/>
                    <a:pt x="59147" y="25263"/>
                  </a:cubicBezTo>
                  <a:cubicBezTo>
                    <a:pt x="59147" y="24355"/>
                    <a:pt x="58996" y="23599"/>
                    <a:pt x="58542" y="22843"/>
                  </a:cubicBezTo>
                  <a:cubicBezTo>
                    <a:pt x="58240" y="22086"/>
                    <a:pt x="57635" y="21481"/>
                    <a:pt x="57030" y="20876"/>
                  </a:cubicBezTo>
                  <a:cubicBezTo>
                    <a:pt x="56273" y="20422"/>
                    <a:pt x="55366" y="19968"/>
                    <a:pt x="54156" y="19666"/>
                  </a:cubicBezTo>
                  <a:cubicBezTo>
                    <a:pt x="53097" y="19212"/>
                    <a:pt x="51735" y="18910"/>
                    <a:pt x="50222" y="18456"/>
                  </a:cubicBezTo>
                  <a:cubicBezTo>
                    <a:pt x="49466" y="18305"/>
                    <a:pt x="48710" y="18153"/>
                    <a:pt x="48105" y="17851"/>
                  </a:cubicBezTo>
                  <a:cubicBezTo>
                    <a:pt x="47651" y="17699"/>
                    <a:pt x="47197" y="17548"/>
                    <a:pt x="46895" y="17397"/>
                  </a:cubicBezTo>
                  <a:cubicBezTo>
                    <a:pt x="46441" y="17094"/>
                    <a:pt x="46289" y="16943"/>
                    <a:pt x="46138" y="16641"/>
                  </a:cubicBezTo>
                  <a:cubicBezTo>
                    <a:pt x="45836" y="16338"/>
                    <a:pt x="45836" y="16035"/>
                    <a:pt x="45836" y="15582"/>
                  </a:cubicBezTo>
                  <a:cubicBezTo>
                    <a:pt x="45836" y="14674"/>
                    <a:pt x="46289" y="14069"/>
                    <a:pt x="46895" y="13766"/>
                  </a:cubicBezTo>
                  <a:cubicBezTo>
                    <a:pt x="47651" y="13313"/>
                    <a:pt x="48407" y="13161"/>
                    <a:pt x="49315" y="13161"/>
                  </a:cubicBezTo>
                  <a:cubicBezTo>
                    <a:pt x="50374" y="13161"/>
                    <a:pt x="51433" y="13313"/>
                    <a:pt x="52492" y="13766"/>
                  </a:cubicBezTo>
                  <a:cubicBezTo>
                    <a:pt x="53702" y="14069"/>
                    <a:pt x="54761" y="14825"/>
                    <a:pt x="55971" y="15582"/>
                  </a:cubicBezTo>
                  <a:lnTo>
                    <a:pt x="58240" y="12102"/>
                  </a:lnTo>
                  <a:cubicBezTo>
                    <a:pt x="56878" y="10892"/>
                    <a:pt x="55517" y="10136"/>
                    <a:pt x="54004" y="9531"/>
                  </a:cubicBezTo>
                  <a:cubicBezTo>
                    <a:pt x="52492" y="9077"/>
                    <a:pt x="50979" y="8775"/>
                    <a:pt x="49315" y="8775"/>
                  </a:cubicBezTo>
                  <a:close/>
                  <a:moveTo>
                    <a:pt x="158532" y="8775"/>
                  </a:moveTo>
                  <a:cubicBezTo>
                    <a:pt x="156717" y="8775"/>
                    <a:pt x="155053" y="9228"/>
                    <a:pt x="153540" y="9833"/>
                  </a:cubicBezTo>
                  <a:cubicBezTo>
                    <a:pt x="152028" y="10287"/>
                    <a:pt x="150666" y="11346"/>
                    <a:pt x="149758" y="12405"/>
                  </a:cubicBezTo>
                  <a:cubicBezTo>
                    <a:pt x="148548" y="13615"/>
                    <a:pt x="147792" y="14674"/>
                    <a:pt x="147187" y="16187"/>
                  </a:cubicBezTo>
                  <a:cubicBezTo>
                    <a:pt x="146733" y="17699"/>
                    <a:pt x="146431" y="19212"/>
                    <a:pt x="146431" y="20725"/>
                  </a:cubicBezTo>
                  <a:cubicBezTo>
                    <a:pt x="146733" y="22238"/>
                    <a:pt x="147036" y="23750"/>
                    <a:pt x="147641" y="25263"/>
                  </a:cubicBezTo>
                  <a:cubicBezTo>
                    <a:pt x="148246" y="26776"/>
                    <a:pt x="149002" y="27986"/>
                    <a:pt x="150061" y="29045"/>
                  </a:cubicBezTo>
                  <a:cubicBezTo>
                    <a:pt x="151271" y="30255"/>
                    <a:pt x="152330" y="31011"/>
                    <a:pt x="153843" y="31768"/>
                  </a:cubicBezTo>
                  <a:cubicBezTo>
                    <a:pt x="155355" y="32373"/>
                    <a:pt x="157019" y="32675"/>
                    <a:pt x="158986" y="32675"/>
                  </a:cubicBezTo>
                  <a:cubicBezTo>
                    <a:pt x="161406" y="32675"/>
                    <a:pt x="163675" y="32070"/>
                    <a:pt x="165339" y="31011"/>
                  </a:cubicBezTo>
                  <a:cubicBezTo>
                    <a:pt x="167306" y="29801"/>
                    <a:pt x="168365" y="28440"/>
                    <a:pt x="169424" y="26624"/>
                  </a:cubicBezTo>
                  <a:lnTo>
                    <a:pt x="163675" y="24960"/>
                  </a:lnTo>
                  <a:cubicBezTo>
                    <a:pt x="163373" y="25717"/>
                    <a:pt x="162768" y="26171"/>
                    <a:pt x="161860" y="26776"/>
                  </a:cubicBezTo>
                  <a:cubicBezTo>
                    <a:pt x="160801" y="27381"/>
                    <a:pt x="159894" y="27532"/>
                    <a:pt x="158986" y="27532"/>
                  </a:cubicBezTo>
                  <a:cubicBezTo>
                    <a:pt x="158230" y="27532"/>
                    <a:pt x="157473" y="27381"/>
                    <a:pt x="156717" y="26927"/>
                  </a:cubicBezTo>
                  <a:cubicBezTo>
                    <a:pt x="155961" y="26624"/>
                    <a:pt x="155355" y="26171"/>
                    <a:pt x="154750" y="25717"/>
                  </a:cubicBezTo>
                  <a:cubicBezTo>
                    <a:pt x="154297" y="25112"/>
                    <a:pt x="153843" y="24355"/>
                    <a:pt x="153540" y="23448"/>
                  </a:cubicBezTo>
                  <a:cubicBezTo>
                    <a:pt x="153086" y="22691"/>
                    <a:pt x="152935" y="21632"/>
                    <a:pt x="152935" y="20574"/>
                  </a:cubicBezTo>
                  <a:cubicBezTo>
                    <a:pt x="152935" y="19666"/>
                    <a:pt x="153086" y="18607"/>
                    <a:pt x="153238" y="17699"/>
                  </a:cubicBezTo>
                  <a:cubicBezTo>
                    <a:pt x="153692" y="16943"/>
                    <a:pt x="153994" y="16187"/>
                    <a:pt x="154599" y="15733"/>
                  </a:cubicBezTo>
                  <a:cubicBezTo>
                    <a:pt x="155204" y="15128"/>
                    <a:pt x="155809" y="14523"/>
                    <a:pt x="156566" y="14371"/>
                  </a:cubicBezTo>
                  <a:cubicBezTo>
                    <a:pt x="157322" y="13918"/>
                    <a:pt x="158078" y="13766"/>
                    <a:pt x="158835" y="13766"/>
                  </a:cubicBezTo>
                  <a:cubicBezTo>
                    <a:pt x="159742" y="13766"/>
                    <a:pt x="160650" y="13918"/>
                    <a:pt x="161406" y="14523"/>
                  </a:cubicBezTo>
                  <a:cubicBezTo>
                    <a:pt x="162163" y="14825"/>
                    <a:pt x="162919" y="15733"/>
                    <a:pt x="163373" y="16489"/>
                  </a:cubicBezTo>
                  <a:lnTo>
                    <a:pt x="168970" y="14674"/>
                  </a:lnTo>
                  <a:cubicBezTo>
                    <a:pt x="168062" y="13010"/>
                    <a:pt x="166701" y="11497"/>
                    <a:pt x="165037" y="10590"/>
                  </a:cubicBezTo>
                  <a:cubicBezTo>
                    <a:pt x="163373" y="9380"/>
                    <a:pt x="161104" y="8775"/>
                    <a:pt x="158532" y="87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" name="Google Shape;1322;p177" descr="layers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858" y="297074"/>
            <a:ext cx="5974631" cy="36955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1326;p177"/>
          <p:cNvGrpSpPr>
            <a:grpSpLocks noChangeAspect="1"/>
          </p:cNvGrpSpPr>
          <p:nvPr/>
        </p:nvGrpSpPr>
        <p:grpSpPr>
          <a:xfrm>
            <a:off x="5603393" y="4594386"/>
            <a:ext cx="1723417" cy="339300"/>
            <a:chOff x="500850" y="326199"/>
            <a:chExt cx="1723417" cy="339300"/>
          </a:xfrm>
        </p:grpSpPr>
        <p:sp>
          <p:nvSpPr>
            <p:cNvPr id="12" name="Google Shape;1327;p177"/>
            <p:cNvSpPr/>
            <p:nvPr/>
          </p:nvSpPr>
          <p:spPr>
            <a:xfrm>
              <a:off x="933667" y="387863"/>
              <a:ext cx="1290600" cy="1704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28;p177"/>
            <p:cNvSpPr/>
            <p:nvPr/>
          </p:nvSpPr>
          <p:spPr>
            <a:xfrm>
              <a:off x="500850" y="326199"/>
              <a:ext cx="346500" cy="33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336" y="0"/>
                  </a:moveTo>
                  <a:lnTo>
                    <a:pt x="39169" y="0"/>
                  </a:lnTo>
                  <a:lnTo>
                    <a:pt x="35775" y="2200"/>
                  </a:lnTo>
                  <a:lnTo>
                    <a:pt x="32525" y="3301"/>
                  </a:lnTo>
                  <a:lnTo>
                    <a:pt x="29424" y="4402"/>
                  </a:lnTo>
                  <a:lnTo>
                    <a:pt x="26475" y="6603"/>
                  </a:lnTo>
                  <a:lnTo>
                    <a:pt x="21715" y="9904"/>
                  </a:lnTo>
                  <a:lnTo>
                    <a:pt x="17379" y="14306"/>
                  </a:lnTo>
                  <a:lnTo>
                    <a:pt x="13482" y="18708"/>
                  </a:lnTo>
                  <a:lnTo>
                    <a:pt x="10039" y="23111"/>
                  </a:lnTo>
                  <a:lnTo>
                    <a:pt x="7228" y="28613"/>
                  </a:lnTo>
                  <a:lnTo>
                    <a:pt x="4872" y="33015"/>
                  </a:lnTo>
                  <a:lnTo>
                    <a:pt x="2973" y="38518"/>
                  </a:lnTo>
                  <a:lnTo>
                    <a:pt x="1533" y="42920"/>
                  </a:lnTo>
                  <a:lnTo>
                    <a:pt x="556" y="48423"/>
                  </a:lnTo>
                  <a:lnTo>
                    <a:pt x="44" y="53925"/>
                  </a:lnTo>
                  <a:lnTo>
                    <a:pt x="0" y="59428"/>
                  </a:lnTo>
                  <a:lnTo>
                    <a:pt x="426" y="64931"/>
                  </a:lnTo>
                  <a:lnTo>
                    <a:pt x="1325" y="70433"/>
                  </a:lnTo>
                  <a:lnTo>
                    <a:pt x="2628" y="75936"/>
                  </a:lnTo>
                  <a:lnTo>
                    <a:pt x="4234" y="80338"/>
                  </a:lnTo>
                  <a:lnTo>
                    <a:pt x="6132" y="85841"/>
                  </a:lnTo>
                  <a:lnTo>
                    <a:pt x="8313" y="90243"/>
                  </a:lnTo>
                  <a:lnTo>
                    <a:pt x="10766" y="94645"/>
                  </a:lnTo>
                  <a:lnTo>
                    <a:pt x="13483" y="97946"/>
                  </a:lnTo>
                  <a:lnTo>
                    <a:pt x="16452" y="102349"/>
                  </a:lnTo>
                  <a:lnTo>
                    <a:pt x="19664" y="105650"/>
                  </a:lnTo>
                  <a:lnTo>
                    <a:pt x="23109" y="108952"/>
                  </a:lnTo>
                  <a:lnTo>
                    <a:pt x="26777" y="111153"/>
                  </a:lnTo>
                  <a:lnTo>
                    <a:pt x="30837" y="113354"/>
                  </a:lnTo>
                  <a:lnTo>
                    <a:pt x="35117" y="115555"/>
                  </a:lnTo>
                  <a:lnTo>
                    <a:pt x="39590" y="117756"/>
                  </a:lnTo>
                  <a:lnTo>
                    <a:pt x="49013" y="119957"/>
                  </a:lnTo>
                  <a:lnTo>
                    <a:pt x="69017" y="119957"/>
                  </a:lnTo>
                  <a:lnTo>
                    <a:pt x="74106" y="118856"/>
                  </a:lnTo>
                  <a:lnTo>
                    <a:pt x="77989" y="117756"/>
                  </a:lnTo>
                  <a:lnTo>
                    <a:pt x="85322" y="114454"/>
                  </a:lnTo>
                  <a:lnTo>
                    <a:pt x="88823" y="112253"/>
                  </a:lnTo>
                  <a:lnTo>
                    <a:pt x="89774" y="112253"/>
                  </a:lnTo>
                  <a:lnTo>
                    <a:pt x="90717" y="111153"/>
                  </a:lnTo>
                  <a:lnTo>
                    <a:pt x="91652" y="111153"/>
                  </a:lnTo>
                  <a:lnTo>
                    <a:pt x="92580" y="110052"/>
                  </a:lnTo>
                  <a:lnTo>
                    <a:pt x="93826" y="108952"/>
                  </a:lnTo>
                  <a:lnTo>
                    <a:pt x="64560" y="108952"/>
                  </a:lnTo>
                  <a:lnTo>
                    <a:pt x="54624" y="106751"/>
                  </a:lnTo>
                  <a:lnTo>
                    <a:pt x="49622" y="104550"/>
                  </a:lnTo>
                  <a:lnTo>
                    <a:pt x="44738" y="102349"/>
                  </a:lnTo>
                  <a:lnTo>
                    <a:pt x="40398" y="99047"/>
                  </a:lnTo>
                  <a:lnTo>
                    <a:pt x="36587" y="95745"/>
                  </a:lnTo>
                  <a:lnTo>
                    <a:pt x="33235" y="92444"/>
                  </a:lnTo>
                  <a:lnTo>
                    <a:pt x="30273" y="88042"/>
                  </a:lnTo>
                  <a:lnTo>
                    <a:pt x="27631" y="83640"/>
                  </a:lnTo>
                  <a:lnTo>
                    <a:pt x="25239" y="80338"/>
                  </a:lnTo>
                  <a:lnTo>
                    <a:pt x="23044" y="75936"/>
                  </a:lnTo>
                  <a:lnTo>
                    <a:pt x="21256" y="71534"/>
                  </a:lnTo>
                  <a:lnTo>
                    <a:pt x="19872" y="66031"/>
                  </a:lnTo>
                  <a:lnTo>
                    <a:pt x="18888" y="61629"/>
                  </a:lnTo>
                  <a:lnTo>
                    <a:pt x="18301" y="56126"/>
                  </a:lnTo>
                  <a:lnTo>
                    <a:pt x="18106" y="51724"/>
                  </a:lnTo>
                  <a:lnTo>
                    <a:pt x="18161" y="46222"/>
                  </a:lnTo>
                  <a:lnTo>
                    <a:pt x="18403" y="40719"/>
                  </a:lnTo>
                  <a:lnTo>
                    <a:pt x="18949" y="36317"/>
                  </a:lnTo>
                  <a:lnTo>
                    <a:pt x="19919" y="30814"/>
                  </a:lnTo>
                  <a:lnTo>
                    <a:pt x="21428" y="26412"/>
                  </a:lnTo>
                  <a:lnTo>
                    <a:pt x="23594" y="22010"/>
                  </a:lnTo>
                  <a:lnTo>
                    <a:pt x="26193" y="17608"/>
                  </a:lnTo>
                  <a:lnTo>
                    <a:pt x="29223" y="14306"/>
                  </a:lnTo>
                  <a:lnTo>
                    <a:pt x="32681" y="9904"/>
                  </a:lnTo>
                  <a:lnTo>
                    <a:pt x="36560" y="6603"/>
                  </a:lnTo>
                  <a:lnTo>
                    <a:pt x="40854" y="3301"/>
                  </a:lnTo>
                  <a:lnTo>
                    <a:pt x="42310" y="2200"/>
                  </a:lnTo>
                  <a:lnTo>
                    <a:pt x="42427" y="1100"/>
                  </a:lnTo>
                  <a:lnTo>
                    <a:pt x="41336" y="0"/>
                  </a:lnTo>
                  <a:close/>
                </a:path>
                <a:path w="120000" h="120000" extrusionOk="0">
                  <a:moveTo>
                    <a:pt x="93905" y="106751"/>
                  </a:moveTo>
                  <a:lnTo>
                    <a:pt x="91016" y="106751"/>
                  </a:lnTo>
                  <a:lnTo>
                    <a:pt x="86999" y="107851"/>
                  </a:lnTo>
                  <a:lnTo>
                    <a:pt x="82779" y="107851"/>
                  </a:lnTo>
                  <a:lnTo>
                    <a:pt x="78347" y="108952"/>
                  </a:lnTo>
                  <a:lnTo>
                    <a:pt x="93826" y="108952"/>
                  </a:lnTo>
                  <a:lnTo>
                    <a:pt x="93905" y="106751"/>
                  </a:lnTo>
                  <a:close/>
                </a:path>
                <a:path w="120000" h="120000" extrusionOk="0">
                  <a:moveTo>
                    <a:pt x="84427" y="5502"/>
                  </a:moveTo>
                  <a:lnTo>
                    <a:pt x="63045" y="5502"/>
                  </a:lnTo>
                  <a:lnTo>
                    <a:pt x="58470" y="6603"/>
                  </a:lnTo>
                  <a:lnTo>
                    <a:pt x="54324" y="8804"/>
                  </a:lnTo>
                  <a:lnTo>
                    <a:pt x="50556" y="9904"/>
                  </a:lnTo>
                  <a:lnTo>
                    <a:pt x="46046" y="13206"/>
                  </a:lnTo>
                  <a:lnTo>
                    <a:pt x="42027" y="16507"/>
                  </a:lnTo>
                  <a:lnTo>
                    <a:pt x="38509" y="19809"/>
                  </a:lnTo>
                  <a:lnTo>
                    <a:pt x="35500" y="23111"/>
                  </a:lnTo>
                  <a:lnTo>
                    <a:pt x="33006" y="27513"/>
                  </a:lnTo>
                  <a:lnTo>
                    <a:pt x="31157" y="31915"/>
                  </a:lnTo>
                  <a:lnTo>
                    <a:pt x="29980" y="36317"/>
                  </a:lnTo>
                  <a:lnTo>
                    <a:pt x="29324" y="40719"/>
                  </a:lnTo>
                  <a:lnTo>
                    <a:pt x="29041" y="46222"/>
                  </a:lnTo>
                  <a:lnTo>
                    <a:pt x="28979" y="51724"/>
                  </a:lnTo>
                  <a:lnTo>
                    <a:pt x="29198" y="56126"/>
                  </a:lnTo>
                  <a:lnTo>
                    <a:pt x="29861" y="61629"/>
                  </a:lnTo>
                  <a:lnTo>
                    <a:pt x="30983" y="66031"/>
                  </a:lnTo>
                  <a:lnTo>
                    <a:pt x="32575" y="70433"/>
                  </a:lnTo>
                  <a:lnTo>
                    <a:pt x="34650" y="74835"/>
                  </a:lnTo>
                  <a:lnTo>
                    <a:pt x="37156" y="78137"/>
                  </a:lnTo>
                  <a:lnTo>
                    <a:pt x="39871" y="82539"/>
                  </a:lnTo>
                  <a:lnTo>
                    <a:pt x="42886" y="86941"/>
                  </a:lnTo>
                  <a:lnTo>
                    <a:pt x="46292" y="90243"/>
                  </a:lnTo>
                  <a:lnTo>
                    <a:pt x="50184" y="92444"/>
                  </a:lnTo>
                  <a:lnTo>
                    <a:pt x="53816" y="94645"/>
                  </a:lnTo>
                  <a:lnTo>
                    <a:pt x="57899" y="95745"/>
                  </a:lnTo>
                  <a:lnTo>
                    <a:pt x="62517" y="96846"/>
                  </a:lnTo>
                  <a:lnTo>
                    <a:pt x="67754" y="97946"/>
                  </a:lnTo>
                  <a:lnTo>
                    <a:pt x="79085" y="97946"/>
                  </a:lnTo>
                  <a:lnTo>
                    <a:pt x="84077" y="96846"/>
                  </a:lnTo>
                  <a:lnTo>
                    <a:pt x="88690" y="95745"/>
                  </a:lnTo>
                  <a:lnTo>
                    <a:pt x="92945" y="94645"/>
                  </a:lnTo>
                  <a:lnTo>
                    <a:pt x="96862" y="92444"/>
                  </a:lnTo>
                  <a:lnTo>
                    <a:pt x="100826" y="89142"/>
                  </a:lnTo>
                  <a:lnTo>
                    <a:pt x="104491" y="86941"/>
                  </a:lnTo>
                  <a:lnTo>
                    <a:pt x="107850" y="82539"/>
                  </a:lnTo>
                  <a:lnTo>
                    <a:pt x="108866" y="81439"/>
                  </a:lnTo>
                  <a:lnTo>
                    <a:pt x="74074" y="81439"/>
                  </a:lnTo>
                  <a:lnTo>
                    <a:pt x="61421" y="78137"/>
                  </a:lnTo>
                  <a:lnTo>
                    <a:pt x="57165" y="75936"/>
                  </a:lnTo>
                  <a:lnTo>
                    <a:pt x="53471" y="73735"/>
                  </a:lnTo>
                  <a:lnTo>
                    <a:pt x="49840" y="70433"/>
                  </a:lnTo>
                  <a:lnTo>
                    <a:pt x="46533" y="68232"/>
                  </a:lnTo>
                  <a:lnTo>
                    <a:pt x="43812" y="63830"/>
                  </a:lnTo>
                  <a:lnTo>
                    <a:pt x="41849" y="59428"/>
                  </a:lnTo>
                  <a:lnTo>
                    <a:pt x="40740" y="55026"/>
                  </a:lnTo>
                  <a:lnTo>
                    <a:pt x="40249" y="50624"/>
                  </a:lnTo>
                  <a:lnTo>
                    <a:pt x="40138" y="46222"/>
                  </a:lnTo>
                  <a:lnTo>
                    <a:pt x="40372" y="40719"/>
                  </a:lnTo>
                  <a:lnTo>
                    <a:pt x="41079" y="36317"/>
                  </a:lnTo>
                  <a:lnTo>
                    <a:pt x="42266" y="31915"/>
                  </a:lnTo>
                  <a:lnTo>
                    <a:pt x="46719" y="24211"/>
                  </a:lnTo>
                  <a:lnTo>
                    <a:pt x="50059" y="22010"/>
                  </a:lnTo>
                  <a:lnTo>
                    <a:pt x="53692" y="18708"/>
                  </a:lnTo>
                  <a:lnTo>
                    <a:pt x="57353" y="16507"/>
                  </a:lnTo>
                  <a:lnTo>
                    <a:pt x="61014" y="15407"/>
                  </a:lnTo>
                  <a:lnTo>
                    <a:pt x="64970" y="13206"/>
                  </a:lnTo>
                  <a:lnTo>
                    <a:pt x="69298" y="13206"/>
                  </a:lnTo>
                  <a:lnTo>
                    <a:pt x="74074" y="12105"/>
                  </a:lnTo>
                  <a:lnTo>
                    <a:pt x="99282" y="12105"/>
                  </a:lnTo>
                  <a:lnTo>
                    <a:pt x="96872" y="9904"/>
                  </a:lnTo>
                  <a:lnTo>
                    <a:pt x="93142" y="8804"/>
                  </a:lnTo>
                  <a:lnTo>
                    <a:pt x="89011" y="6603"/>
                  </a:lnTo>
                  <a:lnTo>
                    <a:pt x="84427" y="5502"/>
                  </a:lnTo>
                  <a:close/>
                </a:path>
                <a:path w="120000" h="120000" extrusionOk="0">
                  <a:moveTo>
                    <a:pt x="99282" y="12105"/>
                  </a:moveTo>
                  <a:lnTo>
                    <a:pt x="74074" y="12105"/>
                  </a:lnTo>
                  <a:lnTo>
                    <a:pt x="78864" y="13206"/>
                  </a:lnTo>
                  <a:lnTo>
                    <a:pt x="83193" y="13206"/>
                  </a:lnTo>
                  <a:lnTo>
                    <a:pt x="87135" y="15407"/>
                  </a:lnTo>
                  <a:lnTo>
                    <a:pt x="90764" y="16507"/>
                  </a:lnTo>
                  <a:lnTo>
                    <a:pt x="94310" y="18708"/>
                  </a:lnTo>
                  <a:lnTo>
                    <a:pt x="97945" y="20909"/>
                  </a:lnTo>
                  <a:lnTo>
                    <a:pt x="101343" y="24211"/>
                  </a:lnTo>
                  <a:lnTo>
                    <a:pt x="104178" y="28613"/>
                  </a:lnTo>
                  <a:lnTo>
                    <a:pt x="107528" y="36317"/>
                  </a:lnTo>
                  <a:lnTo>
                    <a:pt x="108398" y="41820"/>
                  </a:lnTo>
                  <a:lnTo>
                    <a:pt x="108694" y="46222"/>
                  </a:lnTo>
                  <a:lnTo>
                    <a:pt x="108187" y="51724"/>
                  </a:lnTo>
                  <a:lnTo>
                    <a:pt x="106901" y="56126"/>
                  </a:lnTo>
                  <a:lnTo>
                    <a:pt x="105189" y="60528"/>
                  </a:lnTo>
                  <a:lnTo>
                    <a:pt x="100683" y="67132"/>
                  </a:lnTo>
                  <a:lnTo>
                    <a:pt x="97486" y="70433"/>
                  </a:lnTo>
                  <a:lnTo>
                    <a:pt x="87092" y="77036"/>
                  </a:lnTo>
                  <a:lnTo>
                    <a:pt x="83198" y="79237"/>
                  </a:lnTo>
                  <a:lnTo>
                    <a:pt x="78865" y="80338"/>
                  </a:lnTo>
                  <a:lnTo>
                    <a:pt x="74074" y="81439"/>
                  </a:lnTo>
                  <a:lnTo>
                    <a:pt x="108866" y="81439"/>
                  </a:lnTo>
                  <a:lnTo>
                    <a:pt x="113622" y="74835"/>
                  </a:lnTo>
                  <a:lnTo>
                    <a:pt x="115896" y="70433"/>
                  </a:lnTo>
                  <a:lnTo>
                    <a:pt x="117669" y="66031"/>
                  </a:lnTo>
                  <a:lnTo>
                    <a:pt x="118939" y="60528"/>
                  </a:lnTo>
                  <a:lnTo>
                    <a:pt x="119703" y="56126"/>
                  </a:lnTo>
                  <a:lnTo>
                    <a:pt x="119959" y="51724"/>
                  </a:lnTo>
                  <a:lnTo>
                    <a:pt x="119536" y="46222"/>
                  </a:lnTo>
                  <a:lnTo>
                    <a:pt x="118385" y="41820"/>
                  </a:lnTo>
                  <a:lnTo>
                    <a:pt x="116683" y="37417"/>
                  </a:lnTo>
                  <a:lnTo>
                    <a:pt x="114606" y="33015"/>
                  </a:lnTo>
                  <a:lnTo>
                    <a:pt x="112331" y="28613"/>
                  </a:lnTo>
                  <a:lnTo>
                    <a:pt x="109549" y="24211"/>
                  </a:lnTo>
                  <a:lnTo>
                    <a:pt x="106719" y="19809"/>
                  </a:lnTo>
                  <a:lnTo>
                    <a:pt x="103734" y="16507"/>
                  </a:lnTo>
                  <a:lnTo>
                    <a:pt x="100488" y="13206"/>
                  </a:lnTo>
                  <a:lnTo>
                    <a:pt x="99282" y="12105"/>
                  </a:lnTo>
                  <a:close/>
                </a:path>
                <a:path w="120000" h="120000" extrusionOk="0">
                  <a:moveTo>
                    <a:pt x="81285" y="24211"/>
                  </a:moveTo>
                  <a:lnTo>
                    <a:pt x="68696" y="24211"/>
                  </a:lnTo>
                  <a:lnTo>
                    <a:pt x="66093" y="25312"/>
                  </a:lnTo>
                  <a:lnTo>
                    <a:pt x="63745" y="26412"/>
                  </a:lnTo>
                  <a:lnTo>
                    <a:pt x="60898" y="27513"/>
                  </a:lnTo>
                  <a:lnTo>
                    <a:pt x="55945" y="31915"/>
                  </a:lnTo>
                  <a:lnTo>
                    <a:pt x="53227" y="36317"/>
                  </a:lnTo>
                  <a:lnTo>
                    <a:pt x="52061" y="41820"/>
                  </a:lnTo>
                  <a:lnTo>
                    <a:pt x="51916" y="46222"/>
                  </a:lnTo>
                  <a:lnTo>
                    <a:pt x="51983" y="49523"/>
                  </a:lnTo>
                  <a:lnTo>
                    <a:pt x="52947" y="55026"/>
                  </a:lnTo>
                  <a:lnTo>
                    <a:pt x="55838" y="60528"/>
                  </a:lnTo>
                  <a:lnTo>
                    <a:pt x="60709" y="64931"/>
                  </a:lnTo>
                  <a:lnTo>
                    <a:pt x="63517" y="66031"/>
                  </a:lnTo>
                  <a:lnTo>
                    <a:pt x="66486" y="68232"/>
                  </a:lnTo>
                  <a:lnTo>
                    <a:pt x="69393" y="69333"/>
                  </a:lnTo>
                  <a:lnTo>
                    <a:pt x="72227" y="69333"/>
                  </a:lnTo>
                  <a:lnTo>
                    <a:pt x="74979" y="70433"/>
                  </a:lnTo>
                  <a:lnTo>
                    <a:pt x="83328" y="67132"/>
                  </a:lnTo>
                  <a:lnTo>
                    <a:pt x="86029" y="66031"/>
                  </a:lnTo>
                  <a:lnTo>
                    <a:pt x="88607" y="63830"/>
                  </a:lnTo>
                  <a:lnTo>
                    <a:pt x="91043" y="62730"/>
                  </a:lnTo>
                  <a:lnTo>
                    <a:pt x="93190" y="60528"/>
                  </a:lnTo>
                  <a:lnTo>
                    <a:pt x="94902" y="58327"/>
                  </a:lnTo>
                  <a:lnTo>
                    <a:pt x="96600" y="55026"/>
                  </a:lnTo>
                  <a:lnTo>
                    <a:pt x="97793" y="51724"/>
                  </a:lnTo>
                  <a:lnTo>
                    <a:pt x="77767" y="51724"/>
                  </a:lnTo>
                  <a:lnTo>
                    <a:pt x="76012" y="50624"/>
                  </a:lnTo>
                  <a:lnTo>
                    <a:pt x="74435" y="49523"/>
                  </a:lnTo>
                  <a:lnTo>
                    <a:pt x="73009" y="48423"/>
                  </a:lnTo>
                  <a:lnTo>
                    <a:pt x="71739" y="47322"/>
                  </a:lnTo>
                  <a:lnTo>
                    <a:pt x="70710" y="45121"/>
                  </a:lnTo>
                  <a:lnTo>
                    <a:pt x="70021" y="44021"/>
                  </a:lnTo>
                  <a:lnTo>
                    <a:pt x="70030" y="39618"/>
                  </a:lnTo>
                  <a:lnTo>
                    <a:pt x="73065" y="35216"/>
                  </a:lnTo>
                  <a:lnTo>
                    <a:pt x="74482" y="33015"/>
                  </a:lnTo>
                  <a:lnTo>
                    <a:pt x="76040" y="31915"/>
                  </a:lnTo>
                  <a:lnTo>
                    <a:pt x="77776" y="31915"/>
                  </a:lnTo>
                  <a:lnTo>
                    <a:pt x="79726" y="30814"/>
                  </a:lnTo>
                  <a:lnTo>
                    <a:pt x="92776" y="30814"/>
                  </a:lnTo>
                  <a:lnTo>
                    <a:pt x="91614" y="29714"/>
                  </a:lnTo>
                  <a:lnTo>
                    <a:pt x="88958" y="27513"/>
                  </a:lnTo>
                  <a:lnTo>
                    <a:pt x="86225" y="26412"/>
                  </a:lnTo>
                  <a:lnTo>
                    <a:pt x="83886" y="25312"/>
                  </a:lnTo>
                  <a:lnTo>
                    <a:pt x="81285" y="24211"/>
                  </a:lnTo>
                  <a:close/>
                </a:path>
                <a:path w="120000" h="120000" extrusionOk="0">
                  <a:moveTo>
                    <a:pt x="92776" y="30814"/>
                  </a:moveTo>
                  <a:lnTo>
                    <a:pt x="79726" y="30814"/>
                  </a:lnTo>
                  <a:lnTo>
                    <a:pt x="81686" y="31915"/>
                  </a:lnTo>
                  <a:lnTo>
                    <a:pt x="83446" y="31915"/>
                  </a:lnTo>
                  <a:lnTo>
                    <a:pt x="85028" y="33015"/>
                  </a:lnTo>
                  <a:lnTo>
                    <a:pt x="86456" y="35216"/>
                  </a:lnTo>
                  <a:lnTo>
                    <a:pt x="87771" y="36317"/>
                  </a:lnTo>
                  <a:lnTo>
                    <a:pt x="88899" y="37417"/>
                  </a:lnTo>
                  <a:lnTo>
                    <a:pt x="89688" y="39618"/>
                  </a:lnTo>
                  <a:lnTo>
                    <a:pt x="89984" y="41820"/>
                  </a:lnTo>
                  <a:lnTo>
                    <a:pt x="89799" y="44021"/>
                  </a:lnTo>
                  <a:lnTo>
                    <a:pt x="89255" y="46222"/>
                  </a:lnTo>
                  <a:lnTo>
                    <a:pt x="88372" y="47322"/>
                  </a:lnTo>
                  <a:lnTo>
                    <a:pt x="87168" y="49523"/>
                  </a:lnTo>
                  <a:lnTo>
                    <a:pt x="85628" y="50624"/>
                  </a:lnTo>
                  <a:lnTo>
                    <a:pt x="83801" y="51724"/>
                  </a:lnTo>
                  <a:lnTo>
                    <a:pt x="97793" y="51724"/>
                  </a:lnTo>
                  <a:lnTo>
                    <a:pt x="98496" y="48423"/>
                  </a:lnTo>
                  <a:lnTo>
                    <a:pt x="98727" y="46222"/>
                  </a:lnTo>
                  <a:lnTo>
                    <a:pt x="98523" y="42920"/>
                  </a:lnTo>
                  <a:lnTo>
                    <a:pt x="97928" y="39618"/>
                  </a:lnTo>
                  <a:lnTo>
                    <a:pt x="96969" y="36317"/>
                  </a:lnTo>
                  <a:lnTo>
                    <a:pt x="95673" y="34116"/>
                  </a:lnTo>
                  <a:lnTo>
                    <a:pt x="93938" y="31915"/>
                  </a:lnTo>
                  <a:lnTo>
                    <a:pt x="92776" y="308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101" y="96210"/>
            <a:ext cx="3944902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Resilience Brokers – </a:t>
            </a:r>
            <a:r>
              <a:rPr lang="en-US" sz="1600" b="1" dirty="0" err="1" smtClean="0"/>
              <a:t>resilience.io</a:t>
            </a:r>
            <a:endParaRPr lang="en-US" sz="1600" b="1" dirty="0" smtClean="0"/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200" dirty="0" smtClean="0"/>
              <a:t>New Science of Cities: test case par excellence of ability to integrate heterogeneous data and to model complex systems.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err="1" smtClean="0"/>
              <a:t>Resilience.io</a:t>
            </a:r>
            <a:r>
              <a:rPr lang="en-US" sz="1200" b="1" dirty="0" smtClean="0"/>
              <a:t>: </a:t>
            </a:r>
            <a:r>
              <a:rPr lang="en-US" sz="1200" dirty="0" smtClean="0"/>
              <a:t>An integrated-systems </a:t>
            </a:r>
            <a:r>
              <a:rPr lang="en-US" sz="1200" dirty="0" err="1" smtClean="0"/>
              <a:t>modelling</a:t>
            </a:r>
            <a:r>
              <a:rPr lang="en-US" sz="1200" dirty="0" smtClean="0"/>
              <a:t> platform that combines a suite of interlinking modules, including:</a:t>
            </a:r>
          </a:p>
          <a:p>
            <a:pPr marL="355600" lvl="1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an </a:t>
            </a:r>
            <a:r>
              <a:rPr lang="en-US" sz="1200" b="1" dirty="0" smtClean="0"/>
              <a:t>agent-based model </a:t>
            </a:r>
            <a:r>
              <a:rPr lang="en-US" sz="1200" dirty="0" smtClean="0"/>
              <a:t>(ABM) simulates the population of the entire city-region, their choices, consumption patterns and </a:t>
            </a:r>
            <a:r>
              <a:rPr lang="en-US" sz="1200" dirty="0" err="1" smtClean="0"/>
              <a:t>behaviours</a:t>
            </a:r>
            <a:r>
              <a:rPr lang="en-US" sz="1200" dirty="0" smtClean="0"/>
              <a:t>.</a:t>
            </a:r>
          </a:p>
          <a:p>
            <a:pPr marL="355600" lvl="1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a growing </a:t>
            </a:r>
            <a:r>
              <a:rPr lang="en-US" sz="1200" b="1" dirty="0" smtClean="0"/>
              <a:t>library of input-output process blocks </a:t>
            </a:r>
            <a:r>
              <a:rPr lang="en-US" sz="1200" dirty="0" smtClean="0"/>
              <a:t>(resource conversions) for process </a:t>
            </a:r>
            <a:r>
              <a:rPr lang="en-US" sz="1200" dirty="0" err="1" smtClean="0"/>
              <a:t>optimisation</a:t>
            </a:r>
            <a:r>
              <a:rPr lang="en-US" sz="1200" dirty="0" smtClean="0"/>
              <a:t> that describe all of the energy and materials flows of a city-region system.  These processes are geo-located to build up an integrated systems network based on the actual functions of a city or other geography.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200" b="1" dirty="0" smtClean="0"/>
              <a:t>Case studies with Accra, Ghana (water resources); and, with </a:t>
            </a:r>
            <a:r>
              <a:rPr lang="en-GB" sz="1200" b="1" dirty="0" err="1" smtClean="0"/>
              <a:t>Medellîn</a:t>
            </a:r>
            <a:r>
              <a:rPr lang="en-GB" sz="1200" b="1" dirty="0" smtClean="0"/>
              <a:t>, Colombia (on pollution, health outcomes and economic impact).</a:t>
            </a:r>
          </a:p>
          <a:p>
            <a:pPr marL="355600" lvl="1" indent="-173038">
              <a:spcAft>
                <a:spcPts val="600"/>
              </a:spcAft>
              <a:buFont typeface="Wingdings" charset="2"/>
              <a:buChar char="§"/>
            </a:pPr>
            <a:endParaRPr lang="en-US" sz="1200" dirty="0" smtClean="0"/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endParaRPr lang="en-US" sz="13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032027" y="4002240"/>
            <a:ext cx="4111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Slide</a:t>
            </a:r>
            <a:r>
              <a:rPr lang="fr-FR" sz="1000" dirty="0" smtClean="0"/>
              <a:t> </a:t>
            </a:r>
            <a:r>
              <a:rPr lang="fr-FR" sz="1000" dirty="0" err="1" smtClean="0"/>
              <a:t>Credit</a:t>
            </a:r>
            <a:r>
              <a:rPr lang="fr-FR" sz="1000" dirty="0" smtClean="0"/>
              <a:t>: Stephen </a:t>
            </a:r>
            <a:r>
              <a:rPr lang="fr-FR" sz="1000" dirty="0" err="1" smtClean="0"/>
              <a:t>Passmore</a:t>
            </a:r>
            <a:r>
              <a:rPr lang="fr-FR" sz="1000" dirty="0" smtClean="0"/>
              <a:t> and Andrew Simmons, </a:t>
            </a:r>
            <a:r>
              <a:rPr lang="fr-FR" sz="1000" dirty="0" err="1" smtClean="0"/>
              <a:t>Resilience</a:t>
            </a:r>
            <a:r>
              <a:rPr lang="fr-FR" sz="1000" dirty="0" smtClean="0"/>
              <a:t> Brokers</a:t>
            </a:r>
            <a:endParaRPr lang="fr-FR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2787053" y="2343880"/>
            <a:ext cx="3588540" cy="36038"/>
          </a:xfrm>
          <a:prstGeom prst="line">
            <a:avLst/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65550" y="2343880"/>
            <a:ext cx="3588540" cy="36038"/>
          </a:xfrm>
          <a:prstGeom prst="line">
            <a:avLst/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5115166" y="2343880"/>
            <a:ext cx="3588540" cy="36038"/>
          </a:xfrm>
          <a:prstGeom prst="line">
            <a:avLst/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-101" y="0"/>
            <a:ext cx="2277942" cy="567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Policies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5362" y="0"/>
            <a:ext cx="2277942" cy="567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Science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649513" y="0"/>
            <a:ext cx="2277942" cy="567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Skills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27456" y="0"/>
            <a:ext cx="2216544" cy="567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Good Practices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 descr="Open Data Acco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359" y="1243833"/>
            <a:ext cx="636442" cy="900000"/>
          </a:xfrm>
          <a:prstGeom prst="rect">
            <a:avLst/>
          </a:prstGeom>
        </p:spPr>
      </p:pic>
      <p:pic>
        <p:nvPicPr>
          <p:cNvPr id="18" name="Picture 17" descr="GEO Benefits of Open Data Shar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6" y="1713075"/>
            <a:ext cx="634978" cy="900000"/>
          </a:xfrm>
          <a:prstGeom prst="rect">
            <a:avLst/>
          </a:prstGeom>
        </p:spPr>
      </p:pic>
      <p:pic>
        <p:nvPicPr>
          <p:cNvPr id="19" name="Picture 18" descr="OECD-CODATA-Business_Models_Repor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76" y="726486"/>
            <a:ext cx="636442" cy="900000"/>
          </a:xfrm>
          <a:prstGeom prst="rect">
            <a:avLst/>
          </a:prstGeom>
        </p:spPr>
      </p:pic>
      <p:pic>
        <p:nvPicPr>
          <p:cNvPr id="20" name="Picture 19" descr="Turning FAIR into Reality-Cov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1" y="567629"/>
            <a:ext cx="633537" cy="9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91215" y="2871166"/>
            <a:ext cx="2026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Wingdings" charset="2"/>
              <a:buChar char="§"/>
            </a:pPr>
            <a:r>
              <a:rPr lang="en-GB" sz="1000" dirty="0" smtClean="0"/>
              <a:t>CODATA Data Policy Committee </a:t>
            </a:r>
            <a:r>
              <a:rPr lang="en-US" sz="1000" u="sng" dirty="0" smtClean="0">
                <a:solidFill>
                  <a:srgbClr val="4F81BD"/>
                </a:solidFill>
              </a:rPr>
              <a:t>http://</a:t>
            </a:r>
            <a:r>
              <a:rPr lang="en-US" sz="1000" u="sng" dirty="0" err="1" smtClean="0">
                <a:solidFill>
                  <a:srgbClr val="4F81BD"/>
                </a:solidFill>
              </a:rPr>
              <a:t>bit.ly</a:t>
            </a:r>
            <a:r>
              <a:rPr lang="en-US" sz="1000" u="sng" dirty="0" smtClean="0">
                <a:solidFill>
                  <a:srgbClr val="4F81BD"/>
                </a:solidFill>
              </a:rPr>
              <a:t>/data-policy-committee</a:t>
            </a:r>
            <a:r>
              <a:rPr lang="en-US" sz="1000" dirty="0" smtClean="0">
                <a:solidFill>
                  <a:srgbClr val="4F81BD"/>
                </a:solidFill>
              </a:rPr>
              <a:t>; </a:t>
            </a:r>
            <a:endParaRPr lang="en-US" sz="1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7313" indent="-87313">
              <a:buFont typeface="Wingdings" charset="2"/>
              <a:buChar char="§"/>
            </a:pP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major policy report per year.</a:t>
            </a:r>
          </a:p>
          <a:p>
            <a:pPr marL="87313" indent="-87313">
              <a:buFont typeface="Wingdings" charset="2"/>
              <a:buChar char="§"/>
            </a:pP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20-Year Review of GBIF currently underway. </a:t>
            </a:r>
          </a:p>
          <a:p>
            <a:pPr marL="87313" indent="-87313">
              <a:buFont typeface="Wingdings" charset="2"/>
              <a:buChar char="§"/>
            </a:pP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New Centre of Excellence in Data for Society being set up at University of Arizona.</a:t>
            </a:r>
            <a:endParaRPr lang="fr-FR" sz="1000" dirty="0" smtClean="0">
              <a:solidFill>
                <a:srgbClr val="4F81BD"/>
              </a:solidFill>
            </a:endParaRPr>
          </a:p>
        </p:txBody>
      </p:sp>
      <p:pic>
        <p:nvPicPr>
          <p:cNvPr id="27" name="Picture 26" descr="GBIF-2015-full-stack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318" y="2163075"/>
            <a:ext cx="1186063" cy="571067"/>
          </a:xfrm>
          <a:prstGeom prst="rect">
            <a:avLst/>
          </a:prstGeom>
        </p:spPr>
      </p:pic>
      <p:pic>
        <p:nvPicPr>
          <p:cNvPr id="29" name="Picture 28" descr="Ubiquity 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7133" y="615213"/>
            <a:ext cx="999243" cy="208451"/>
          </a:xfrm>
          <a:prstGeom prst="rect">
            <a:avLst/>
          </a:prstGeom>
        </p:spPr>
      </p:pic>
      <p:pic>
        <p:nvPicPr>
          <p:cNvPr id="30" name="Picture 29" descr="dsj_cover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0614" y="620655"/>
            <a:ext cx="826013" cy="1086208"/>
          </a:xfrm>
          <a:prstGeom prst="rect">
            <a:avLst/>
          </a:prstGeom>
        </p:spPr>
      </p:pic>
      <p:pic>
        <p:nvPicPr>
          <p:cNvPr id="31" name="Picture 30" descr="18-05-14-HODSON-AOSP FRAMEWORK AND ROADMAP FOR OPEN SCIENCE INFRASTRUCTUR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7134" y="1160870"/>
            <a:ext cx="1686884" cy="1265163"/>
          </a:xfrm>
          <a:prstGeom prst="rect">
            <a:avLst/>
          </a:prstGeom>
        </p:spPr>
      </p:pic>
      <p:pic>
        <p:nvPicPr>
          <p:cNvPr id="32" name="Picture 31" descr="beijing_conference_header201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7133" y="2717202"/>
            <a:ext cx="2088000" cy="53035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97134" y="3422288"/>
            <a:ext cx="20261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Wingdings" charset="2"/>
              <a:buChar char="§"/>
            </a:pPr>
            <a:r>
              <a:rPr lang="en-GB" sz="1000" dirty="0" smtClean="0"/>
              <a:t>Data Science Journal: </a:t>
            </a:r>
            <a:r>
              <a:rPr lang="en-US" sz="1000" b="1" u="sng" dirty="0" smtClean="0">
                <a:solidFill>
                  <a:schemeClr val="accent1"/>
                </a:solidFill>
              </a:rPr>
              <a:t>https://</a:t>
            </a:r>
            <a:r>
              <a:rPr lang="en-US" sz="1000" b="1" u="sng" dirty="0" err="1" smtClean="0">
                <a:solidFill>
                  <a:schemeClr val="accent1"/>
                </a:solidFill>
              </a:rPr>
              <a:t>datascience.codata.org</a:t>
            </a:r>
            <a:r>
              <a:rPr lang="en-US" sz="1000" b="1" u="sng" dirty="0" smtClean="0">
                <a:solidFill>
                  <a:schemeClr val="accent1"/>
                </a:solidFill>
              </a:rPr>
              <a:t>/ </a:t>
            </a:r>
          </a:p>
          <a:p>
            <a:pPr marL="87313" indent="-87313">
              <a:buFont typeface="Wingdings" charset="2"/>
              <a:buChar char="§"/>
            </a:pP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International Data Week and CODATA Conference series.</a:t>
            </a:r>
          </a:p>
          <a:p>
            <a:pPr marL="87313" indent="-87313">
              <a:buFont typeface="Wingdings" charset="2"/>
              <a:buChar char="§"/>
            </a:pP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Task Groups and Working Groups.</a:t>
            </a:r>
          </a:p>
        </p:txBody>
      </p:sp>
      <p:pic>
        <p:nvPicPr>
          <p:cNvPr id="35" name="Picture 34" descr="GO-FAIR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5173" y="601413"/>
            <a:ext cx="1080000" cy="354554"/>
          </a:xfrm>
          <a:prstGeom prst="rect">
            <a:avLst/>
          </a:prstGeom>
        </p:spPr>
      </p:pic>
      <p:pic>
        <p:nvPicPr>
          <p:cNvPr id="36" name="Picture 35" descr="beijing_big_data_head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7068" y="2681887"/>
            <a:ext cx="2160000" cy="556051"/>
          </a:xfrm>
          <a:prstGeom prst="rect">
            <a:avLst/>
          </a:prstGeom>
        </p:spPr>
      </p:pic>
      <p:pic>
        <p:nvPicPr>
          <p:cNvPr id="37" name="Picture 36" descr="codata-china-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7960" y="1653456"/>
            <a:ext cx="487170" cy="405975"/>
          </a:xfrm>
          <a:prstGeom prst="rect">
            <a:avLst/>
          </a:prstGeom>
        </p:spPr>
      </p:pic>
      <p:pic>
        <p:nvPicPr>
          <p:cNvPr id="38" name="Picture 37" descr="Chinese_Academy_of_Sciences_logo-300x279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10283" y="2145860"/>
            <a:ext cx="442228" cy="411272"/>
          </a:xfrm>
          <a:prstGeom prst="rect">
            <a:avLst/>
          </a:prstGeom>
        </p:spPr>
      </p:pic>
      <p:pic>
        <p:nvPicPr>
          <p:cNvPr id="39" name="Picture 38" descr="group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5173" y="2217839"/>
            <a:ext cx="867891" cy="410006"/>
          </a:xfrm>
          <a:prstGeom prst="rect">
            <a:avLst/>
          </a:prstGeom>
        </p:spPr>
      </p:pic>
      <p:pic>
        <p:nvPicPr>
          <p:cNvPr id="40" name="Picture 39" descr="28280517563_d483bb97ef_h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7634" y="1105140"/>
            <a:ext cx="1399434" cy="880118"/>
          </a:xfrm>
          <a:prstGeom prst="rect">
            <a:avLst/>
          </a:prstGeom>
        </p:spPr>
      </p:pic>
      <p:pic>
        <p:nvPicPr>
          <p:cNvPr id="41" name="Picture 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033978" y="726486"/>
            <a:ext cx="720000" cy="19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4727861" y="3307358"/>
            <a:ext cx="2026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Wingdings" charset="2"/>
              <a:buChar char="§"/>
            </a:pPr>
            <a:r>
              <a:rPr lang="en-GB" sz="1000" dirty="0" smtClean="0"/>
              <a:t>CODATA-RDA School of Research Data Science.</a:t>
            </a:r>
          </a:p>
          <a:p>
            <a:pPr marL="87313" indent="-87313">
              <a:buFont typeface="Wingdings" charset="2"/>
              <a:buChar char="§"/>
            </a:pPr>
            <a:r>
              <a:rPr lang="en-GB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CODATA China, PASTD and other training activities.</a:t>
            </a:r>
          </a:p>
          <a:p>
            <a:pPr marL="87313" indent="-87313">
              <a:buFont typeface="Wingdings" charset="2"/>
              <a:buChar char="§"/>
            </a:pPr>
            <a:r>
              <a:rPr lang="en-GB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#terms4FAIRskills and </a:t>
            </a:r>
            <a:r>
              <a:rPr lang="en-GB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FAIRsFAIR</a:t>
            </a:r>
            <a:r>
              <a:rPr lang="en-GB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Competence Centres.</a:t>
            </a:r>
            <a:endParaRPr lang="en-US" sz="1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3" name="Picture 42" descr="FAIRSFAIR_logo_payoff_squar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58976" y="955967"/>
            <a:ext cx="629978" cy="629978"/>
          </a:xfrm>
          <a:prstGeom prst="rect">
            <a:avLst/>
          </a:prstGeom>
        </p:spPr>
      </p:pic>
      <p:pic>
        <p:nvPicPr>
          <p:cNvPr id="44" name="Picture 43" descr="AOSP Strategy Cover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52982" y="726486"/>
            <a:ext cx="763730" cy="1080000"/>
          </a:xfrm>
          <a:prstGeom prst="rect">
            <a:avLst/>
          </a:prstGeom>
        </p:spPr>
      </p:pic>
      <p:pic>
        <p:nvPicPr>
          <p:cNvPr id="45" name="Picture 44" descr="Dagstuhl Worksho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42179" y="2452643"/>
            <a:ext cx="1916084" cy="768126"/>
          </a:xfrm>
          <a:prstGeom prst="rect">
            <a:avLst/>
          </a:prstGeom>
        </p:spPr>
      </p:pic>
      <p:pic>
        <p:nvPicPr>
          <p:cNvPr id="47" name="Picture 4" descr="https://www.dagstuhl.de/Gruppenbilder/18403.01.l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776" y="726486"/>
            <a:ext cx="1037445" cy="69163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DT_logo-CD_blue@3x-100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58195" y="1553258"/>
            <a:ext cx="641025" cy="69892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042902" y="3422288"/>
            <a:ext cx="20261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Wingdings" charset="2"/>
              <a:buChar char="§"/>
            </a:pPr>
            <a:r>
              <a:rPr lang="en-GB" sz="1000" dirty="0" smtClean="0"/>
              <a:t>Regional Open Science Platforms</a:t>
            </a:r>
          </a:p>
          <a:p>
            <a:pPr marL="87313" indent="-87313">
              <a:buFont typeface="Wingdings" charset="2"/>
              <a:buChar char="§"/>
            </a:pPr>
            <a:r>
              <a:rPr lang="en-GB" sz="1000" dirty="0" smtClean="0"/>
              <a:t>Data Interoperability for Multi-Disciplinary Research.</a:t>
            </a:r>
          </a:p>
          <a:p>
            <a:pPr marL="87313" indent="-87313">
              <a:buFont typeface="Wingdings" charset="2"/>
              <a:buChar char="§"/>
            </a:pPr>
            <a:r>
              <a:rPr lang="en-GB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Survey and recommendation of good practices.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grpSp>
        <p:nvGrpSpPr>
          <p:cNvPr id="2" name="Google Shape;1052;p166"/>
          <p:cNvGrpSpPr/>
          <p:nvPr/>
        </p:nvGrpSpPr>
        <p:grpSpPr>
          <a:xfrm>
            <a:off x="7624420" y="4560241"/>
            <a:ext cx="1222130" cy="411553"/>
            <a:chOff x="238125" y="1609525"/>
            <a:chExt cx="7007625" cy="2359825"/>
          </a:xfrm>
        </p:grpSpPr>
        <p:sp>
          <p:nvSpPr>
            <p:cNvPr id="7" name="Google Shape;1053;p166"/>
            <p:cNvSpPr/>
            <p:nvPr/>
          </p:nvSpPr>
          <p:spPr>
            <a:xfrm>
              <a:off x="238125" y="1609525"/>
              <a:ext cx="1645075" cy="2359825"/>
            </a:xfrm>
            <a:custGeom>
              <a:avLst/>
              <a:gdLst/>
              <a:ahLst/>
              <a:cxnLst/>
              <a:rect l="l" t="t" r="r" b="b"/>
              <a:pathLst>
                <a:path w="65803" h="94393" extrusionOk="0">
                  <a:moveTo>
                    <a:pt x="33733" y="0"/>
                  </a:moveTo>
                  <a:cubicBezTo>
                    <a:pt x="29649" y="0"/>
                    <a:pt x="24657" y="151"/>
                    <a:pt x="20573" y="2269"/>
                  </a:cubicBezTo>
                  <a:lnTo>
                    <a:pt x="19514" y="2874"/>
                  </a:lnTo>
                  <a:cubicBezTo>
                    <a:pt x="19363" y="2874"/>
                    <a:pt x="19363" y="3025"/>
                    <a:pt x="19060" y="3025"/>
                  </a:cubicBezTo>
                  <a:cubicBezTo>
                    <a:pt x="18909" y="3025"/>
                    <a:pt x="18758" y="3177"/>
                    <a:pt x="18304" y="3479"/>
                  </a:cubicBezTo>
                  <a:cubicBezTo>
                    <a:pt x="18152" y="3479"/>
                    <a:pt x="18152" y="3630"/>
                    <a:pt x="18001" y="3630"/>
                  </a:cubicBezTo>
                  <a:cubicBezTo>
                    <a:pt x="18001" y="3782"/>
                    <a:pt x="17547" y="3933"/>
                    <a:pt x="17396" y="3933"/>
                  </a:cubicBezTo>
                  <a:lnTo>
                    <a:pt x="17245" y="4236"/>
                  </a:lnTo>
                  <a:cubicBezTo>
                    <a:pt x="17094" y="4387"/>
                    <a:pt x="16640" y="4538"/>
                    <a:pt x="16488" y="4992"/>
                  </a:cubicBezTo>
                  <a:cubicBezTo>
                    <a:pt x="16488" y="4992"/>
                    <a:pt x="16337" y="4992"/>
                    <a:pt x="16337" y="5143"/>
                  </a:cubicBezTo>
                  <a:cubicBezTo>
                    <a:pt x="13614" y="7563"/>
                    <a:pt x="12102" y="10740"/>
                    <a:pt x="12102" y="14522"/>
                  </a:cubicBezTo>
                  <a:cubicBezTo>
                    <a:pt x="12102" y="20119"/>
                    <a:pt x="16337" y="23296"/>
                    <a:pt x="20119" y="25413"/>
                  </a:cubicBezTo>
                  <a:cubicBezTo>
                    <a:pt x="23598" y="27380"/>
                    <a:pt x="26926" y="28893"/>
                    <a:pt x="30103" y="30103"/>
                  </a:cubicBezTo>
                  <a:cubicBezTo>
                    <a:pt x="32977" y="31010"/>
                    <a:pt x="36154" y="32220"/>
                    <a:pt x="39935" y="33733"/>
                  </a:cubicBezTo>
                  <a:cubicBezTo>
                    <a:pt x="42507" y="34641"/>
                    <a:pt x="46138" y="36002"/>
                    <a:pt x="48860" y="37666"/>
                  </a:cubicBezTo>
                  <a:cubicBezTo>
                    <a:pt x="50827" y="39028"/>
                    <a:pt x="52037" y="39935"/>
                    <a:pt x="52642" y="40692"/>
                  </a:cubicBezTo>
                  <a:cubicBezTo>
                    <a:pt x="53096" y="41448"/>
                    <a:pt x="53096" y="41750"/>
                    <a:pt x="53398" y="42356"/>
                  </a:cubicBezTo>
                  <a:lnTo>
                    <a:pt x="53398" y="42507"/>
                  </a:lnTo>
                  <a:cubicBezTo>
                    <a:pt x="53398" y="43263"/>
                    <a:pt x="52945" y="43868"/>
                    <a:pt x="52642" y="44473"/>
                  </a:cubicBezTo>
                  <a:cubicBezTo>
                    <a:pt x="51583" y="45835"/>
                    <a:pt x="49768" y="47045"/>
                    <a:pt x="48407" y="47650"/>
                  </a:cubicBezTo>
                  <a:cubicBezTo>
                    <a:pt x="46289" y="48860"/>
                    <a:pt x="42053" y="50675"/>
                    <a:pt x="39482" y="51583"/>
                  </a:cubicBezTo>
                  <a:cubicBezTo>
                    <a:pt x="39028" y="51886"/>
                    <a:pt x="39028" y="52793"/>
                    <a:pt x="39482" y="52793"/>
                  </a:cubicBezTo>
                  <a:cubicBezTo>
                    <a:pt x="40540" y="52944"/>
                    <a:pt x="41599" y="53398"/>
                    <a:pt x="42356" y="53549"/>
                  </a:cubicBezTo>
                  <a:cubicBezTo>
                    <a:pt x="43868" y="53852"/>
                    <a:pt x="45381" y="54306"/>
                    <a:pt x="46894" y="54911"/>
                  </a:cubicBezTo>
                  <a:cubicBezTo>
                    <a:pt x="47348" y="55012"/>
                    <a:pt x="47818" y="55062"/>
                    <a:pt x="48283" y="55062"/>
                  </a:cubicBezTo>
                  <a:cubicBezTo>
                    <a:pt x="49213" y="55062"/>
                    <a:pt x="50121" y="54860"/>
                    <a:pt x="50827" y="54457"/>
                  </a:cubicBezTo>
                  <a:cubicBezTo>
                    <a:pt x="51281" y="54306"/>
                    <a:pt x="51432" y="54155"/>
                    <a:pt x="51886" y="53852"/>
                  </a:cubicBezTo>
                  <a:cubicBezTo>
                    <a:pt x="57483" y="50675"/>
                    <a:pt x="60357" y="46894"/>
                    <a:pt x="60357" y="42356"/>
                  </a:cubicBezTo>
                  <a:lnTo>
                    <a:pt x="60357" y="41448"/>
                  </a:lnTo>
                  <a:lnTo>
                    <a:pt x="60357" y="41145"/>
                  </a:lnTo>
                  <a:cubicBezTo>
                    <a:pt x="60357" y="40994"/>
                    <a:pt x="60357" y="40692"/>
                    <a:pt x="60054" y="40540"/>
                  </a:cubicBezTo>
                  <a:lnTo>
                    <a:pt x="60054" y="40238"/>
                  </a:lnTo>
                  <a:cubicBezTo>
                    <a:pt x="60054" y="40086"/>
                    <a:pt x="59903" y="39633"/>
                    <a:pt x="59903" y="39481"/>
                  </a:cubicBezTo>
                  <a:lnTo>
                    <a:pt x="59903" y="39330"/>
                  </a:lnTo>
                  <a:cubicBezTo>
                    <a:pt x="59903" y="39179"/>
                    <a:pt x="59752" y="38725"/>
                    <a:pt x="59752" y="38574"/>
                  </a:cubicBezTo>
                  <a:cubicBezTo>
                    <a:pt x="59601" y="38423"/>
                    <a:pt x="59601" y="38271"/>
                    <a:pt x="59298" y="37817"/>
                  </a:cubicBezTo>
                  <a:lnTo>
                    <a:pt x="59298" y="37666"/>
                  </a:lnTo>
                  <a:cubicBezTo>
                    <a:pt x="59147" y="37364"/>
                    <a:pt x="59147" y="37212"/>
                    <a:pt x="58996" y="37061"/>
                  </a:cubicBezTo>
                  <a:cubicBezTo>
                    <a:pt x="58996" y="37061"/>
                    <a:pt x="58996" y="36910"/>
                    <a:pt x="58844" y="36910"/>
                  </a:cubicBezTo>
                  <a:cubicBezTo>
                    <a:pt x="58542" y="36607"/>
                    <a:pt x="58542" y="36456"/>
                    <a:pt x="58390" y="36305"/>
                  </a:cubicBezTo>
                  <a:lnTo>
                    <a:pt x="58239" y="36153"/>
                  </a:lnTo>
                  <a:cubicBezTo>
                    <a:pt x="58088" y="35851"/>
                    <a:pt x="58088" y="35700"/>
                    <a:pt x="57785" y="35700"/>
                  </a:cubicBezTo>
                  <a:lnTo>
                    <a:pt x="57634" y="35548"/>
                  </a:lnTo>
                  <a:lnTo>
                    <a:pt x="57332" y="35095"/>
                  </a:lnTo>
                  <a:cubicBezTo>
                    <a:pt x="55819" y="33582"/>
                    <a:pt x="54004" y="32372"/>
                    <a:pt x="52491" y="31313"/>
                  </a:cubicBezTo>
                  <a:cubicBezTo>
                    <a:pt x="49314" y="29498"/>
                    <a:pt x="45532" y="27985"/>
                    <a:pt x="42356" y="26775"/>
                  </a:cubicBezTo>
                  <a:cubicBezTo>
                    <a:pt x="38574" y="25565"/>
                    <a:pt x="35397" y="24354"/>
                    <a:pt x="32523" y="23296"/>
                  </a:cubicBezTo>
                  <a:cubicBezTo>
                    <a:pt x="28893" y="21934"/>
                    <a:pt x="25716" y="20270"/>
                    <a:pt x="23598" y="19060"/>
                  </a:cubicBezTo>
                  <a:cubicBezTo>
                    <a:pt x="19816" y="16791"/>
                    <a:pt x="19211" y="15430"/>
                    <a:pt x="19211" y="14522"/>
                  </a:cubicBezTo>
                  <a:cubicBezTo>
                    <a:pt x="19211" y="12858"/>
                    <a:pt x="19816" y="11648"/>
                    <a:pt x="20724" y="10589"/>
                  </a:cubicBezTo>
                  <a:cubicBezTo>
                    <a:pt x="21480" y="9681"/>
                    <a:pt x="22691" y="9076"/>
                    <a:pt x="23598" y="8471"/>
                  </a:cubicBezTo>
                  <a:cubicBezTo>
                    <a:pt x="26472" y="7110"/>
                    <a:pt x="30405" y="6958"/>
                    <a:pt x="33582" y="6958"/>
                  </a:cubicBezTo>
                  <a:cubicBezTo>
                    <a:pt x="37364" y="6958"/>
                    <a:pt x="40843" y="7715"/>
                    <a:pt x="43415" y="8925"/>
                  </a:cubicBezTo>
                  <a:cubicBezTo>
                    <a:pt x="48255" y="11194"/>
                    <a:pt x="48255" y="13614"/>
                    <a:pt x="48255" y="14371"/>
                  </a:cubicBezTo>
                  <a:cubicBezTo>
                    <a:pt x="48255" y="16791"/>
                    <a:pt x="45532" y="18757"/>
                    <a:pt x="43868" y="19514"/>
                  </a:cubicBezTo>
                  <a:cubicBezTo>
                    <a:pt x="42961" y="19968"/>
                    <a:pt x="40994" y="20573"/>
                    <a:pt x="39482" y="21178"/>
                  </a:cubicBezTo>
                  <a:cubicBezTo>
                    <a:pt x="38877" y="21329"/>
                    <a:pt x="38877" y="22237"/>
                    <a:pt x="39482" y="22539"/>
                  </a:cubicBezTo>
                  <a:cubicBezTo>
                    <a:pt x="40843" y="22842"/>
                    <a:pt x="41902" y="23447"/>
                    <a:pt x="43415" y="23749"/>
                  </a:cubicBezTo>
                  <a:cubicBezTo>
                    <a:pt x="44474" y="24203"/>
                    <a:pt x="45230" y="24354"/>
                    <a:pt x="46289" y="24808"/>
                  </a:cubicBezTo>
                  <a:cubicBezTo>
                    <a:pt x="46758" y="24925"/>
                    <a:pt x="47204" y="24997"/>
                    <a:pt x="47627" y="24997"/>
                  </a:cubicBezTo>
                  <a:cubicBezTo>
                    <a:pt x="48297" y="24997"/>
                    <a:pt x="48909" y="24818"/>
                    <a:pt x="49465" y="24354"/>
                  </a:cubicBezTo>
                  <a:cubicBezTo>
                    <a:pt x="53550" y="21480"/>
                    <a:pt x="55516" y="18152"/>
                    <a:pt x="55516" y="14219"/>
                  </a:cubicBezTo>
                  <a:cubicBezTo>
                    <a:pt x="55516" y="10589"/>
                    <a:pt x="54004" y="5597"/>
                    <a:pt x="46743" y="2269"/>
                  </a:cubicBezTo>
                  <a:cubicBezTo>
                    <a:pt x="42961" y="908"/>
                    <a:pt x="38423" y="0"/>
                    <a:pt x="33733" y="0"/>
                  </a:cubicBezTo>
                  <a:close/>
                  <a:moveTo>
                    <a:pt x="19514" y="28893"/>
                  </a:moveTo>
                  <a:cubicBezTo>
                    <a:pt x="18984" y="28893"/>
                    <a:pt x="18455" y="29044"/>
                    <a:pt x="18001" y="29346"/>
                  </a:cubicBezTo>
                  <a:cubicBezTo>
                    <a:pt x="16640" y="30103"/>
                    <a:pt x="15278" y="30708"/>
                    <a:pt x="14068" y="31615"/>
                  </a:cubicBezTo>
                  <a:cubicBezTo>
                    <a:pt x="14068" y="31615"/>
                    <a:pt x="13766" y="31615"/>
                    <a:pt x="13766" y="31767"/>
                  </a:cubicBezTo>
                  <a:cubicBezTo>
                    <a:pt x="13766" y="31767"/>
                    <a:pt x="13614" y="31767"/>
                    <a:pt x="13614" y="31918"/>
                  </a:cubicBezTo>
                  <a:lnTo>
                    <a:pt x="13463" y="32220"/>
                  </a:lnTo>
                  <a:cubicBezTo>
                    <a:pt x="12102" y="32977"/>
                    <a:pt x="9984" y="34489"/>
                    <a:pt x="8471" y="36456"/>
                  </a:cubicBezTo>
                  <a:cubicBezTo>
                    <a:pt x="7412" y="38271"/>
                    <a:pt x="6505" y="40238"/>
                    <a:pt x="6505" y="42809"/>
                  </a:cubicBezTo>
                  <a:cubicBezTo>
                    <a:pt x="6505" y="45986"/>
                    <a:pt x="7715" y="50524"/>
                    <a:pt x="14371" y="54306"/>
                  </a:cubicBezTo>
                  <a:cubicBezTo>
                    <a:pt x="17396" y="55970"/>
                    <a:pt x="21027" y="57331"/>
                    <a:pt x="25111" y="58693"/>
                  </a:cubicBezTo>
                  <a:cubicBezTo>
                    <a:pt x="26321" y="58995"/>
                    <a:pt x="27380" y="59449"/>
                    <a:pt x="28439" y="59752"/>
                  </a:cubicBezTo>
                  <a:cubicBezTo>
                    <a:pt x="30708" y="60508"/>
                    <a:pt x="33128" y="61416"/>
                    <a:pt x="35549" y="62172"/>
                  </a:cubicBezTo>
                  <a:cubicBezTo>
                    <a:pt x="37061" y="62777"/>
                    <a:pt x="38725" y="63231"/>
                    <a:pt x="40238" y="63533"/>
                  </a:cubicBezTo>
                  <a:cubicBezTo>
                    <a:pt x="42356" y="64138"/>
                    <a:pt x="44322" y="64441"/>
                    <a:pt x="45986" y="65046"/>
                  </a:cubicBezTo>
                  <a:cubicBezTo>
                    <a:pt x="49617" y="66407"/>
                    <a:pt x="52642" y="68223"/>
                    <a:pt x="54911" y="69735"/>
                  </a:cubicBezTo>
                  <a:cubicBezTo>
                    <a:pt x="56726" y="71097"/>
                    <a:pt x="57937" y="72004"/>
                    <a:pt x="58390" y="73063"/>
                  </a:cubicBezTo>
                  <a:cubicBezTo>
                    <a:pt x="58844" y="73517"/>
                    <a:pt x="58996" y="74122"/>
                    <a:pt x="58996" y="74727"/>
                  </a:cubicBezTo>
                  <a:lnTo>
                    <a:pt x="58996" y="74879"/>
                  </a:lnTo>
                  <a:lnTo>
                    <a:pt x="58996" y="75030"/>
                  </a:lnTo>
                  <a:cubicBezTo>
                    <a:pt x="58996" y="76845"/>
                    <a:pt x="58693" y="79265"/>
                    <a:pt x="54609" y="81837"/>
                  </a:cubicBezTo>
                  <a:cubicBezTo>
                    <a:pt x="52188" y="83652"/>
                    <a:pt x="48709" y="84862"/>
                    <a:pt x="44625" y="85921"/>
                  </a:cubicBezTo>
                  <a:cubicBezTo>
                    <a:pt x="40843" y="86678"/>
                    <a:pt x="37061" y="87131"/>
                    <a:pt x="33280" y="87131"/>
                  </a:cubicBezTo>
                  <a:cubicBezTo>
                    <a:pt x="29649" y="87131"/>
                    <a:pt x="25867" y="86829"/>
                    <a:pt x="21934" y="85921"/>
                  </a:cubicBezTo>
                  <a:cubicBezTo>
                    <a:pt x="18758" y="85165"/>
                    <a:pt x="14522" y="84106"/>
                    <a:pt x="11950" y="82291"/>
                  </a:cubicBezTo>
                  <a:cubicBezTo>
                    <a:pt x="8925" y="80173"/>
                    <a:pt x="7564" y="77904"/>
                    <a:pt x="7564" y="75332"/>
                  </a:cubicBezTo>
                  <a:cubicBezTo>
                    <a:pt x="7564" y="73063"/>
                    <a:pt x="8925" y="71097"/>
                    <a:pt x="11497" y="69282"/>
                  </a:cubicBezTo>
                  <a:cubicBezTo>
                    <a:pt x="13917" y="67466"/>
                    <a:pt x="17547" y="66256"/>
                    <a:pt x="20724" y="65046"/>
                  </a:cubicBezTo>
                  <a:cubicBezTo>
                    <a:pt x="22539" y="64441"/>
                    <a:pt x="24203" y="63987"/>
                    <a:pt x="25716" y="63382"/>
                  </a:cubicBezTo>
                  <a:cubicBezTo>
                    <a:pt x="26472" y="63231"/>
                    <a:pt x="26472" y="62172"/>
                    <a:pt x="25716" y="62021"/>
                  </a:cubicBezTo>
                  <a:cubicBezTo>
                    <a:pt x="25111" y="61869"/>
                    <a:pt x="24506" y="61718"/>
                    <a:pt x="24203" y="61416"/>
                  </a:cubicBezTo>
                  <a:cubicBezTo>
                    <a:pt x="22237" y="60659"/>
                    <a:pt x="20422" y="60205"/>
                    <a:pt x="18455" y="59449"/>
                  </a:cubicBezTo>
                  <a:cubicBezTo>
                    <a:pt x="18001" y="59222"/>
                    <a:pt x="17510" y="59109"/>
                    <a:pt x="16999" y="59109"/>
                  </a:cubicBezTo>
                  <a:cubicBezTo>
                    <a:pt x="16488" y="59109"/>
                    <a:pt x="15959" y="59222"/>
                    <a:pt x="15430" y="59449"/>
                  </a:cubicBezTo>
                  <a:cubicBezTo>
                    <a:pt x="12707" y="60508"/>
                    <a:pt x="9833" y="61869"/>
                    <a:pt x="7564" y="63382"/>
                  </a:cubicBezTo>
                  <a:cubicBezTo>
                    <a:pt x="1361" y="67164"/>
                    <a:pt x="0" y="71853"/>
                    <a:pt x="0" y="75030"/>
                  </a:cubicBezTo>
                  <a:cubicBezTo>
                    <a:pt x="0" y="80173"/>
                    <a:pt x="2723" y="84711"/>
                    <a:pt x="7564" y="88190"/>
                  </a:cubicBezTo>
                  <a:cubicBezTo>
                    <a:pt x="11345" y="90611"/>
                    <a:pt x="16035" y="91972"/>
                    <a:pt x="20270" y="92880"/>
                  </a:cubicBezTo>
                  <a:cubicBezTo>
                    <a:pt x="24657" y="93787"/>
                    <a:pt x="28893" y="94392"/>
                    <a:pt x="33128" y="94392"/>
                  </a:cubicBezTo>
                  <a:cubicBezTo>
                    <a:pt x="37515" y="94392"/>
                    <a:pt x="41599" y="93938"/>
                    <a:pt x="45986" y="93031"/>
                  </a:cubicBezTo>
                  <a:cubicBezTo>
                    <a:pt x="50827" y="91821"/>
                    <a:pt x="55214" y="90157"/>
                    <a:pt x="58390" y="88039"/>
                  </a:cubicBezTo>
                  <a:cubicBezTo>
                    <a:pt x="63231" y="84408"/>
                    <a:pt x="65803" y="80173"/>
                    <a:pt x="65803" y="75030"/>
                  </a:cubicBezTo>
                  <a:lnTo>
                    <a:pt x="65803" y="74122"/>
                  </a:lnTo>
                  <a:lnTo>
                    <a:pt x="65803" y="73971"/>
                  </a:lnTo>
                  <a:cubicBezTo>
                    <a:pt x="65803" y="73517"/>
                    <a:pt x="65803" y="73366"/>
                    <a:pt x="65651" y="73063"/>
                  </a:cubicBezTo>
                  <a:lnTo>
                    <a:pt x="65651" y="72761"/>
                  </a:lnTo>
                  <a:cubicBezTo>
                    <a:pt x="65651" y="72609"/>
                    <a:pt x="65349" y="72307"/>
                    <a:pt x="65349" y="72004"/>
                  </a:cubicBezTo>
                  <a:lnTo>
                    <a:pt x="65349" y="71853"/>
                  </a:lnTo>
                  <a:cubicBezTo>
                    <a:pt x="65349" y="71702"/>
                    <a:pt x="65198" y="71248"/>
                    <a:pt x="65198" y="71097"/>
                  </a:cubicBezTo>
                  <a:lnTo>
                    <a:pt x="65198" y="70945"/>
                  </a:lnTo>
                  <a:cubicBezTo>
                    <a:pt x="65198" y="70794"/>
                    <a:pt x="65046" y="70492"/>
                    <a:pt x="64895" y="70189"/>
                  </a:cubicBezTo>
                  <a:lnTo>
                    <a:pt x="64895" y="70038"/>
                  </a:lnTo>
                  <a:cubicBezTo>
                    <a:pt x="64895" y="69735"/>
                    <a:pt x="64593" y="69584"/>
                    <a:pt x="64441" y="69433"/>
                  </a:cubicBezTo>
                  <a:cubicBezTo>
                    <a:pt x="64441" y="69433"/>
                    <a:pt x="64441" y="69282"/>
                    <a:pt x="64290" y="69282"/>
                  </a:cubicBezTo>
                  <a:cubicBezTo>
                    <a:pt x="64139" y="68979"/>
                    <a:pt x="64139" y="68828"/>
                    <a:pt x="63836" y="68676"/>
                  </a:cubicBezTo>
                  <a:lnTo>
                    <a:pt x="63685" y="68525"/>
                  </a:lnTo>
                  <a:cubicBezTo>
                    <a:pt x="63534" y="68223"/>
                    <a:pt x="63534" y="68071"/>
                    <a:pt x="63382" y="68071"/>
                  </a:cubicBezTo>
                  <a:cubicBezTo>
                    <a:pt x="63382" y="67920"/>
                    <a:pt x="63080" y="67920"/>
                    <a:pt x="63080" y="67618"/>
                  </a:cubicBezTo>
                  <a:lnTo>
                    <a:pt x="62777" y="67315"/>
                  </a:lnTo>
                  <a:cubicBezTo>
                    <a:pt x="61416" y="65802"/>
                    <a:pt x="59752" y="64441"/>
                    <a:pt x="58390" y="63533"/>
                  </a:cubicBezTo>
                  <a:cubicBezTo>
                    <a:pt x="56121" y="62021"/>
                    <a:pt x="52491" y="59752"/>
                    <a:pt x="47953" y="58088"/>
                  </a:cubicBezTo>
                  <a:cubicBezTo>
                    <a:pt x="45986" y="57331"/>
                    <a:pt x="43717" y="56726"/>
                    <a:pt x="41599" y="56121"/>
                  </a:cubicBezTo>
                  <a:cubicBezTo>
                    <a:pt x="40087" y="55819"/>
                    <a:pt x="38574" y="55365"/>
                    <a:pt x="37213" y="55062"/>
                  </a:cubicBezTo>
                  <a:lnTo>
                    <a:pt x="30405" y="52793"/>
                  </a:lnTo>
                  <a:lnTo>
                    <a:pt x="27077" y="51583"/>
                  </a:lnTo>
                  <a:cubicBezTo>
                    <a:pt x="23296" y="50222"/>
                    <a:pt x="19968" y="49163"/>
                    <a:pt x="17547" y="47650"/>
                  </a:cubicBezTo>
                  <a:cubicBezTo>
                    <a:pt x="15732" y="46440"/>
                    <a:pt x="13161" y="44625"/>
                    <a:pt x="13161" y="42356"/>
                  </a:cubicBezTo>
                  <a:cubicBezTo>
                    <a:pt x="13161" y="41599"/>
                    <a:pt x="13463" y="40389"/>
                    <a:pt x="15127" y="38876"/>
                  </a:cubicBezTo>
                  <a:cubicBezTo>
                    <a:pt x="15278" y="38725"/>
                    <a:pt x="15430" y="38725"/>
                    <a:pt x="15430" y="38574"/>
                  </a:cubicBezTo>
                  <a:cubicBezTo>
                    <a:pt x="15732" y="38423"/>
                    <a:pt x="15883" y="38423"/>
                    <a:pt x="16035" y="38120"/>
                  </a:cubicBezTo>
                  <a:cubicBezTo>
                    <a:pt x="16186" y="37969"/>
                    <a:pt x="16488" y="37969"/>
                    <a:pt x="16640" y="37817"/>
                  </a:cubicBezTo>
                  <a:lnTo>
                    <a:pt x="16791" y="37817"/>
                  </a:lnTo>
                  <a:cubicBezTo>
                    <a:pt x="17094" y="37817"/>
                    <a:pt x="17245" y="37666"/>
                    <a:pt x="17396" y="37666"/>
                  </a:cubicBezTo>
                  <a:lnTo>
                    <a:pt x="17547" y="37666"/>
                  </a:lnTo>
                  <a:cubicBezTo>
                    <a:pt x="19816" y="36305"/>
                    <a:pt x="24052" y="34641"/>
                    <a:pt x="26472" y="33431"/>
                  </a:cubicBezTo>
                  <a:cubicBezTo>
                    <a:pt x="27229" y="33128"/>
                    <a:pt x="27229" y="32220"/>
                    <a:pt x="26472" y="31918"/>
                  </a:cubicBezTo>
                  <a:cubicBezTo>
                    <a:pt x="24808" y="31162"/>
                    <a:pt x="22842" y="30405"/>
                    <a:pt x="21027" y="29346"/>
                  </a:cubicBezTo>
                  <a:cubicBezTo>
                    <a:pt x="20573" y="29044"/>
                    <a:pt x="20043" y="28893"/>
                    <a:pt x="19514" y="288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054;p166"/>
            <p:cNvSpPr/>
            <p:nvPr/>
          </p:nvSpPr>
          <p:spPr>
            <a:xfrm>
              <a:off x="2378600" y="2778075"/>
              <a:ext cx="3781775" cy="813100"/>
            </a:xfrm>
            <a:custGeom>
              <a:avLst/>
              <a:gdLst/>
              <a:ahLst/>
              <a:cxnLst/>
              <a:rect l="l" t="t" r="r" b="b"/>
              <a:pathLst>
                <a:path w="151271" h="32524" extrusionOk="0">
                  <a:moveTo>
                    <a:pt x="102410" y="13010"/>
                  </a:moveTo>
                  <a:cubicBezTo>
                    <a:pt x="103923" y="13010"/>
                    <a:pt x="105436" y="13615"/>
                    <a:pt x="106495" y="14522"/>
                  </a:cubicBezTo>
                  <a:cubicBezTo>
                    <a:pt x="107705" y="15430"/>
                    <a:pt x="108159" y="16943"/>
                    <a:pt x="108461" y="18758"/>
                  </a:cubicBezTo>
                  <a:lnTo>
                    <a:pt x="96359" y="18758"/>
                  </a:lnTo>
                  <a:lnTo>
                    <a:pt x="96359" y="18455"/>
                  </a:lnTo>
                  <a:cubicBezTo>
                    <a:pt x="96359" y="17699"/>
                    <a:pt x="96511" y="16791"/>
                    <a:pt x="96813" y="16186"/>
                  </a:cubicBezTo>
                  <a:cubicBezTo>
                    <a:pt x="97267" y="15430"/>
                    <a:pt x="97570" y="14825"/>
                    <a:pt x="98175" y="14522"/>
                  </a:cubicBezTo>
                  <a:cubicBezTo>
                    <a:pt x="98780" y="13917"/>
                    <a:pt x="99385" y="13615"/>
                    <a:pt x="100141" y="13312"/>
                  </a:cubicBezTo>
                  <a:cubicBezTo>
                    <a:pt x="100898" y="13161"/>
                    <a:pt x="101351" y="13010"/>
                    <a:pt x="102410" y="13010"/>
                  </a:cubicBezTo>
                  <a:close/>
                  <a:moveTo>
                    <a:pt x="11950" y="13615"/>
                  </a:moveTo>
                  <a:cubicBezTo>
                    <a:pt x="12858" y="13615"/>
                    <a:pt x="13614" y="13766"/>
                    <a:pt x="14371" y="14220"/>
                  </a:cubicBezTo>
                  <a:cubicBezTo>
                    <a:pt x="15127" y="14522"/>
                    <a:pt x="15732" y="15127"/>
                    <a:pt x="16337" y="15732"/>
                  </a:cubicBezTo>
                  <a:cubicBezTo>
                    <a:pt x="16791" y="16186"/>
                    <a:pt x="17245" y="16943"/>
                    <a:pt x="17547" y="18001"/>
                  </a:cubicBezTo>
                  <a:cubicBezTo>
                    <a:pt x="18001" y="18909"/>
                    <a:pt x="18001" y="19665"/>
                    <a:pt x="18001" y="20573"/>
                  </a:cubicBezTo>
                  <a:cubicBezTo>
                    <a:pt x="18001" y="21481"/>
                    <a:pt x="17850" y="22540"/>
                    <a:pt x="17547" y="23296"/>
                  </a:cubicBezTo>
                  <a:cubicBezTo>
                    <a:pt x="17245" y="24052"/>
                    <a:pt x="16942" y="24657"/>
                    <a:pt x="16337" y="25262"/>
                  </a:cubicBezTo>
                  <a:cubicBezTo>
                    <a:pt x="15732" y="25867"/>
                    <a:pt x="15127" y="26473"/>
                    <a:pt x="14220" y="26775"/>
                  </a:cubicBezTo>
                  <a:cubicBezTo>
                    <a:pt x="13463" y="27229"/>
                    <a:pt x="12556" y="27380"/>
                    <a:pt x="11497" y="27380"/>
                  </a:cubicBezTo>
                  <a:cubicBezTo>
                    <a:pt x="11043" y="27380"/>
                    <a:pt x="10438" y="27229"/>
                    <a:pt x="9833" y="27078"/>
                  </a:cubicBezTo>
                  <a:cubicBezTo>
                    <a:pt x="9379" y="26775"/>
                    <a:pt x="8774" y="26624"/>
                    <a:pt x="8169" y="26321"/>
                  </a:cubicBezTo>
                  <a:cubicBezTo>
                    <a:pt x="7564" y="25867"/>
                    <a:pt x="7261" y="25565"/>
                    <a:pt x="6807" y="25111"/>
                  </a:cubicBezTo>
                  <a:cubicBezTo>
                    <a:pt x="6505" y="24657"/>
                    <a:pt x="6051" y="24203"/>
                    <a:pt x="5900" y="23598"/>
                  </a:cubicBezTo>
                  <a:lnTo>
                    <a:pt x="5900" y="18153"/>
                  </a:lnTo>
                  <a:cubicBezTo>
                    <a:pt x="6505" y="16791"/>
                    <a:pt x="7261" y="15884"/>
                    <a:pt x="8320" y="14976"/>
                  </a:cubicBezTo>
                  <a:cubicBezTo>
                    <a:pt x="9379" y="13917"/>
                    <a:pt x="10589" y="13615"/>
                    <a:pt x="11950" y="13615"/>
                  </a:cubicBezTo>
                  <a:close/>
                  <a:moveTo>
                    <a:pt x="53701" y="13463"/>
                  </a:moveTo>
                  <a:cubicBezTo>
                    <a:pt x="54458" y="13463"/>
                    <a:pt x="55516" y="13615"/>
                    <a:pt x="55970" y="13917"/>
                  </a:cubicBezTo>
                  <a:cubicBezTo>
                    <a:pt x="56727" y="14371"/>
                    <a:pt x="57332" y="14674"/>
                    <a:pt x="57937" y="15279"/>
                  </a:cubicBezTo>
                  <a:cubicBezTo>
                    <a:pt x="58542" y="15884"/>
                    <a:pt x="58844" y="16640"/>
                    <a:pt x="59298" y="17548"/>
                  </a:cubicBezTo>
                  <a:cubicBezTo>
                    <a:pt x="59601" y="18304"/>
                    <a:pt x="59601" y="19212"/>
                    <a:pt x="59601" y="20422"/>
                  </a:cubicBezTo>
                  <a:cubicBezTo>
                    <a:pt x="59601" y="21329"/>
                    <a:pt x="59449" y="22237"/>
                    <a:pt x="59298" y="23296"/>
                  </a:cubicBezTo>
                  <a:cubicBezTo>
                    <a:pt x="58844" y="24052"/>
                    <a:pt x="58542" y="24809"/>
                    <a:pt x="57937" y="25565"/>
                  </a:cubicBezTo>
                  <a:cubicBezTo>
                    <a:pt x="57332" y="26019"/>
                    <a:pt x="56727" y="26624"/>
                    <a:pt x="55970" y="27078"/>
                  </a:cubicBezTo>
                  <a:cubicBezTo>
                    <a:pt x="55214" y="27380"/>
                    <a:pt x="54458" y="27531"/>
                    <a:pt x="53701" y="27531"/>
                  </a:cubicBezTo>
                  <a:cubicBezTo>
                    <a:pt x="52945" y="27531"/>
                    <a:pt x="52037" y="27380"/>
                    <a:pt x="51432" y="27078"/>
                  </a:cubicBezTo>
                  <a:cubicBezTo>
                    <a:pt x="50676" y="26624"/>
                    <a:pt x="50222" y="26321"/>
                    <a:pt x="49617" y="25565"/>
                  </a:cubicBezTo>
                  <a:cubicBezTo>
                    <a:pt x="49012" y="24960"/>
                    <a:pt x="48709" y="24203"/>
                    <a:pt x="48255" y="23447"/>
                  </a:cubicBezTo>
                  <a:cubicBezTo>
                    <a:pt x="47802" y="22691"/>
                    <a:pt x="47802" y="21783"/>
                    <a:pt x="47802" y="20573"/>
                  </a:cubicBezTo>
                  <a:cubicBezTo>
                    <a:pt x="47650" y="19665"/>
                    <a:pt x="47802" y="18758"/>
                    <a:pt x="48255" y="17699"/>
                  </a:cubicBezTo>
                  <a:cubicBezTo>
                    <a:pt x="48709" y="16943"/>
                    <a:pt x="49012" y="16186"/>
                    <a:pt x="49617" y="15430"/>
                  </a:cubicBezTo>
                  <a:cubicBezTo>
                    <a:pt x="50222" y="14976"/>
                    <a:pt x="50676" y="14371"/>
                    <a:pt x="51432" y="13917"/>
                  </a:cubicBezTo>
                  <a:cubicBezTo>
                    <a:pt x="52188" y="13615"/>
                    <a:pt x="52945" y="13463"/>
                    <a:pt x="53701" y="13463"/>
                  </a:cubicBezTo>
                  <a:close/>
                  <a:moveTo>
                    <a:pt x="69131" y="152"/>
                  </a:moveTo>
                  <a:lnTo>
                    <a:pt x="69131" y="31918"/>
                  </a:lnTo>
                  <a:lnTo>
                    <a:pt x="74879" y="31918"/>
                  </a:lnTo>
                  <a:lnTo>
                    <a:pt x="74879" y="25111"/>
                  </a:lnTo>
                  <a:lnTo>
                    <a:pt x="78207" y="22086"/>
                  </a:lnTo>
                  <a:lnTo>
                    <a:pt x="84712" y="31918"/>
                  </a:lnTo>
                  <a:lnTo>
                    <a:pt x="90762" y="31918"/>
                  </a:lnTo>
                  <a:lnTo>
                    <a:pt x="81686" y="18909"/>
                  </a:lnTo>
                  <a:lnTo>
                    <a:pt x="90309" y="9228"/>
                  </a:lnTo>
                  <a:lnTo>
                    <a:pt x="83955" y="9228"/>
                  </a:lnTo>
                  <a:lnTo>
                    <a:pt x="74879" y="19514"/>
                  </a:lnTo>
                  <a:lnTo>
                    <a:pt x="74879" y="152"/>
                  </a:lnTo>
                  <a:close/>
                  <a:moveTo>
                    <a:pt x="102259" y="8320"/>
                  </a:moveTo>
                  <a:cubicBezTo>
                    <a:pt x="100444" y="8320"/>
                    <a:pt x="98780" y="8623"/>
                    <a:pt x="97267" y="9228"/>
                  </a:cubicBezTo>
                  <a:cubicBezTo>
                    <a:pt x="95754" y="9833"/>
                    <a:pt x="94393" y="10740"/>
                    <a:pt x="93485" y="11951"/>
                  </a:cubicBezTo>
                  <a:cubicBezTo>
                    <a:pt x="92275" y="13010"/>
                    <a:pt x="91519" y="14220"/>
                    <a:pt x="90914" y="15732"/>
                  </a:cubicBezTo>
                  <a:cubicBezTo>
                    <a:pt x="90460" y="17094"/>
                    <a:pt x="90157" y="18758"/>
                    <a:pt x="90157" y="20270"/>
                  </a:cubicBezTo>
                  <a:cubicBezTo>
                    <a:pt x="90157" y="21632"/>
                    <a:pt x="90611" y="23296"/>
                    <a:pt x="91216" y="24657"/>
                  </a:cubicBezTo>
                  <a:cubicBezTo>
                    <a:pt x="91670" y="26170"/>
                    <a:pt x="92426" y="27380"/>
                    <a:pt x="93637" y="28439"/>
                  </a:cubicBezTo>
                  <a:cubicBezTo>
                    <a:pt x="94695" y="29649"/>
                    <a:pt x="95906" y="30406"/>
                    <a:pt x="97418" y="31011"/>
                  </a:cubicBezTo>
                  <a:cubicBezTo>
                    <a:pt x="98931" y="31464"/>
                    <a:pt x="100595" y="31918"/>
                    <a:pt x="102259" y="31918"/>
                  </a:cubicBezTo>
                  <a:cubicBezTo>
                    <a:pt x="102838" y="32020"/>
                    <a:pt x="103394" y="32069"/>
                    <a:pt x="103929" y="32069"/>
                  </a:cubicBezTo>
                  <a:cubicBezTo>
                    <a:pt x="105769" y="32069"/>
                    <a:pt x="107357" y="31495"/>
                    <a:pt x="108764" y="30557"/>
                  </a:cubicBezTo>
                  <a:cubicBezTo>
                    <a:pt x="110730" y="29498"/>
                    <a:pt x="111940" y="28137"/>
                    <a:pt x="112697" y="26321"/>
                  </a:cubicBezTo>
                  <a:lnTo>
                    <a:pt x="107553" y="24960"/>
                  </a:lnTo>
                  <a:cubicBezTo>
                    <a:pt x="107251" y="25867"/>
                    <a:pt x="106495" y="26624"/>
                    <a:pt x="105587" y="27229"/>
                  </a:cubicBezTo>
                  <a:cubicBezTo>
                    <a:pt x="104679" y="27834"/>
                    <a:pt x="103469" y="27985"/>
                    <a:pt x="102410" y="27985"/>
                  </a:cubicBezTo>
                  <a:cubicBezTo>
                    <a:pt x="101503" y="27985"/>
                    <a:pt x="100898" y="27834"/>
                    <a:pt x="99990" y="27531"/>
                  </a:cubicBezTo>
                  <a:cubicBezTo>
                    <a:pt x="99234" y="27380"/>
                    <a:pt x="98780" y="27078"/>
                    <a:pt x="98175" y="26473"/>
                  </a:cubicBezTo>
                  <a:cubicBezTo>
                    <a:pt x="97570" y="25867"/>
                    <a:pt x="97267" y="25262"/>
                    <a:pt x="96813" y="24657"/>
                  </a:cubicBezTo>
                  <a:cubicBezTo>
                    <a:pt x="96511" y="24052"/>
                    <a:pt x="96208" y="23296"/>
                    <a:pt x="96208" y="22237"/>
                  </a:cubicBezTo>
                  <a:lnTo>
                    <a:pt x="113907" y="22237"/>
                  </a:lnTo>
                  <a:cubicBezTo>
                    <a:pt x="113907" y="22086"/>
                    <a:pt x="113907" y="21783"/>
                    <a:pt x="114058" y="21329"/>
                  </a:cubicBezTo>
                  <a:lnTo>
                    <a:pt x="114058" y="20270"/>
                  </a:lnTo>
                  <a:cubicBezTo>
                    <a:pt x="114058" y="18758"/>
                    <a:pt x="113907" y="17094"/>
                    <a:pt x="113302" y="15732"/>
                  </a:cubicBezTo>
                  <a:cubicBezTo>
                    <a:pt x="112697" y="14220"/>
                    <a:pt x="111940" y="13010"/>
                    <a:pt x="111033" y="11951"/>
                  </a:cubicBezTo>
                  <a:cubicBezTo>
                    <a:pt x="110125" y="10740"/>
                    <a:pt x="108764" y="9984"/>
                    <a:pt x="107251" y="9228"/>
                  </a:cubicBezTo>
                  <a:cubicBezTo>
                    <a:pt x="105738" y="8623"/>
                    <a:pt x="104074" y="8320"/>
                    <a:pt x="102259" y="8320"/>
                  </a:cubicBezTo>
                  <a:close/>
                  <a:moveTo>
                    <a:pt x="39482" y="8925"/>
                  </a:moveTo>
                  <a:cubicBezTo>
                    <a:pt x="39028" y="8925"/>
                    <a:pt x="38272" y="9077"/>
                    <a:pt x="37666" y="9228"/>
                  </a:cubicBezTo>
                  <a:cubicBezTo>
                    <a:pt x="37061" y="9379"/>
                    <a:pt x="36305" y="9833"/>
                    <a:pt x="35700" y="10438"/>
                  </a:cubicBezTo>
                  <a:cubicBezTo>
                    <a:pt x="35246" y="10740"/>
                    <a:pt x="34490" y="11346"/>
                    <a:pt x="34036" y="12102"/>
                  </a:cubicBezTo>
                  <a:cubicBezTo>
                    <a:pt x="33431" y="12707"/>
                    <a:pt x="33128" y="13312"/>
                    <a:pt x="32523" y="14068"/>
                  </a:cubicBezTo>
                  <a:lnTo>
                    <a:pt x="32523" y="9228"/>
                  </a:lnTo>
                  <a:lnTo>
                    <a:pt x="27229" y="9228"/>
                  </a:lnTo>
                  <a:lnTo>
                    <a:pt x="27229" y="32070"/>
                  </a:lnTo>
                  <a:lnTo>
                    <a:pt x="33128" y="32070"/>
                  </a:lnTo>
                  <a:lnTo>
                    <a:pt x="33128" y="18304"/>
                  </a:lnTo>
                  <a:cubicBezTo>
                    <a:pt x="33733" y="16943"/>
                    <a:pt x="34792" y="16035"/>
                    <a:pt x="36154" y="15279"/>
                  </a:cubicBezTo>
                  <a:cubicBezTo>
                    <a:pt x="37515" y="14674"/>
                    <a:pt x="39179" y="14371"/>
                    <a:pt x="40843" y="14371"/>
                  </a:cubicBezTo>
                  <a:lnTo>
                    <a:pt x="40843" y="8925"/>
                  </a:lnTo>
                  <a:close/>
                  <a:moveTo>
                    <a:pt x="129639" y="8925"/>
                  </a:moveTo>
                  <a:cubicBezTo>
                    <a:pt x="129034" y="8925"/>
                    <a:pt x="128278" y="9077"/>
                    <a:pt x="127672" y="9228"/>
                  </a:cubicBezTo>
                  <a:cubicBezTo>
                    <a:pt x="127067" y="9379"/>
                    <a:pt x="126311" y="9833"/>
                    <a:pt x="125857" y="10438"/>
                  </a:cubicBezTo>
                  <a:cubicBezTo>
                    <a:pt x="125252" y="10740"/>
                    <a:pt x="124496" y="11346"/>
                    <a:pt x="124042" y="12102"/>
                  </a:cubicBezTo>
                  <a:cubicBezTo>
                    <a:pt x="123588" y="12707"/>
                    <a:pt x="123134" y="13312"/>
                    <a:pt x="122529" y="14068"/>
                  </a:cubicBezTo>
                  <a:lnTo>
                    <a:pt x="122529" y="9228"/>
                  </a:lnTo>
                  <a:lnTo>
                    <a:pt x="117235" y="9228"/>
                  </a:lnTo>
                  <a:lnTo>
                    <a:pt x="117235" y="32070"/>
                  </a:lnTo>
                  <a:lnTo>
                    <a:pt x="123134" y="32070"/>
                  </a:lnTo>
                  <a:lnTo>
                    <a:pt x="123134" y="18304"/>
                  </a:lnTo>
                  <a:cubicBezTo>
                    <a:pt x="123739" y="16943"/>
                    <a:pt x="124798" y="16035"/>
                    <a:pt x="126160" y="15279"/>
                  </a:cubicBezTo>
                  <a:cubicBezTo>
                    <a:pt x="127521" y="14674"/>
                    <a:pt x="129185" y="14371"/>
                    <a:pt x="130849" y="14371"/>
                  </a:cubicBezTo>
                  <a:lnTo>
                    <a:pt x="130849" y="8925"/>
                  </a:lnTo>
                  <a:close/>
                  <a:moveTo>
                    <a:pt x="0" y="0"/>
                  </a:moveTo>
                  <a:lnTo>
                    <a:pt x="0" y="31767"/>
                  </a:lnTo>
                  <a:lnTo>
                    <a:pt x="5143" y="31767"/>
                  </a:lnTo>
                  <a:lnTo>
                    <a:pt x="5143" y="27834"/>
                  </a:lnTo>
                  <a:cubicBezTo>
                    <a:pt x="5900" y="29044"/>
                    <a:pt x="6959" y="30254"/>
                    <a:pt x="8320" y="31011"/>
                  </a:cubicBezTo>
                  <a:cubicBezTo>
                    <a:pt x="9681" y="31767"/>
                    <a:pt x="11194" y="32070"/>
                    <a:pt x="13161" y="32070"/>
                  </a:cubicBezTo>
                  <a:cubicBezTo>
                    <a:pt x="13551" y="32148"/>
                    <a:pt x="13942" y="32185"/>
                    <a:pt x="14328" y="32185"/>
                  </a:cubicBezTo>
                  <a:cubicBezTo>
                    <a:pt x="15435" y="32185"/>
                    <a:pt x="16499" y="31874"/>
                    <a:pt x="17396" y="31313"/>
                  </a:cubicBezTo>
                  <a:cubicBezTo>
                    <a:pt x="18758" y="30859"/>
                    <a:pt x="19968" y="29800"/>
                    <a:pt x="20875" y="28893"/>
                  </a:cubicBezTo>
                  <a:cubicBezTo>
                    <a:pt x="21783" y="27834"/>
                    <a:pt x="22539" y="26624"/>
                    <a:pt x="23145" y="25111"/>
                  </a:cubicBezTo>
                  <a:cubicBezTo>
                    <a:pt x="23750" y="23598"/>
                    <a:pt x="23901" y="22086"/>
                    <a:pt x="23901" y="20573"/>
                  </a:cubicBezTo>
                  <a:cubicBezTo>
                    <a:pt x="23901" y="19060"/>
                    <a:pt x="23750" y="17396"/>
                    <a:pt x="23145" y="16035"/>
                  </a:cubicBezTo>
                  <a:cubicBezTo>
                    <a:pt x="22539" y="14522"/>
                    <a:pt x="21934" y="13463"/>
                    <a:pt x="21027" y="12253"/>
                  </a:cubicBezTo>
                  <a:cubicBezTo>
                    <a:pt x="20119" y="11194"/>
                    <a:pt x="19211" y="10438"/>
                    <a:pt x="17850" y="9682"/>
                  </a:cubicBezTo>
                  <a:cubicBezTo>
                    <a:pt x="16640" y="9077"/>
                    <a:pt x="15127" y="8623"/>
                    <a:pt x="13766" y="8623"/>
                  </a:cubicBezTo>
                  <a:cubicBezTo>
                    <a:pt x="12102" y="8623"/>
                    <a:pt x="10438" y="9077"/>
                    <a:pt x="9076" y="9833"/>
                  </a:cubicBezTo>
                  <a:cubicBezTo>
                    <a:pt x="7715" y="10589"/>
                    <a:pt x="6656" y="11648"/>
                    <a:pt x="5900" y="13010"/>
                  </a:cubicBezTo>
                  <a:lnTo>
                    <a:pt x="5900" y="0"/>
                  </a:lnTo>
                  <a:close/>
                  <a:moveTo>
                    <a:pt x="53701" y="8471"/>
                  </a:moveTo>
                  <a:cubicBezTo>
                    <a:pt x="51886" y="8471"/>
                    <a:pt x="50222" y="8925"/>
                    <a:pt x="48709" y="9379"/>
                  </a:cubicBezTo>
                  <a:cubicBezTo>
                    <a:pt x="47197" y="9984"/>
                    <a:pt x="45986" y="10892"/>
                    <a:pt x="44927" y="12102"/>
                  </a:cubicBezTo>
                  <a:cubicBezTo>
                    <a:pt x="43869" y="13161"/>
                    <a:pt x="42961" y="14371"/>
                    <a:pt x="42356" y="15884"/>
                  </a:cubicBezTo>
                  <a:cubicBezTo>
                    <a:pt x="41902" y="17396"/>
                    <a:pt x="41600" y="18909"/>
                    <a:pt x="41600" y="20422"/>
                  </a:cubicBezTo>
                  <a:cubicBezTo>
                    <a:pt x="41600" y="21934"/>
                    <a:pt x="41902" y="23447"/>
                    <a:pt x="42356" y="24960"/>
                  </a:cubicBezTo>
                  <a:cubicBezTo>
                    <a:pt x="42961" y="26473"/>
                    <a:pt x="43717" y="27531"/>
                    <a:pt x="44927" y="28742"/>
                  </a:cubicBezTo>
                  <a:cubicBezTo>
                    <a:pt x="45835" y="29800"/>
                    <a:pt x="47197" y="30557"/>
                    <a:pt x="48709" y="31313"/>
                  </a:cubicBezTo>
                  <a:cubicBezTo>
                    <a:pt x="50222" y="31918"/>
                    <a:pt x="51886" y="32372"/>
                    <a:pt x="53701" y="32372"/>
                  </a:cubicBezTo>
                  <a:cubicBezTo>
                    <a:pt x="55668" y="32372"/>
                    <a:pt x="57332" y="32070"/>
                    <a:pt x="58844" y="31313"/>
                  </a:cubicBezTo>
                  <a:cubicBezTo>
                    <a:pt x="60357" y="30859"/>
                    <a:pt x="61567" y="29800"/>
                    <a:pt x="62626" y="28742"/>
                  </a:cubicBezTo>
                  <a:cubicBezTo>
                    <a:pt x="63534" y="27531"/>
                    <a:pt x="64593" y="26473"/>
                    <a:pt x="64895" y="24960"/>
                  </a:cubicBezTo>
                  <a:cubicBezTo>
                    <a:pt x="65500" y="23447"/>
                    <a:pt x="65652" y="22086"/>
                    <a:pt x="65652" y="20422"/>
                  </a:cubicBezTo>
                  <a:cubicBezTo>
                    <a:pt x="65652" y="18909"/>
                    <a:pt x="65500" y="17396"/>
                    <a:pt x="64895" y="15884"/>
                  </a:cubicBezTo>
                  <a:cubicBezTo>
                    <a:pt x="64290" y="14371"/>
                    <a:pt x="63534" y="13161"/>
                    <a:pt x="62475" y="12102"/>
                  </a:cubicBezTo>
                  <a:cubicBezTo>
                    <a:pt x="61567" y="10892"/>
                    <a:pt x="60206" y="10135"/>
                    <a:pt x="58693" y="9379"/>
                  </a:cubicBezTo>
                  <a:cubicBezTo>
                    <a:pt x="57180" y="8925"/>
                    <a:pt x="55516" y="8471"/>
                    <a:pt x="53701" y="8471"/>
                  </a:cubicBezTo>
                  <a:close/>
                  <a:moveTo>
                    <a:pt x="141438" y="8623"/>
                  </a:moveTo>
                  <a:cubicBezTo>
                    <a:pt x="140228" y="8623"/>
                    <a:pt x="139018" y="8925"/>
                    <a:pt x="137959" y="9228"/>
                  </a:cubicBezTo>
                  <a:cubicBezTo>
                    <a:pt x="136749" y="9682"/>
                    <a:pt x="135841" y="10135"/>
                    <a:pt x="135085" y="10740"/>
                  </a:cubicBezTo>
                  <a:cubicBezTo>
                    <a:pt x="134328" y="11346"/>
                    <a:pt x="133572" y="12253"/>
                    <a:pt x="133118" y="13161"/>
                  </a:cubicBezTo>
                  <a:cubicBezTo>
                    <a:pt x="132816" y="14220"/>
                    <a:pt x="132362" y="15127"/>
                    <a:pt x="132362" y="16489"/>
                  </a:cubicBezTo>
                  <a:cubicBezTo>
                    <a:pt x="132362" y="17396"/>
                    <a:pt x="132664" y="18153"/>
                    <a:pt x="132816" y="18758"/>
                  </a:cubicBezTo>
                  <a:cubicBezTo>
                    <a:pt x="133118" y="19212"/>
                    <a:pt x="133572" y="19817"/>
                    <a:pt x="134177" y="20422"/>
                  </a:cubicBezTo>
                  <a:cubicBezTo>
                    <a:pt x="134631" y="21027"/>
                    <a:pt x="135690" y="21329"/>
                    <a:pt x="136597" y="21783"/>
                  </a:cubicBezTo>
                  <a:cubicBezTo>
                    <a:pt x="137656" y="22086"/>
                    <a:pt x="138866" y="22540"/>
                    <a:pt x="140379" y="22842"/>
                  </a:cubicBezTo>
                  <a:cubicBezTo>
                    <a:pt x="142043" y="23447"/>
                    <a:pt x="143405" y="23750"/>
                    <a:pt x="144161" y="24203"/>
                  </a:cubicBezTo>
                  <a:cubicBezTo>
                    <a:pt x="144917" y="24506"/>
                    <a:pt x="145220" y="25111"/>
                    <a:pt x="145220" y="25867"/>
                  </a:cubicBezTo>
                  <a:cubicBezTo>
                    <a:pt x="145220" y="26624"/>
                    <a:pt x="144917" y="27380"/>
                    <a:pt x="144312" y="27834"/>
                  </a:cubicBezTo>
                  <a:cubicBezTo>
                    <a:pt x="143556" y="28137"/>
                    <a:pt x="142799" y="28288"/>
                    <a:pt x="141438" y="28288"/>
                  </a:cubicBezTo>
                  <a:cubicBezTo>
                    <a:pt x="140228" y="28288"/>
                    <a:pt x="138866" y="28137"/>
                    <a:pt x="137505" y="27531"/>
                  </a:cubicBezTo>
                  <a:cubicBezTo>
                    <a:pt x="136144" y="27078"/>
                    <a:pt x="134933" y="26321"/>
                    <a:pt x="133421" y="25262"/>
                  </a:cubicBezTo>
                  <a:lnTo>
                    <a:pt x="131908" y="28893"/>
                  </a:lnTo>
                  <a:cubicBezTo>
                    <a:pt x="133118" y="30103"/>
                    <a:pt x="134631" y="31011"/>
                    <a:pt x="136597" y="31616"/>
                  </a:cubicBezTo>
                  <a:cubicBezTo>
                    <a:pt x="138413" y="32070"/>
                    <a:pt x="140379" y="32523"/>
                    <a:pt x="142194" y="32523"/>
                  </a:cubicBezTo>
                  <a:cubicBezTo>
                    <a:pt x="145069" y="32372"/>
                    <a:pt x="147338" y="31767"/>
                    <a:pt x="148850" y="30406"/>
                  </a:cubicBezTo>
                  <a:cubicBezTo>
                    <a:pt x="150514" y="29044"/>
                    <a:pt x="151271" y="27380"/>
                    <a:pt x="151271" y="25111"/>
                  </a:cubicBezTo>
                  <a:cubicBezTo>
                    <a:pt x="151271" y="24203"/>
                    <a:pt x="151119" y="23447"/>
                    <a:pt x="150817" y="22691"/>
                  </a:cubicBezTo>
                  <a:cubicBezTo>
                    <a:pt x="150363" y="21934"/>
                    <a:pt x="149758" y="21329"/>
                    <a:pt x="149304" y="20724"/>
                  </a:cubicBezTo>
                  <a:cubicBezTo>
                    <a:pt x="148699" y="20270"/>
                    <a:pt x="147489" y="19817"/>
                    <a:pt x="146430" y="19514"/>
                  </a:cubicBezTo>
                  <a:cubicBezTo>
                    <a:pt x="145220" y="19060"/>
                    <a:pt x="144010" y="18758"/>
                    <a:pt x="142497" y="18304"/>
                  </a:cubicBezTo>
                  <a:cubicBezTo>
                    <a:pt x="141741" y="18153"/>
                    <a:pt x="140984" y="17850"/>
                    <a:pt x="140379" y="17699"/>
                  </a:cubicBezTo>
                  <a:cubicBezTo>
                    <a:pt x="139774" y="17548"/>
                    <a:pt x="139472" y="17396"/>
                    <a:pt x="139018" y="17245"/>
                  </a:cubicBezTo>
                  <a:cubicBezTo>
                    <a:pt x="138715" y="16943"/>
                    <a:pt x="138413" y="16791"/>
                    <a:pt x="138261" y="16489"/>
                  </a:cubicBezTo>
                  <a:cubicBezTo>
                    <a:pt x="138110" y="16186"/>
                    <a:pt x="138110" y="15884"/>
                    <a:pt x="138110" y="15430"/>
                  </a:cubicBezTo>
                  <a:cubicBezTo>
                    <a:pt x="138110" y="14522"/>
                    <a:pt x="138413" y="13917"/>
                    <a:pt x="139018" y="13615"/>
                  </a:cubicBezTo>
                  <a:cubicBezTo>
                    <a:pt x="139774" y="13161"/>
                    <a:pt x="140530" y="13010"/>
                    <a:pt x="141438" y="13010"/>
                  </a:cubicBezTo>
                  <a:cubicBezTo>
                    <a:pt x="142648" y="13010"/>
                    <a:pt x="143556" y="13161"/>
                    <a:pt x="144766" y="13615"/>
                  </a:cubicBezTo>
                  <a:cubicBezTo>
                    <a:pt x="145825" y="13917"/>
                    <a:pt x="147035" y="14674"/>
                    <a:pt x="148094" y="15430"/>
                  </a:cubicBezTo>
                  <a:lnTo>
                    <a:pt x="150363" y="11951"/>
                  </a:lnTo>
                  <a:cubicBezTo>
                    <a:pt x="149002" y="10740"/>
                    <a:pt x="147791" y="9984"/>
                    <a:pt x="146279" y="9379"/>
                  </a:cubicBezTo>
                  <a:cubicBezTo>
                    <a:pt x="144766" y="8925"/>
                    <a:pt x="143253" y="8623"/>
                    <a:pt x="141438" y="86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055;p166"/>
            <p:cNvSpPr/>
            <p:nvPr/>
          </p:nvSpPr>
          <p:spPr>
            <a:xfrm>
              <a:off x="2386150" y="1775900"/>
              <a:ext cx="4859600" cy="816900"/>
            </a:xfrm>
            <a:custGeom>
              <a:avLst/>
              <a:gdLst/>
              <a:ahLst/>
              <a:cxnLst/>
              <a:rect l="l" t="t" r="r" b="b"/>
              <a:pathLst>
                <a:path w="194384" h="32676" extrusionOk="0">
                  <a:moveTo>
                    <a:pt x="62324" y="303"/>
                  </a:moveTo>
                  <a:lnTo>
                    <a:pt x="62324" y="6203"/>
                  </a:lnTo>
                  <a:lnTo>
                    <a:pt x="68224" y="6203"/>
                  </a:lnTo>
                  <a:lnTo>
                    <a:pt x="68224" y="303"/>
                  </a:lnTo>
                  <a:close/>
                  <a:moveTo>
                    <a:pt x="86225" y="303"/>
                  </a:moveTo>
                  <a:lnTo>
                    <a:pt x="86225" y="6203"/>
                  </a:lnTo>
                  <a:lnTo>
                    <a:pt x="91973" y="6203"/>
                  </a:lnTo>
                  <a:lnTo>
                    <a:pt x="91973" y="303"/>
                  </a:lnTo>
                  <a:close/>
                  <a:moveTo>
                    <a:pt x="26624" y="13464"/>
                  </a:moveTo>
                  <a:cubicBezTo>
                    <a:pt x="28137" y="13464"/>
                    <a:pt x="29650" y="13918"/>
                    <a:pt x="30709" y="14977"/>
                  </a:cubicBezTo>
                  <a:cubicBezTo>
                    <a:pt x="31919" y="15884"/>
                    <a:pt x="32524" y="17397"/>
                    <a:pt x="32675" y="19061"/>
                  </a:cubicBezTo>
                  <a:lnTo>
                    <a:pt x="20573" y="19061"/>
                  </a:lnTo>
                  <a:lnTo>
                    <a:pt x="20573" y="18910"/>
                  </a:lnTo>
                  <a:cubicBezTo>
                    <a:pt x="20573" y="18153"/>
                    <a:pt x="20725" y="17246"/>
                    <a:pt x="21027" y="16641"/>
                  </a:cubicBezTo>
                  <a:cubicBezTo>
                    <a:pt x="21481" y="15884"/>
                    <a:pt x="21784" y="15279"/>
                    <a:pt x="22389" y="14977"/>
                  </a:cubicBezTo>
                  <a:cubicBezTo>
                    <a:pt x="22994" y="14371"/>
                    <a:pt x="23599" y="13918"/>
                    <a:pt x="24355" y="13766"/>
                  </a:cubicBezTo>
                  <a:cubicBezTo>
                    <a:pt x="25112" y="13615"/>
                    <a:pt x="25868" y="13464"/>
                    <a:pt x="26624" y="13464"/>
                  </a:cubicBezTo>
                  <a:close/>
                  <a:moveTo>
                    <a:pt x="107554" y="13464"/>
                  </a:moveTo>
                  <a:cubicBezTo>
                    <a:pt x="109067" y="13464"/>
                    <a:pt x="110579" y="13918"/>
                    <a:pt x="111638" y="14977"/>
                  </a:cubicBezTo>
                  <a:cubicBezTo>
                    <a:pt x="112848" y="15884"/>
                    <a:pt x="113454" y="17397"/>
                    <a:pt x="113605" y="19061"/>
                  </a:cubicBezTo>
                  <a:lnTo>
                    <a:pt x="101503" y="19061"/>
                  </a:lnTo>
                  <a:lnTo>
                    <a:pt x="101503" y="18910"/>
                  </a:lnTo>
                  <a:cubicBezTo>
                    <a:pt x="101503" y="18153"/>
                    <a:pt x="101654" y="17246"/>
                    <a:pt x="102108" y="16641"/>
                  </a:cubicBezTo>
                  <a:cubicBezTo>
                    <a:pt x="102411" y="15884"/>
                    <a:pt x="102865" y="15279"/>
                    <a:pt x="103318" y="14977"/>
                  </a:cubicBezTo>
                  <a:cubicBezTo>
                    <a:pt x="103924" y="14371"/>
                    <a:pt x="104529" y="13918"/>
                    <a:pt x="105285" y="13766"/>
                  </a:cubicBezTo>
                  <a:cubicBezTo>
                    <a:pt x="106041" y="13615"/>
                    <a:pt x="106646" y="13464"/>
                    <a:pt x="107554" y="13464"/>
                  </a:cubicBezTo>
                  <a:close/>
                  <a:moveTo>
                    <a:pt x="182584" y="13464"/>
                  </a:moveTo>
                  <a:cubicBezTo>
                    <a:pt x="184097" y="13464"/>
                    <a:pt x="185610" y="13918"/>
                    <a:pt x="186668" y="14977"/>
                  </a:cubicBezTo>
                  <a:cubicBezTo>
                    <a:pt x="187879" y="15884"/>
                    <a:pt x="188484" y="17397"/>
                    <a:pt x="188635" y="19061"/>
                  </a:cubicBezTo>
                  <a:lnTo>
                    <a:pt x="176533" y="19061"/>
                  </a:lnTo>
                  <a:lnTo>
                    <a:pt x="176533" y="18910"/>
                  </a:lnTo>
                  <a:cubicBezTo>
                    <a:pt x="176533" y="18153"/>
                    <a:pt x="176685" y="17246"/>
                    <a:pt x="177138" y="16641"/>
                  </a:cubicBezTo>
                  <a:cubicBezTo>
                    <a:pt x="177441" y="15884"/>
                    <a:pt x="177895" y="15279"/>
                    <a:pt x="178500" y="14977"/>
                  </a:cubicBezTo>
                  <a:cubicBezTo>
                    <a:pt x="178954" y="14371"/>
                    <a:pt x="179559" y="13918"/>
                    <a:pt x="180315" y="13766"/>
                  </a:cubicBezTo>
                  <a:cubicBezTo>
                    <a:pt x="181071" y="13615"/>
                    <a:pt x="181828" y="13464"/>
                    <a:pt x="182584" y="13464"/>
                  </a:cubicBezTo>
                  <a:close/>
                  <a:moveTo>
                    <a:pt x="12254" y="9077"/>
                  </a:moveTo>
                  <a:cubicBezTo>
                    <a:pt x="11648" y="9077"/>
                    <a:pt x="10892" y="9228"/>
                    <a:pt x="10287" y="9380"/>
                  </a:cubicBezTo>
                  <a:cubicBezTo>
                    <a:pt x="9833" y="9682"/>
                    <a:pt x="9077" y="9985"/>
                    <a:pt x="8472" y="10590"/>
                  </a:cubicBezTo>
                  <a:cubicBezTo>
                    <a:pt x="7867" y="10892"/>
                    <a:pt x="7110" y="11497"/>
                    <a:pt x="6808" y="12254"/>
                  </a:cubicBezTo>
                  <a:cubicBezTo>
                    <a:pt x="6203" y="12859"/>
                    <a:pt x="5749" y="13615"/>
                    <a:pt x="5295" y="14371"/>
                  </a:cubicBezTo>
                  <a:lnTo>
                    <a:pt x="5295" y="9228"/>
                  </a:lnTo>
                  <a:lnTo>
                    <a:pt x="1" y="9228"/>
                  </a:lnTo>
                  <a:lnTo>
                    <a:pt x="1" y="32070"/>
                  </a:lnTo>
                  <a:lnTo>
                    <a:pt x="5749" y="32070"/>
                  </a:lnTo>
                  <a:lnTo>
                    <a:pt x="5749" y="18305"/>
                  </a:lnTo>
                  <a:cubicBezTo>
                    <a:pt x="6354" y="16943"/>
                    <a:pt x="7564" y="16035"/>
                    <a:pt x="8774" y="15279"/>
                  </a:cubicBezTo>
                  <a:cubicBezTo>
                    <a:pt x="10136" y="14674"/>
                    <a:pt x="11800" y="14371"/>
                    <a:pt x="13615" y="14371"/>
                  </a:cubicBezTo>
                  <a:lnTo>
                    <a:pt x="13615" y="9077"/>
                  </a:lnTo>
                  <a:close/>
                  <a:moveTo>
                    <a:pt x="62324" y="9228"/>
                  </a:moveTo>
                  <a:lnTo>
                    <a:pt x="62324" y="32070"/>
                  </a:lnTo>
                  <a:lnTo>
                    <a:pt x="68224" y="32070"/>
                  </a:lnTo>
                  <a:lnTo>
                    <a:pt x="68224" y="9228"/>
                  </a:lnTo>
                  <a:close/>
                  <a:moveTo>
                    <a:pt x="86225" y="9228"/>
                  </a:moveTo>
                  <a:lnTo>
                    <a:pt x="86225" y="32070"/>
                  </a:lnTo>
                  <a:lnTo>
                    <a:pt x="91973" y="32070"/>
                  </a:lnTo>
                  <a:lnTo>
                    <a:pt x="91973" y="9228"/>
                  </a:lnTo>
                  <a:close/>
                  <a:moveTo>
                    <a:pt x="137052" y="9077"/>
                  </a:moveTo>
                  <a:cubicBezTo>
                    <a:pt x="134934" y="9077"/>
                    <a:pt x="133270" y="9380"/>
                    <a:pt x="131606" y="10136"/>
                  </a:cubicBezTo>
                  <a:cubicBezTo>
                    <a:pt x="130093" y="10892"/>
                    <a:pt x="128732" y="12102"/>
                    <a:pt x="127976" y="13615"/>
                  </a:cubicBezTo>
                  <a:lnTo>
                    <a:pt x="127976" y="9228"/>
                  </a:lnTo>
                  <a:lnTo>
                    <a:pt x="122681" y="9228"/>
                  </a:lnTo>
                  <a:lnTo>
                    <a:pt x="122681" y="32070"/>
                  </a:lnTo>
                  <a:lnTo>
                    <a:pt x="128581" y="32070"/>
                  </a:lnTo>
                  <a:lnTo>
                    <a:pt x="128581" y="18758"/>
                  </a:lnTo>
                  <a:cubicBezTo>
                    <a:pt x="128732" y="18002"/>
                    <a:pt x="129034" y="17397"/>
                    <a:pt x="129488" y="16792"/>
                  </a:cubicBezTo>
                  <a:cubicBezTo>
                    <a:pt x="129791" y="16187"/>
                    <a:pt x="130396" y="15733"/>
                    <a:pt x="131001" y="15279"/>
                  </a:cubicBezTo>
                  <a:cubicBezTo>
                    <a:pt x="131606" y="14977"/>
                    <a:pt x="132060" y="14523"/>
                    <a:pt x="132665" y="14371"/>
                  </a:cubicBezTo>
                  <a:cubicBezTo>
                    <a:pt x="133270" y="14220"/>
                    <a:pt x="133875" y="13918"/>
                    <a:pt x="134329" y="13918"/>
                  </a:cubicBezTo>
                  <a:cubicBezTo>
                    <a:pt x="135539" y="13918"/>
                    <a:pt x="136447" y="14371"/>
                    <a:pt x="137052" y="15279"/>
                  </a:cubicBezTo>
                  <a:cubicBezTo>
                    <a:pt x="137657" y="16035"/>
                    <a:pt x="137959" y="17548"/>
                    <a:pt x="137959" y="19212"/>
                  </a:cubicBezTo>
                  <a:lnTo>
                    <a:pt x="137959" y="32070"/>
                  </a:lnTo>
                  <a:lnTo>
                    <a:pt x="143859" y="32070"/>
                  </a:lnTo>
                  <a:lnTo>
                    <a:pt x="143859" y="18002"/>
                  </a:lnTo>
                  <a:lnTo>
                    <a:pt x="143708" y="18002"/>
                  </a:lnTo>
                  <a:cubicBezTo>
                    <a:pt x="143708" y="16792"/>
                    <a:pt x="143405" y="15733"/>
                    <a:pt x="143405" y="14674"/>
                  </a:cubicBezTo>
                  <a:cubicBezTo>
                    <a:pt x="143254" y="13615"/>
                    <a:pt x="142951" y="12708"/>
                    <a:pt x="142497" y="11951"/>
                  </a:cubicBezTo>
                  <a:cubicBezTo>
                    <a:pt x="141892" y="11195"/>
                    <a:pt x="141439" y="10438"/>
                    <a:pt x="140380" y="9833"/>
                  </a:cubicBezTo>
                  <a:cubicBezTo>
                    <a:pt x="139472" y="9228"/>
                    <a:pt x="138413" y="9077"/>
                    <a:pt x="137052" y="9077"/>
                  </a:cubicBezTo>
                  <a:close/>
                  <a:moveTo>
                    <a:pt x="26624" y="8623"/>
                  </a:moveTo>
                  <a:cubicBezTo>
                    <a:pt x="24809" y="8623"/>
                    <a:pt x="22994" y="9077"/>
                    <a:pt x="21481" y="9531"/>
                  </a:cubicBezTo>
                  <a:cubicBezTo>
                    <a:pt x="19968" y="10136"/>
                    <a:pt x="18607" y="11044"/>
                    <a:pt x="17699" y="12254"/>
                  </a:cubicBezTo>
                  <a:cubicBezTo>
                    <a:pt x="16489" y="13313"/>
                    <a:pt x="15733" y="14523"/>
                    <a:pt x="15279" y="16035"/>
                  </a:cubicBezTo>
                  <a:cubicBezTo>
                    <a:pt x="14674" y="17548"/>
                    <a:pt x="14523" y="19061"/>
                    <a:pt x="14523" y="20574"/>
                  </a:cubicBezTo>
                  <a:cubicBezTo>
                    <a:pt x="14523" y="22086"/>
                    <a:pt x="14825" y="23599"/>
                    <a:pt x="15279" y="25112"/>
                  </a:cubicBezTo>
                  <a:cubicBezTo>
                    <a:pt x="15733" y="26624"/>
                    <a:pt x="16489" y="27683"/>
                    <a:pt x="17699" y="28893"/>
                  </a:cubicBezTo>
                  <a:cubicBezTo>
                    <a:pt x="18758" y="29952"/>
                    <a:pt x="19968" y="30709"/>
                    <a:pt x="21481" y="31314"/>
                  </a:cubicBezTo>
                  <a:cubicBezTo>
                    <a:pt x="22994" y="31919"/>
                    <a:pt x="24658" y="32373"/>
                    <a:pt x="26322" y="32373"/>
                  </a:cubicBezTo>
                  <a:cubicBezTo>
                    <a:pt x="26796" y="32425"/>
                    <a:pt x="27252" y="32450"/>
                    <a:pt x="27692" y="32450"/>
                  </a:cubicBezTo>
                  <a:cubicBezTo>
                    <a:pt x="29773" y="32450"/>
                    <a:pt x="31479" y="31886"/>
                    <a:pt x="32978" y="31011"/>
                  </a:cubicBezTo>
                  <a:cubicBezTo>
                    <a:pt x="34944" y="29801"/>
                    <a:pt x="36154" y="28440"/>
                    <a:pt x="37062" y="26624"/>
                  </a:cubicBezTo>
                  <a:lnTo>
                    <a:pt x="31919" y="25263"/>
                  </a:lnTo>
                  <a:cubicBezTo>
                    <a:pt x="31465" y="26171"/>
                    <a:pt x="30709" y="26927"/>
                    <a:pt x="29801" y="27532"/>
                  </a:cubicBezTo>
                  <a:cubicBezTo>
                    <a:pt x="28893" y="28137"/>
                    <a:pt x="27683" y="28288"/>
                    <a:pt x="26624" y="28288"/>
                  </a:cubicBezTo>
                  <a:cubicBezTo>
                    <a:pt x="25868" y="28288"/>
                    <a:pt x="25112" y="28137"/>
                    <a:pt x="24355" y="27986"/>
                  </a:cubicBezTo>
                  <a:cubicBezTo>
                    <a:pt x="23599" y="27683"/>
                    <a:pt x="22994" y="27381"/>
                    <a:pt x="22389" y="26776"/>
                  </a:cubicBezTo>
                  <a:cubicBezTo>
                    <a:pt x="21784" y="26171"/>
                    <a:pt x="21481" y="25717"/>
                    <a:pt x="21027" y="25112"/>
                  </a:cubicBezTo>
                  <a:cubicBezTo>
                    <a:pt x="20725" y="24355"/>
                    <a:pt x="20573" y="23599"/>
                    <a:pt x="20573" y="22691"/>
                  </a:cubicBezTo>
                  <a:lnTo>
                    <a:pt x="38121" y="22691"/>
                  </a:lnTo>
                  <a:cubicBezTo>
                    <a:pt x="38121" y="22389"/>
                    <a:pt x="38272" y="22086"/>
                    <a:pt x="38272" y="21632"/>
                  </a:cubicBezTo>
                  <a:lnTo>
                    <a:pt x="38272" y="20574"/>
                  </a:lnTo>
                  <a:cubicBezTo>
                    <a:pt x="38272" y="19061"/>
                    <a:pt x="38121" y="17548"/>
                    <a:pt x="37516" y="16035"/>
                  </a:cubicBezTo>
                  <a:cubicBezTo>
                    <a:pt x="36911" y="14523"/>
                    <a:pt x="36154" y="13313"/>
                    <a:pt x="35247" y="12254"/>
                  </a:cubicBezTo>
                  <a:cubicBezTo>
                    <a:pt x="34339" y="11044"/>
                    <a:pt x="32978" y="10287"/>
                    <a:pt x="31465" y="9531"/>
                  </a:cubicBezTo>
                  <a:cubicBezTo>
                    <a:pt x="29952" y="9077"/>
                    <a:pt x="28288" y="8623"/>
                    <a:pt x="26624" y="8623"/>
                  </a:cubicBezTo>
                  <a:close/>
                  <a:moveTo>
                    <a:pt x="107554" y="8623"/>
                  </a:moveTo>
                  <a:cubicBezTo>
                    <a:pt x="105890" y="8623"/>
                    <a:pt x="103924" y="9077"/>
                    <a:pt x="102411" y="9531"/>
                  </a:cubicBezTo>
                  <a:cubicBezTo>
                    <a:pt x="100898" y="10136"/>
                    <a:pt x="99537" y="11044"/>
                    <a:pt x="98629" y="12254"/>
                  </a:cubicBezTo>
                  <a:cubicBezTo>
                    <a:pt x="97419" y="13313"/>
                    <a:pt x="96663" y="14523"/>
                    <a:pt x="96209" y="16035"/>
                  </a:cubicBezTo>
                  <a:cubicBezTo>
                    <a:pt x="95604" y="17548"/>
                    <a:pt x="95452" y="19061"/>
                    <a:pt x="95452" y="20574"/>
                  </a:cubicBezTo>
                  <a:cubicBezTo>
                    <a:pt x="95452" y="22086"/>
                    <a:pt x="95604" y="23599"/>
                    <a:pt x="96209" y="25112"/>
                  </a:cubicBezTo>
                  <a:cubicBezTo>
                    <a:pt x="96663" y="26624"/>
                    <a:pt x="97419" y="27683"/>
                    <a:pt x="98629" y="28893"/>
                  </a:cubicBezTo>
                  <a:cubicBezTo>
                    <a:pt x="99688" y="29952"/>
                    <a:pt x="100898" y="30709"/>
                    <a:pt x="102411" y="31314"/>
                  </a:cubicBezTo>
                  <a:cubicBezTo>
                    <a:pt x="103924" y="31919"/>
                    <a:pt x="105587" y="32373"/>
                    <a:pt x="107251" y="32373"/>
                  </a:cubicBezTo>
                  <a:cubicBezTo>
                    <a:pt x="107726" y="32425"/>
                    <a:pt x="108187" y="32450"/>
                    <a:pt x="108633" y="32450"/>
                  </a:cubicBezTo>
                  <a:cubicBezTo>
                    <a:pt x="110747" y="32450"/>
                    <a:pt x="112533" y="31886"/>
                    <a:pt x="113907" y="31011"/>
                  </a:cubicBezTo>
                  <a:cubicBezTo>
                    <a:pt x="115874" y="29801"/>
                    <a:pt x="117235" y="28440"/>
                    <a:pt x="117992" y="26624"/>
                  </a:cubicBezTo>
                  <a:lnTo>
                    <a:pt x="112848" y="25263"/>
                  </a:lnTo>
                  <a:cubicBezTo>
                    <a:pt x="112395" y="26171"/>
                    <a:pt x="111638" y="26927"/>
                    <a:pt x="110731" y="27532"/>
                  </a:cubicBezTo>
                  <a:cubicBezTo>
                    <a:pt x="109823" y="28137"/>
                    <a:pt x="108613" y="28288"/>
                    <a:pt x="107554" y="28288"/>
                  </a:cubicBezTo>
                  <a:cubicBezTo>
                    <a:pt x="106798" y="28288"/>
                    <a:pt x="106041" y="28137"/>
                    <a:pt x="105285" y="27986"/>
                  </a:cubicBezTo>
                  <a:cubicBezTo>
                    <a:pt x="104529" y="27683"/>
                    <a:pt x="103924" y="27381"/>
                    <a:pt x="103318" y="26776"/>
                  </a:cubicBezTo>
                  <a:cubicBezTo>
                    <a:pt x="102865" y="26171"/>
                    <a:pt x="102411" y="25717"/>
                    <a:pt x="102108" y="25112"/>
                  </a:cubicBezTo>
                  <a:cubicBezTo>
                    <a:pt x="101654" y="24355"/>
                    <a:pt x="101503" y="23599"/>
                    <a:pt x="101503" y="22691"/>
                  </a:cubicBezTo>
                  <a:lnTo>
                    <a:pt x="119051" y="22691"/>
                  </a:lnTo>
                  <a:cubicBezTo>
                    <a:pt x="119051" y="22389"/>
                    <a:pt x="119051" y="22086"/>
                    <a:pt x="119202" y="21632"/>
                  </a:cubicBezTo>
                  <a:lnTo>
                    <a:pt x="119202" y="20574"/>
                  </a:lnTo>
                  <a:cubicBezTo>
                    <a:pt x="119202" y="19061"/>
                    <a:pt x="119051" y="17548"/>
                    <a:pt x="118445" y="16035"/>
                  </a:cubicBezTo>
                  <a:cubicBezTo>
                    <a:pt x="117840" y="14523"/>
                    <a:pt x="117084" y="13313"/>
                    <a:pt x="116176" y="12254"/>
                  </a:cubicBezTo>
                  <a:cubicBezTo>
                    <a:pt x="115269" y="11044"/>
                    <a:pt x="113907" y="10287"/>
                    <a:pt x="112395" y="9531"/>
                  </a:cubicBezTo>
                  <a:cubicBezTo>
                    <a:pt x="110882" y="9077"/>
                    <a:pt x="109218" y="8623"/>
                    <a:pt x="107554" y="8623"/>
                  </a:cubicBezTo>
                  <a:close/>
                  <a:moveTo>
                    <a:pt x="182584" y="8623"/>
                  </a:moveTo>
                  <a:cubicBezTo>
                    <a:pt x="180769" y="8623"/>
                    <a:pt x="178954" y="9077"/>
                    <a:pt x="177441" y="9531"/>
                  </a:cubicBezTo>
                  <a:cubicBezTo>
                    <a:pt x="175928" y="10136"/>
                    <a:pt x="174718" y="11044"/>
                    <a:pt x="173659" y="12254"/>
                  </a:cubicBezTo>
                  <a:cubicBezTo>
                    <a:pt x="172600" y="13313"/>
                    <a:pt x="171844" y="14523"/>
                    <a:pt x="171239" y="16035"/>
                  </a:cubicBezTo>
                  <a:cubicBezTo>
                    <a:pt x="170634" y="17548"/>
                    <a:pt x="170483" y="19061"/>
                    <a:pt x="170483" y="20574"/>
                  </a:cubicBezTo>
                  <a:cubicBezTo>
                    <a:pt x="170483" y="22086"/>
                    <a:pt x="170634" y="23599"/>
                    <a:pt x="171239" y="25112"/>
                  </a:cubicBezTo>
                  <a:cubicBezTo>
                    <a:pt x="171844" y="26624"/>
                    <a:pt x="172600" y="27683"/>
                    <a:pt x="173659" y="28893"/>
                  </a:cubicBezTo>
                  <a:cubicBezTo>
                    <a:pt x="174869" y="29952"/>
                    <a:pt x="175928" y="30709"/>
                    <a:pt x="177441" y="31314"/>
                  </a:cubicBezTo>
                  <a:cubicBezTo>
                    <a:pt x="178954" y="31919"/>
                    <a:pt x="180769" y="32373"/>
                    <a:pt x="182433" y="32373"/>
                  </a:cubicBezTo>
                  <a:cubicBezTo>
                    <a:pt x="182881" y="32425"/>
                    <a:pt x="183320" y="32450"/>
                    <a:pt x="183749" y="32450"/>
                  </a:cubicBezTo>
                  <a:cubicBezTo>
                    <a:pt x="185782" y="32450"/>
                    <a:pt x="187590" y="31886"/>
                    <a:pt x="189089" y="31011"/>
                  </a:cubicBezTo>
                  <a:cubicBezTo>
                    <a:pt x="190904" y="29801"/>
                    <a:pt x="192265" y="28440"/>
                    <a:pt x="193022" y="26624"/>
                  </a:cubicBezTo>
                  <a:lnTo>
                    <a:pt x="187879" y="25263"/>
                  </a:lnTo>
                  <a:cubicBezTo>
                    <a:pt x="187576" y="26171"/>
                    <a:pt x="186820" y="26927"/>
                    <a:pt x="185761" y="27532"/>
                  </a:cubicBezTo>
                  <a:cubicBezTo>
                    <a:pt x="184853" y="28137"/>
                    <a:pt x="183794" y="28288"/>
                    <a:pt x="182584" y="28288"/>
                  </a:cubicBezTo>
                  <a:cubicBezTo>
                    <a:pt x="181828" y="28288"/>
                    <a:pt x="181071" y="28137"/>
                    <a:pt x="180315" y="27986"/>
                  </a:cubicBezTo>
                  <a:cubicBezTo>
                    <a:pt x="179559" y="27683"/>
                    <a:pt x="178954" y="27381"/>
                    <a:pt x="178500" y="26776"/>
                  </a:cubicBezTo>
                  <a:cubicBezTo>
                    <a:pt x="177895" y="26171"/>
                    <a:pt x="177441" y="25717"/>
                    <a:pt x="177138" y="25112"/>
                  </a:cubicBezTo>
                  <a:cubicBezTo>
                    <a:pt x="176685" y="24355"/>
                    <a:pt x="176533" y="23599"/>
                    <a:pt x="176533" y="22691"/>
                  </a:cubicBezTo>
                  <a:lnTo>
                    <a:pt x="194081" y="22691"/>
                  </a:lnTo>
                  <a:cubicBezTo>
                    <a:pt x="194081" y="22389"/>
                    <a:pt x="194081" y="22086"/>
                    <a:pt x="194383" y="21632"/>
                  </a:cubicBezTo>
                  <a:lnTo>
                    <a:pt x="194383" y="20574"/>
                  </a:lnTo>
                  <a:cubicBezTo>
                    <a:pt x="194383" y="19061"/>
                    <a:pt x="194081" y="17548"/>
                    <a:pt x="193627" y="16035"/>
                  </a:cubicBezTo>
                  <a:cubicBezTo>
                    <a:pt x="193022" y="14523"/>
                    <a:pt x="192265" y="13313"/>
                    <a:pt x="191358" y="12254"/>
                  </a:cubicBezTo>
                  <a:cubicBezTo>
                    <a:pt x="190299" y="11044"/>
                    <a:pt x="189089" y="10287"/>
                    <a:pt x="187576" y="9531"/>
                  </a:cubicBezTo>
                  <a:cubicBezTo>
                    <a:pt x="186063" y="9077"/>
                    <a:pt x="184248" y="8623"/>
                    <a:pt x="182584" y="8623"/>
                  </a:cubicBezTo>
                  <a:close/>
                  <a:moveTo>
                    <a:pt x="72913" y="1"/>
                  </a:moveTo>
                  <a:lnTo>
                    <a:pt x="72913" y="26776"/>
                  </a:lnTo>
                  <a:cubicBezTo>
                    <a:pt x="72913" y="28742"/>
                    <a:pt x="73518" y="29952"/>
                    <a:pt x="74426" y="31011"/>
                  </a:cubicBezTo>
                  <a:cubicBezTo>
                    <a:pt x="75333" y="31919"/>
                    <a:pt x="76846" y="32524"/>
                    <a:pt x="78661" y="32524"/>
                  </a:cubicBezTo>
                  <a:cubicBezTo>
                    <a:pt x="79418" y="32524"/>
                    <a:pt x="80325" y="32373"/>
                    <a:pt x="81384" y="32070"/>
                  </a:cubicBezTo>
                  <a:cubicBezTo>
                    <a:pt x="82594" y="31919"/>
                    <a:pt x="83351" y="31616"/>
                    <a:pt x="84258" y="31162"/>
                  </a:cubicBezTo>
                  <a:lnTo>
                    <a:pt x="83502" y="26624"/>
                  </a:lnTo>
                  <a:cubicBezTo>
                    <a:pt x="83199" y="26776"/>
                    <a:pt x="82746" y="27078"/>
                    <a:pt x="82443" y="27078"/>
                  </a:cubicBezTo>
                  <a:cubicBezTo>
                    <a:pt x="81989" y="27229"/>
                    <a:pt x="81687" y="27229"/>
                    <a:pt x="81233" y="27229"/>
                  </a:cubicBezTo>
                  <a:cubicBezTo>
                    <a:pt x="80477" y="27229"/>
                    <a:pt x="79871" y="27078"/>
                    <a:pt x="79569" y="26473"/>
                  </a:cubicBezTo>
                  <a:cubicBezTo>
                    <a:pt x="79115" y="26019"/>
                    <a:pt x="78964" y="25263"/>
                    <a:pt x="78964" y="24507"/>
                  </a:cubicBezTo>
                  <a:lnTo>
                    <a:pt x="78964" y="1"/>
                  </a:lnTo>
                  <a:close/>
                  <a:moveTo>
                    <a:pt x="49315" y="8775"/>
                  </a:moveTo>
                  <a:cubicBezTo>
                    <a:pt x="47953" y="8775"/>
                    <a:pt x="46895" y="9077"/>
                    <a:pt x="45684" y="9380"/>
                  </a:cubicBezTo>
                  <a:cubicBezTo>
                    <a:pt x="44625" y="9833"/>
                    <a:pt x="43567" y="10287"/>
                    <a:pt x="42810" y="10892"/>
                  </a:cubicBezTo>
                  <a:cubicBezTo>
                    <a:pt x="42054" y="11497"/>
                    <a:pt x="41298" y="12405"/>
                    <a:pt x="40995" y="13313"/>
                  </a:cubicBezTo>
                  <a:cubicBezTo>
                    <a:pt x="40541" y="14371"/>
                    <a:pt x="40239" y="15279"/>
                    <a:pt x="40239" y="16641"/>
                  </a:cubicBezTo>
                  <a:cubicBezTo>
                    <a:pt x="40239" y="17548"/>
                    <a:pt x="40390" y="18305"/>
                    <a:pt x="40541" y="18910"/>
                  </a:cubicBezTo>
                  <a:cubicBezTo>
                    <a:pt x="40995" y="19363"/>
                    <a:pt x="41298" y="19968"/>
                    <a:pt x="41903" y="20574"/>
                  </a:cubicBezTo>
                  <a:cubicBezTo>
                    <a:pt x="42508" y="21179"/>
                    <a:pt x="43415" y="21481"/>
                    <a:pt x="44323" y="21935"/>
                  </a:cubicBezTo>
                  <a:cubicBezTo>
                    <a:pt x="45533" y="22238"/>
                    <a:pt x="46592" y="22691"/>
                    <a:pt x="48105" y="22994"/>
                  </a:cubicBezTo>
                  <a:cubicBezTo>
                    <a:pt x="49920" y="23599"/>
                    <a:pt x="51130" y="23901"/>
                    <a:pt x="51886" y="24355"/>
                  </a:cubicBezTo>
                  <a:cubicBezTo>
                    <a:pt x="52643" y="24658"/>
                    <a:pt x="53097" y="25263"/>
                    <a:pt x="53097" y="26019"/>
                  </a:cubicBezTo>
                  <a:cubicBezTo>
                    <a:pt x="53097" y="26776"/>
                    <a:pt x="52643" y="27532"/>
                    <a:pt x="52189" y="27986"/>
                  </a:cubicBezTo>
                  <a:cubicBezTo>
                    <a:pt x="51281" y="28288"/>
                    <a:pt x="50676" y="28440"/>
                    <a:pt x="49315" y="28440"/>
                  </a:cubicBezTo>
                  <a:cubicBezTo>
                    <a:pt x="47953" y="28440"/>
                    <a:pt x="46592" y="28288"/>
                    <a:pt x="45382" y="27683"/>
                  </a:cubicBezTo>
                  <a:cubicBezTo>
                    <a:pt x="44020" y="27229"/>
                    <a:pt x="42659" y="26473"/>
                    <a:pt x="41146" y="25414"/>
                  </a:cubicBezTo>
                  <a:lnTo>
                    <a:pt x="38877" y="29045"/>
                  </a:lnTo>
                  <a:cubicBezTo>
                    <a:pt x="40239" y="30255"/>
                    <a:pt x="41751" y="31162"/>
                    <a:pt x="43567" y="31768"/>
                  </a:cubicBezTo>
                  <a:cubicBezTo>
                    <a:pt x="45533" y="32221"/>
                    <a:pt x="47348" y="32675"/>
                    <a:pt x="49315" y="32675"/>
                  </a:cubicBezTo>
                  <a:cubicBezTo>
                    <a:pt x="52945" y="32675"/>
                    <a:pt x="54912" y="31919"/>
                    <a:pt x="56727" y="30557"/>
                  </a:cubicBezTo>
                  <a:cubicBezTo>
                    <a:pt x="58391" y="29347"/>
                    <a:pt x="59147" y="27532"/>
                    <a:pt x="59147" y="25263"/>
                  </a:cubicBezTo>
                  <a:cubicBezTo>
                    <a:pt x="59147" y="24355"/>
                    <a:pt x="58996" y="23599"/>
                    <a:pt x="58542" y="22843"/>
                  </a:cubicBezTo>
                  <a:cubicBezTo>
                    <a:pt x="58240" y="22086"/>
                    <a:pt x="57635" y="21481"/>
                    <a:pt x="57030" y="20876"/>
                  </a:cubicBezTo>
                  <a:cubicBezTo>
                    <a:pt x="56273" y="20422"/>
                    <a:pt x="55366" y="19968"/>
                    <a:pt x="54156" y="19666"/>
                  </a:cubicBezTo>
                  <a:cubicBezTo>
                    <a:pt x="53097" y="19212"/>
                    <a:pt x="51735" y="18910"/>
                    <a:pt x="50222" y="18456"/>
                  </a:cubicBezTo>
                  <a:cubicBezTo>
                    <a:pt x="49466" y="18305"/>
                    <a:pt x="48710" y="18153"/>
                    <a:pt x="48105" y="17851"/>
                  </a:cubicBezTo>
                  <a:cubicBezTo>
                    <a:pt x="47651" y="17699"/>
                    <a:pt x="47197" y="17548"/>
                    <a:pt x="46895" y="17397"/>
                  </a:cubicBezTo>
                  <a:cubicBezTo>
                    <a:pt x="46441" y="17094"/>
                    <a:pt x="46289" y="16943"/>
                    <a:pt x="46138" y="16641"/>
                  </a:cubicBezTo>
                  <a:cubicBezTo>
                    <a:pt x="45836" y="16338"/>
                    <a:pt x="45836" y="16035"/>
                    <a:pt x="45836" y="15582"/>
                  </a:cubicBezTo>
                  <a:cubicBezTo>
                    <a:pt x="45836" y="14674"/>
                    <a:pt x="46289" y="14069"/>
                    <a:pt x="46895" y="13766"/>
                  </a:cubicBezTo>
                  <a:cubicBezTo>
                    <a:pt x="47651" y="13313"/>
                    <a:pt x="48407" y="13161"/>
                    <a:pt x="49315" y="13161"/>
                  </a:cubicBezTo>
                  <a:cubicBezTo>
                    <a:pt x="50374" y="13161"/>
                    <a:pt x="51433" y="13313"/>
                    <a:pt x="52492" y="13766"/>
                  </a:cubicBezTo>
                  <a:cubicBezTo>
                    <a:pt x="53702" y="14069"/>
                    <a:pt x="54761" y="14825"/>
                    <a:pt x="55971" y="15582"/>
                  </a:cubicBezTo>
                  <a:lnTo>
                    <a:pt x="58240" y="12102"/>
                  </a:lnTo>
                  <a:cubicBezTo>
                    <a:pt x="56878" y="10892"/>
                    <a:pt x="55517" y="10136"/>
                    <a:pt x="54004" y="9531"/>
                  </a:cubicBezTo>
                  <a:cubicBezTo>
                    <a:pt x="52492" y="9077"/>
                    <a:pt x="50979" y="8775"/>
                    <a:pt x="49315" y="8775"/>
                  </a:cubicBezTo>
                  <a:close/>
                  <a:moveTo>
                    <a:pt x="158532" y="8775"/>
                  </a:moveTo>
                  <a:cubicBezTo>
                    <a:pt x="156717" y="8775"/>
                    <a:pt x="155053" y="9228"/>
                    <a:pt x="153540" y="9833"/>
                  </a:cubicBezTo>
                  <a:cubicBezTo>
                    <a:pt x="152028" y="10287"/>
                    <a:pt x="150666" y="11346"/>
                    <a:pt x="149758" y="12405"/>
                  </a:cubicBezTo>
                  <a:cubicBezTo>
                    <a:pt x="148548" y="13615"/>
                    <a:pt x="147792" y="14674"/>
                    <a:pt x="147187" y="16187"/>
                  </a:cubicBezTo>
                  <a:cubicBezTo>
                    <a:pt x="146733" y="17699"/>
                    <a:pt x="146431" y="19212"/>
                    <a:pt x="146431" y="20725"/>
                  </a:cubicBezTo>
                  <a:cubicBezTo>
                    <a:pt x="146733" y="22238"/>
                    <a:pt x="147036" y="23750"/>
                    <a:pt x="147641" y="25263"/>
                  </a:cubicBezTo>
                  <a:cubicBezTo>
                    <a:pt x="148246" y="26776"/>
                    <a:pt x="149002" y="27986"/>
                    <a:pt x="150061" y="29045"/>
                  </a:cubicBezTo>
                  <a:cubicBezTo>
                    <a:pt x="151271" y="30255"/>
                    <a:pt x="152330" y="31011"/>
                    <a:pt x="153843" y="31768"/>
                  </a:cubicBezTo>
                  <a:cubicBezTo>
                    <a:pt x="155355" y="32373"/>
                    <a:pt x="157019" y="32675"/>
                    <a:pt x="158986" y="32675"/>
                  </a:cubicBezTo>
                  <a:cubicBezTo>
                    <a:pt x="161406" y="32675"/>
                    <a:pt x="163675" y="32070"/>
                    <a:pt x="165339" y="31011"/>
                  </a:cubicBezTo>
                  <a:cubicBezTo>
                    <a:pt x="167306" y="29801"/>
                    <a:pt x="168365" y="28440"/>
                    <a:pt x="169424" y="26624"/>
                  </a:cubicBezTo>
                  <a:lnTo>
                    <a:pt x="163675" y="24960"/>
                  </a:lnTo>
                  <a:cubicBezTo>
                    <a:pt x="163373" y="25717"/>
                    <a:pt x="162768" y="26171"/>
                    <a:pt x="161860" y="26776"/>
                  </a:cubicBezTo>
                  <a:cubicBezTo>
                    <a:pt x="160801" y="27381"/>
                    <a:pt x="159894" y="27532"/>
                    <a:pt x="158986" y="27532"/>
                  </a:cubicBezTo>
                  <a:cubicBezTo>
                    <a:pt x="158230" y="27532"/>
                    <a:pt x="157473" y="27381"/>
                    <a:pt x="156717" y="26927"/>
                  </a:cubicBezTo>
                  <a:cubicBezTo>
                    <a:pt x="155961" y="26624"/>
                    <a:pt x="155355" y="26171"/>
                    <a:pt x="154750" y="25717"/>
                  </a:cubicBezTo>
                  <a:cubicBezTo>
                    <a:pt x="154297" y="25112"/>
                    <a:pt x="153843" y="24355"/>
                    <a:pt x="153540" y="23448"/>
                  </a:cubicBezTo>
                  <a:cubicBezTo>
                    <a:pt x="153086" y="22691"/>
                    <a:pt x="152935" y="21632"/>
                    <a:pt x="152935" y="20574"/>
                  </a:cubicBezTo>
                  <a:cubicBezTo>
                    <a:pt x="152935" y="19666"/>
                    <a:pt x="153086" y="18607"/>
                    <a:pt x="153238" y="17699"/>
                  </a:cubicBezTo>
                  <a:cubicBezTo>
                    <a:pt x="153692" y="16943"/>
                    <a:pt x="153994" y="16187"/>
                    <a:pt x="154599" y="15733"/>
                  </a:cubicBezTo>
                  <a:cubicBezTo>
                    <a:pt x="155204" y="15128"/>
                    <a:pt x="155809" y="14523"/>
                    <a:pt x="156566" y="14371"/>
                  </a:cubicBezTo>
                  <a:cubicBezTo>
                    <a:pt x="157322" y="13918"/>
                    <a:pt x="158078" y="13766"/>
                    <a:pt x="158835" y="13766"/>
                  </a:cubicBezTo>
                  <a:cubicBezTo>
                    <a:pt x="159742" y="13766"/>
                    <a:pt x="160650" y="13918"/>
                    <a:pt x="161406" y="14523"/>
                  </a:cubicBezTo>
                  <a:cubicBezTo>
                    <a:pt x="162163" y="14825"/>
                    <a:pt x="162919" y="15733"/>
                    <a:pt x="163373" y="16489"/>
                  </a:cubicBezTo>
                  <a:lnTo>
                    <a:pt x="168970" y="14674"/>
                  </a:lnTo>
                  <a:cubicBezTo>
                    <a:pt x="168062" y="13010"/>
                    <a:pt x="166701" y="11497"/>
                    <a:pt x="165037" y="10590"/>
                  </a:cubicBezTo>
                  <a:cubicBezTo>
                    <a:pt x="163373" y="9380"/>
                    <a:pt x="161104" y="8775"/>
                    <a:pt x="158532" y="87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oogle Shape;1326;p177"/>
          <p:cNvGrpSpPr>
            <a:grpSpLocks noChangeAspect="1"/>
          </p:cNvGrpSpPr>
          <p:nvPr/>
        </p:nvGrpSpPr>
        <p:grpSpPr>
          <a:xfrm>
            <a:off x="5603393" y="4594386"/>
            <a:ext cx="1723417" cy="339300"/>
            <a:chOff x="500850" y="326199"/>
            <a:chExt cx="1723417" cy="339300"/>
          </a:xfrm>
        </p:grpSpPr>
        <p:sp>
          <p:nvSpPr>
            <p:cNvPr id="12" name="Google Shape;1327;p177"/>
            <p:cNvSpPr/>
            <p:nvPr/>
          </p:nvSpPr>
          <p:spPr>
            <a:xfrm>
              <a:off x="933667" y="387863"/>
              <a:ext cx="1290600" cy="1704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28;p177"/>
            <p:cNvSpPr/>
            <p:nvPr/>
          </p:nvSpPr>
          <p:spPr>
            <a:xfrm>
              <a:off x="500850" y="326199"/>
              <a:ext cx="346500" cy="33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336" y="0"/>
                  </a:moveTo>
                  <a:lnTo>
                    <a:pt x="39169" y="0"/>
                  </a:lnTo>
                  <a:lnTo>
                    <a:pt x="35775" y="2200"/>
                  </a:lnTo>
                  <a:lnTo>
                    <a:pt x="32525" y="3301"/>
                  </a:lnTo>
                  <a:lnTo>
                    <a:pt x="29424" y="4402"/>
                  </a:lnTo>
                  <a:lnTo>
                    <a:pt x="26475" y="6603"/>
                  </a:lnTo>
                  <a:lnTo>
                    <a:pt x="21715" y="9904"/>
                  </a:lnTo>
                  <a:lnTo>
                    <a:pt x="17379" y="14306"/>
                  </a:lnTo>
                  <a:lnTo>
                    <a:pt x="13482" y="18708"/>
                  </a:lnTo>
                  <a:lnTo>
                    <a:pt x="10039" y="23111"/>
                  </a:lnTo>
                  <a:lnTo>
                    <a:pt x="7228" y="28613"/>
                  </a:lnTo>
                  <a:lnTo>
                    <a:pt x="4872" y="33015"/>
                  </a:lnTo>
                  <a:lnTo>
                    <a:pt x="2973" y="38518"/>
                  </a:lnTo>
                  <a:lnTo>
                    <a:pt x="1533" y="42920"/>
                  </a:lnTo>
                  <a:lnTo>
                    <a:pt x="556" y="48423"/>
                  </a:lnTo>
                  <a:lnTo>
                    <a:pt x="44" y="53925"/>
                  </a:lnTo>
                  <a:lnTo>
                    <a:pt x="0" y="59428"/>
                  </a:lnTo>
                  <a:lnTo>
                    <a:pt x="426" y="64931"/>
                  </a:lnTo>
                  <a:lnTo>
                    <a:pt x="1325" y="70433"/>
                  </a:lnTo>
                  <a:lnTo>
                    <a:pt x="2628" y="75936"/>
                  </a:lnTo>
                  <a:lnTo>
                    <a:pt x="4234" y="80338"/>
                  </a:lnTo>
                  <a:lnTo>
                    <a:pt x="6132" y="85841"/>
                  </a:lnTo>
                  <a:lnTo>
                    <a:pt x="8313" y="90243"/>
                  </a:lnTo>
                  <a:lnTo>
                    <a:pt x="10766" y="94645"/>
                  </a:lnTo>
                  <a:lnTo>
                    <a:pt x="13483" y="97946"/>
                  </a:lnTo>
                  <a:lnTo>
                    <a:pt x="16452" y="102349"/>
                  </a:lnTo>
                  <a:lnTo>
                    <a:pt x="19664" y="105650"/>
                  </a:lnTo>
                  <a:lnTo>
                    <a:pt x="23109" y="108952"/>
                  </a:lnTo>
                  <a:lnTo>
                    <a:pt x="26777" y="111153"/>
                  </a:lnTo>
                  <a:lnTo>
                    <a:pt x="30837" y="113354"/>
                  </a:lnTo>
                  <a:lnTo>
                    <a:pt x="35117" y="115555"/>
                  </a:lnTo>
                  <a:lnTo>
                    <a:pt x="39590" y="117756"/>
                  </a:lnTo>
                  <a:lnTo>
                    <a:pt x="49013" y="119957"/>
                  </a:lnTo>
                  <a:lnTo>
                    <a:pt x="69017" y="119957"/>
                  </a:lnTo>
                  <a:lnTo>
                    <a:pt x="74106" y="118856"/>
                  </a:lnTo>
                  <a:lnTo>
                    <a:pt x="77989" y="117756"/>
                  </a:lnTo>
                  <a:lnTo>
                    <a:pt x="85322" y="114454"/>
                  </a:lnTo>
                  <a:lnTo>
                    <a:pt x="88823" y="112253"/>
                  </a:lnTo>
                  <a:lnTo>
                    <a:pt x="89774" y="112253"/>
                  </a:lnTo>
                  <a:lnTo>
                    <a:pt x="90717" y="111153"/>
                  </a:lnTo>
                  <a:lnTo>
                    <a:pt x="91652" y="111153"/>
                  </a:lnTo>
                  <a:lnTo>
                    <a:pt x="92580" y="110052"/>
                  </a:lnTo>
                  <a:lnTo>
                    <a:pt x="93826" y="108952"/>
                  </a:lnTo>
                  <a:lnTo>
                    <a:pt x="64560" y="108952"/>
                  </a:lnTo>
                  <a:lnTo>
                    <a:pt x="54624" y="106751"/>
                  </a:lnTo>
                  <a:lnTo>
                    <a:pt x="49622" y="104550"/>
                  </a:lnTo>
                  <a:lnTo>
                    <a:pt x="44738" y="102349"/>
                  </a:lnTo>
                  <a:lnTo>
                    <a:pt x="40398" y="99047"/>
                  </a:lnTo>
                  <a:lnTo>
                    <a:pt x="36587" y="95745"/>
                  </a:lnTo>
                  <a:lnTo>
                    <a:pt x="33235" y="92444"/>
                  </a:lnTo>
                  <a:lnTo>
                    <a:pt x="30273" y="88042"/>
                  </a:lnTo>
                  <a:lnTo>
                    <a:pt x="27631" y="83640"/>
                  </a:lnTo>
                  <a:lnTo>
                    <a:pt x="25239" y="80338"/>
                  </a:lnTo>
                  <a:lnTo>
                    <a:pt x="23044" y="75936"/>
                  </a:lnTo>
                  <a:lnTo>
                    <a:pt x="21256" y="71534"/>
                  </a:lnTo>
                  <a:lnTo>
                    <a:pt x="19872" y="66031"/>
                  </a:lnTo>
                  <a:lnTo>
                    <a:pt x="18888" y="61629"/>
                  </a:lnTo>
                  <a:lnTo>
                    <a:pt x="18301" y="56126"/>
                  </a:lnTo>
                  <a:lnTo>
                    <a:pt x="18106" y="51724"/>
                  </a:lnTo>
                  <a:lnTo>
                    <a:pt x="18161" y="46222"/>
                  </a:lnTo>
                  <a:lnTo>
                    <a:pt x="18403" y="40719"/>
                  </a:lnTo>
                  <a:lnTo>
                    <a:pt x="18949" y="36317"/>
                  </a:lnTo>
                  <a:lnTo>
                    <a:pt x="19919" y="30814"/>
                  </a:lnTo>
                  <a:lnTo>
                    <a:pt x="21428" y="26412"/>
                  </a:lnTo>
                  <a:lnTo>
                    <a:pt x="23594" y="22010"/>
                  </a:lnTo>
                  <a:lnTo>
                    <a:pt x="26193" y="17608"/>
                  </a:lnTo>
                  <a:lnTo>
                    <a:pt x="29223" y="14306"/>
                  </a:lnTo>
                  <a:lnTo>
                    <a:pt x="32681" y="9904"/>
                  </a:lnTo>
                  <a:lnTo>
                    <a:pt x="36560" y="6603"/>
                  </a:lnTo>
                  <a:lnTo>
                    <a:pt x="40854" y="3301"/>
                  </a:lnTo>
                  <a:lnTo>
                    <a:pt x="42310" y="2200"/>
                  </a:lnTo>
                  <a:lnTo>
                    <a:pt x="42427" y="1100"/>
                  </a:lnTo>
                  <a:lnTo>
                    <a:pt x="41336" y="0"/>
                  </a:lnTo>
                  <a:close/>
                </a:path>
                <a:path w="120000" h="120000" extrusionOk="0">
                  <a:moveTo>
                    <a:pt x="93905" y="106751"/>
                  </a:moveTo>
                  <a:lnTo>
                    <a:pt x="91016" y="106751"/>
                  </a:lnTo>
                  <a:lnTo>
                    <a:pt x="86999" y="107851"/>
                  </a:lnTo>
                  <a:lnTo>
                    <a:pt x="82779" y="107851"/>
                  </a:lnTo>
                  <a:lnTo>
                    <a:pt x="78347" y="108952"/>
                  </a:lnTo>
                  <a:lnTo>
                    <a:pt x="93826" y="108952"/>
                  </a:lnTo>
                  <a:lnTo>
                    <a:pt x="93905" y="106751"/>
                  </a:lnTo>
                  <a:close/>
                </a:path>
                <a:path w="120000" h="120000" extrusionOk="0">
                  <a:moveTo>
                    <a:pt x="84427" y="5502"/>
                  </a:moveTo>
                  <a:lnTo>
                    <a:pt x="63045" y="5502"/>
                  </a:lnTo>
                  <a:lnTo>
                    <a:pt x="58470" y="6603"/>
                  </a:lnTo>
                  <a:lnTo>
                    <a:pt x="54324" y="8804"/>
                  </a:lnTo>
                  <a:lnTo>
                    <a:pt x="50556" y="9904"/>
                  </a:lnTo>
                  <a:lnTo>
                    <a:pt x="46046" y="13206"/>
                  </a:lnTo>
                  <a:lnTo>
                    <a:pt x="42027" y="16507"/>
                  </a:lnTo>
                  <a:lnTo>
                    <a:pt x="38509" y="19809"/>
                  </a:lnTo>
                  <a:lnTo>
                    <a:pt x="35500" y="23111"/>
                  </a:lnTo>
                  <a:lnTo>
                    <a:pt x="33006" y="27513"/>
                  </a:lnTo>
                  <a:lnTo>
                    <a:pt x="31157" y="31915"/>
                  </a:lnTo>
                  <a:lnTo>
                    <a:pt x="29980" y="36317"/>
                  </a:lnTo>
                  <a:lnTo>
                    <a:pt x="29324" y="40719"/>
                  </a:lnTo>
                  <a:lnTo>
                    <a:pt x="29041" y="46222"/>
                  </a:lnTo>
                  <a:lnTo>
                    <a:pt x="28979" y="51724"/>
                  </a:lnTo>
                  <a:lnTo>
                    <a:pt x="29198" y="56126"/>
                  </a:lnTo>
                  <a:lnTo>
                    <a:pt x="29861" y="61629"/>
                  </a:lnTo>
                  <a:lnTo>
                    <a:pt x="30983" y="66031"/>
                  </a:lnTo>
                  <a:lnTo>
                    <a:pt x="32575" y="70433"/>
                  </a:lnTo>
                  <a:lnTo>
                    <a:pt x="34650" y="74835"/>
                  </a:lnTo>
                  <a:lnTo>
                    <a:pt x="37156" y="78137"/>
                  </a:lnTo>
                  <a:lnTo>
                    <a:pt x="39871" y="82539"/>
                  </a:lnTo>
                  <a:lnTo>
                    <a:pt x="42886" y="86941"/>
                  </a:lnTo>
                  <a:lnTo>
                    <a:pt x="46292" y="90243"/>
                  </a:lnTo>
                  <a:lnTo>
                    <a:pt x="50184" y="92444"/>
                  </a:lnTo>
                  <a:lnTo>
                    <a:pt x="53816" y="94645"/>
                  </a:lnTo>
                  <a:lnTo>
                    <a:pt x="57899" y="95745"/>
                  </a:lnTo>
                  <a:lnTo>
                    <a:pt x="62517" y="96846"/>
                  </a:lnTo>
                  <a:lnTo>
                    <a:pt x="67754" y="97946"/>
                  </a:lnTo>
                  <a:lnTo>
                    <a:pt x="79085" y="97946"/>
                  </a:lnTo>
                  <a:lnTo>
                    <a:pt x="84077" y="96846"/>
                  </a:lnTo>
                  <a:lnTo>
                    <a:pt x="88690" y="95745"/>
                  </a:lnTo>
                  <a:lnTo>
                    <a:pt x="92945" y="94645"/>
                  </a:lnTo>
                  <a:lnTo>
                    <a:pt x="96862" y="92444"/>
                  </a:lnTo>
                  <a:lnTo>
                    <a:pt x="100826" y="89142"/>
                  </a:lnTo>
                  <a:lnTo>
                    <a:pt x="104491" y="86941"/>
                  </a:lnTo>
                  <a:lnTo>
                    <a:pt x="107850" y="82539"/>
                  </a:lnTo>
                  <a:lnTo>
                    <a:pt x="108866" y="81439"/>
                  </a:lnTo>
                  <a:lnTo>
                    <a:pt x="74074" y="81439"/>
                  </a:lnTo>
                  <a:lnTo>
                    <a:pt x="61421" y="78137"/>
                  </a:lnTo>
                  <a:lnTo>
                    <a:pt x="57165" y="75936"/>
                  </a:lnTo>
                  <a:lnTo>
                    <a:pt x="53471" y="73735"/>
                  </a:lnTo>
                  <a:lnTo>
                    <a:pt x="49840" y="70433"/>
                  </a:lnTo>
                  <a:lnTo>
                    <a:pt x="46533" y="68232"/>
                  </a:lnTo>
                  <a:lnTo>
                    <a:pt x="43812" y="63830"/>
                  </a:lnTo>
                  <a:lnTo>
                    <a:pt x="41849" y="59428"/>
                  </a:lnTo>
                  <a:lnTo>
                    <a:pt x="40740" y="55026"/>
                  </a:lnTo>
                  <a:lnTo>
                    <a:pt x="40249" y="50624"/>
                  </a:lnTo>
                  <a:lnTo>
                    <a:pt x="40138" y="46222"/>
                  </a:lnTo>
                  <a:lnTo>
                    <a:pt x="40372" y="40719"/>
                  </a:lnTo>
                  <a:lnTo>
                    <a:pt x="41079" y="36317"/>
                  </a:lnTo>
                  <a:lnTo>
                    <a:pt x="42266" y="31915"/>
                  </a:lnTo>
                  <a:lnTo>
                    <a:pt x="46719" y="24211"/>
                  </a:lnTo>
                  <a:lnTo>
                    <a:pt x="50059" y="22010"/>
                  </a:lnTo>
                  <a:lnTo>
                    <a:pt x="53692" y="18708"/>
                  </a:lnTo>
                  <a:lnTo>
                    <a:pt x="57353" y="16507"/>
                  </a:lnTo>
                  <a:lnTo>
                    <a:pt x="61014" y="15407"/>
                  </a:lnTo>
                  <a:lnTo>
                    <a:pt x="64970" y="13206"/>
                  </a:lnTo>
                  <a:lnTo>
                    <a:pt x="69298" y="13206"/>
                  </a:lnTo>
                  <a:lnTo>
                    <a:pt x="74074" y="12105"/>
                  </a:lnTo>
                  <a:lnTo>
                    <a:pt x="99282" y="12105"/>
                  </a:lnTo>
                  <a:lnTo>
                    <a:pt x="96872" y="9904"/>
                  </a:lnTo>
                  <a:lnTo>
                    <a:pt x="93142" y="8804"/>
                  </a:lnTo>
                  <a:lnTo>
                    <a:pt x="89011" y="6603"/>
                  </a:lnTo>
                  <a:lnTo>
                    <a:pt x="84427" y="5502"/>
                  </a:lnTo>
                  <a:close/>
                </a:path>
                <a:path w="120000" h="120000" extrusionOk="0">
                  <a:moveTo>
                    <a:pt x="99282" y="12105"/>
                  </a:moveTo>
                  <a:lnTo>
                    <a:pt x="74074" y="12105"/>
                  </a:lnTo>
                  <a:lnTo>
                    <a:pt x="78864" y="13206"/>
                  </a:lnTo>
                  <a:lnTo>
                    <a:pt x="83193" y="13206"/>
                  </a:lnTo>
                  <a:lnTo>
                    <a:pt x="87135" y="15407"/>
                  </a:lnTo>
                  <a:lnTo>
                    <a:pt x="90764" y="16507"/>
                  </a:lnTo>
                  <a:lnTo>
                    <a:pt x="94310" y="18708"/>
                  </a:lnTo>
                  <a:lnTo>
                    <a:pt x="97945" y="20909"/>
                  </a:lnTo>
                  <a:lnTo>
                    <a:pt x="101343" y="24211"/>
                  </a:lnTo>
                  <a:lnTo>
                    <a:pt x="104178" y="28613"/>
                  </a:lnTo>
                  <a:lnTo>
                    <a:pt x="107528" y="36317"/>
                  </a:lnTo>
                  <a:lnTo>
                    <a:pt x="108398" y="41820"/>
                  </a:lnTo>
                  <a:lnTo>
                    <a:pt x="108694" y="46222"/>
                  </a:lnTo>
                  <a:lnTo>
                    <a:pt x="108187" y="51724"/>
                  </a:lnTo>
                  <a:lnTo>
                    <a:pt x="106901" y="56126"/>
                  </a:lnTo>
                  <a:lnTo>
                    <a:pt x="105189" y="60528"/>
                  </a:lnTo>
                  <a:lnTo>
                    <a:pt x="100683" y="67132"/>
                  </a:lnTo>
                  <a:lnTo>
                    <a:pt x="97486" y="70433"/>
                  </a:lnTo>
                  <a:lnTo>
                    <a:pt x="87092" y="77036"/>
                  </a:lnTo>
                  <a:lnTo>
                    <a:pt x="83198" y="79237"/>
                  </a:lnTo>
                  <a:lnTo>
                    <a:pt x="78865" y="80338"/>
                  </a:lnTo>
                  <a:lnTo>
                    <a:pt x="74074" y="81439"/>
                  </a:lnTo>
                  <a:lnTo>
                    <a:pt x="108866" y="81439"/>
                  </a:lnTo>
                  <a:lnTo>
                    <a:pt x="113622" y="74835"/>
                  </a:lnTo>
                  <a:lnTo>
                    <a:pt x="115896" y="70433"/>
                  </a:lnTo>
                  <a:lnTo>
                    <a:pt x="117669" y="66031"/>
                  </a:lnTo>
                  <a:lnTo>
                    <a:pt x="118939" y="60528"/>
                  </a:lnTo>
                  <a:lnTo>
                    <a:pt x="119703" y="56126"/>
                  </a:lnTo>
                  <a:lnTo>
                    <a:pt x="119959" y="51724"/>
                  </a:lnTo>
                  <a:lnTo>
                    <a:pt x="119536" y="46222"/>
                  </a:lnTo>
                  <a:lnTo>
                    <a:pt x="118385" y="41820"/>
                  </a:lnTo>
                  <a:lnTo>
                    <a:pt x="116683" y="37417"/>
                  </a:lnTo>
                  <a:lnTo>
                    <a:pt x="114606" y="33015"/>
                  </a:lnTo>
                  <a:lnTo>
                    <a:pt x="112331" y="28613"/>
                  </a:lnTo>
                  <a:lnTo>
                    <a:pt x="109549" y="24211"/>
                  </a:lnTo>
                  <a:lnTo>
                    <a:pt x="106719" y="19809"/>
                  </a:lnTo>
                  <a:lnTo>
                    <a:pt x="103734" y="16507"/>
                  </a:lnTo>
                  <a:lnTo>
                    <a:pt x="100488" y="13206"/>
                  </a:lnTo>
                  <a:lnTo>
                    <a:pt x="99282" y="12105"/>
                  </a:lnTo>
                  <a:close/>
                </a:path>
                <a:path w="120000" h="120000" extrusionOk="0">
                  <a:moveTo>
                    <a:pt x="81285" y="24211"/>
                  </a:moveTo>
                  <a:lnTo>
                    <a:pt x="68696" y="24211"/>
                  </a:lnTo>
                  <a:lnTo>
                    <a:pt x="66093" y="25312"/>
                  </a:lnTo>
                  <a:lnTo>
                    <a:pt x="63745" y="26412"/>
                  </a:lnTo>
                  <a:lnTo>
                    <a:pt x="60898" y="27513"/>
                  </a:lnTo>
                  <a:lnTo>
                    <a:pt x="55945" y="31915"/>
                  </a:lnTo>
                  <a:lnTo>
                    <a:pt x="53227" y="36317"/>
                  </a:lnTo>
                  <a:lnTo>
                    <a:pt x="52061" y="41820"/>
                  </a:lnTo>
                  <a:lnTo>
                    <a:pt x="51916" y="46222"/>
                  </a:lnTo>
                  <a:lnTo>
                    <a:pt x="51983" y="49523"/>
                  </a:lnTo>
                  <a:lnTo>
                    <a:pt x="52947" y="55026"/>
                  </a:lnTo>
                  <a:lnTo>
                    <a:pt x="55838" y="60528"/>
                  </a:lnTo>
                  <a:lnTo>
                    <a:pt x="60709" y="64931"/>
                  </a:lnTo>
                  <a:lnTo>
                    <a:pt x="63517" y="66031"/>
                  </a:lnTo>
                  <a:lnTo>
                    <a:pt x="66486" y="68232"/>
                  </a:lnTo>
                  <a:lnTo>
                    <a:pt x="69393" y="69333"/>
                  </a:lnTo>
                  <a:lnTo>
                    <a:pt x="72227" y="69333"/>
                  </a:lnTo>
                  <a:lnTo>
                    <a:pt x="74979" y="70433"/>
                  </a:lnTo>
                  <a:lnTo>
                    <a:pt x="83328" y="67132"/>
                  </a:lnTo>
                  <a:lnTo>
                    <a:pt x="86029" y="66031"/>
                  </a:lnTo>
                  <a:lnTo>
                    <a:pt x="88607" y="63830"/>
                  </a:lnTo>
                  <a:lnTo>
                    <a:pt x="91043" y="62730"/>
                  </a:lnTo>
                  <a:lnTo>
                    <a:pt x="93190" y="60528"/>
                  </a:lnTo>
                  <a:lnTo>
                    <a:pt x="94902" y="58327"/>
                  </a:lnTo>
                  <a:lnTo>
                    <a:pt x="96600" y="55026"/>
                  </a:lnTo>
                  <a:lnTo>
                    <a:pt x="97793" y="51724"/>
                  </a:lnTo>
                  <a:lnTo>
                    <a:pt x="77767" y="51724"/>
                  </a:lnTo>
                  <a:lnTo>
                    <a:pt x="76012" y="50624"/>
                  </a:lnTo>
                  <a:lnTo>
                    <a:pt x="74435" y="49523"/>
                  </a:lnTo>
                  <a:lnTo>
                    <a:pt x="73009" y="48423"/>
                  </a:lnTo>
                  <a:lnTo>
                    <a:pt x="71739" y="47322"/>
                  </a:lnTo>
                  <a:lnTo>
                    <a:pt x="70710" y="45121"/>
                  </a:lnTo>
                  <a:lnTo>
                    <a:pt x="70021" y="44021"/>
                  </a:lnTo>
                  <a:lnTo>
                    <a:pt x="70030" y="39618"/>
                  </a:lnTo>
                  <a:lnTo>
                    <a:pt x="73065" y="35216"/>
                  </a:lnTo>
                  <a:lnTo>
                    <a:pt x="74482" y="33015"/>
                  </a:lnTo>
                  <a:lnTo>
                    <a:pt x="76040" y="31915"/>
                  </a:lnTo>
                  <a:lnTo>
                    <a:pt x="77776" y="31915"/>
                  </a:lnTo>
                  <a:lnTo>
                    <a:pt x="79726" y="30814"/>
                  </a:lnTo>
                  <a:lnTo>
                    <a:pt x="92776" y="30814"/>
                  </a:lnTo>
                  <a:lnTo>
                    <a:pt x="91614" y="29714"/>
                  </a:lnTo>
                  <a:lnTo>
                    <a:pt x="88958" y="27513"/>
                  </a:lnTo>
                  <a:lnTo>
                    <a:pt x="86225" y="26412"/>
                  </a:lnTo>
                  <a:lnTo>
                    <a:pt x="83886" y="25312"/>
                  </a:lnTo>
                  <a:lnTo>
                    <a:pt x="81285" y="24211"/>
                  </a:lnTo>
                  <a:close/>
                </a:path>
                <a:path w="120000" h="120000" extrusionOk="0">
                  <a:moveTo>
                    <a:pt x="92776" y="30814"/>
                  </a:moveTo>
                  <a:lnTo>
                    <a:pt x="79726" y="30814"/>
                  </a:lnTo>
                  <a:lnTo>
                    <a:pt x="81686" y="31915"/>
                  </a:lnTo>
                  <a:lnTo>
                    <a:pt x="83446" y="31915"/>
                  </a:lnTo>
                  <a:lnTo>
                    <a:pt x="85028" y="33015"/>
                  </a:lnTo>
                  <a:lnTo>
                    <a:pt x="86456" y="35216"/>
                  </a:lnTo>
                  <a:lnTo>
                    <a:pt x="87771" y="36317"/>
                  </a:lnTo>
                  <a:lnTo>
                    <a:pt x="88899" y="37417"/>
                  </a:lnTo>
                  <a:lnTo>
                    <a:pt x="89688" y="39618"/>
                  </a:lnTo>
                  <a:lnTo>
                    <a:pt x="89984" y="41820"/>
                  </a:lnTo>
                  <a:lnTo>
                    <a:pt x="89799" y="44021"/>
                  </a:lnTo>
                  <a:lnTo>
                    <a:pt x="89255" y="46222"/>
                  </a:lnTo>
                  <a:lnTo>
                    <a:pt x="88372" y="47322"/>
                  </a:lnTo>
                  <a:lnTo>
                    <a:pt x="87168" y="49523"/>
                  </a:lnTo>
                  <a:lnTo>
                    <a:pt x="85628" y="50624"/>
                  </a:lnTo>
                  <a:lnTo>
                    <a:pt x="83801" y="51724"/>
                  </a:lnTo>
                  <a:lnTo>
                    <a:pt x="97793" y="51724"/>
                  </a:lnTo>
                  <a:lnTo>
                    <a:pt x="98496" y="48423"/>
                  </a:lnTo>
                  <a:lnTo>
                    <a:pt x="98727" y="46222"/>
                  </a:lnTo>
                  <a:lnTo>
                    <a:pt x="98523" y="42920"/>
                  </a:lnTo>
                  <a:lnTo>
                    <a:pt x="97928" y="39618"/>
                  </a:lnTo>
                  <a:lnTo>
                    <a:pt x="96969" y="36317"/>
                  </a:lnTo>
                  <a:lnTo>
                    <a:pt x="95673" y="34116"/>
                  </a:lnTo>
                  <a:lnTo>
                    <a:pt x="93938" y="31915"/>
                  </a:lnTo>
                  <a:lnTo>
                    <a:pt x="92776" y="308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-103" y="96210"/>
            <a:ext cx="449829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Resilient Cities Findings and Recommendations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Greater Accra Metropolitan Areas water modelling initiative, required </a:t>
            </a:r>
            <a:r>
              <a:rPr lang="en-GB" sz="1400" b="1" dirty="0" smtClean="0"/>
              <a:t>major collaborative co-design effort </a:t>
            </a:r>
            <a:r>
              <a:rPr lang="en-GB" sz="1400" dirty="0" smtClean="0"/>
              <a:t>to create the system and to prepare and integrate the datasets.</a:t>
            </a:r>
            <a:endParaRPr lang="en-US" sz="1400" dirty="0" smtClean="0"/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Allowed modelling of water needs, by district; costing of solutions (desalination plants etc); consideration of impacts and modelling of economic outcomes.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Effective approach and demonstrates the utility of the </a:t>
            </a:r>
            <a:r>
              <a:rPr lang="en-GB" sz="1400" dirty="0" err="1" smtClean="0"/>
              <a:t>resilience.io</a:t>
            </a:r>
            <a:r>
              <a:rPr lang="en-GB" sz="1400" dirty="0" smtClean="0"/>
              <a:t> platform.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Challenges of data quality and metadata quality.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Improved data stewardship; application of FAIR principles; improved semantics and metadata would greatly assist.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400" b="1" dirty="0" smtClean="0"/>
              <a:t>Demonstrates how data collection, processing and disseminating can be used for municipal decision-making lead to enhanced urban resilience. </a:t>
            </a:r>
          </a:p>
        </p:txBody>
      </p:sp>
      <p:pic>
        <p:nvPicPr>
          <p:cNvPr id="20" name="Google Shape;1373;p180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5016" y="1258440"/>
            <a:ext cx="800402" cy="80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89;p180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1551" b="2081"/>
          <a:stretch/>
        </p:blipFill>
        <p:spPr>
          <a:xfrm>
            <a:off x="4498193" y="361778"/>
            <a:ext cx="2636296" cy="169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92;p180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0542" y="1258440"/>
            <a:ext cx="800403" cy="8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93;p180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59104" y="383568"/>
            <a:ext cx="796314" cy="77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94;p180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70542" y="361778"/>
            <a:ext cx="796315" cy="79629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4613645" y="2095971"/>
            <a:ext cx="216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Population socio-economics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Water access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Tariffs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Water and sanitation infrastructure in place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Infrastructure investment and operation cost 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88966" y="2095971"/>
            <a:ext cx="2160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Water quality data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Water use per person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Water flow data and estimates,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Treatment capacity values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Rainfall data.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57398" y="3917277"/>
            <a:ext cx="3298020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 smtClean="0"/>
              <a:t>Datasets: </a:t>
            </a:r>
            <a:r>
              <a:rPr lang="en-US" sz="1000" dirty="0" err="1" smtClean="0"/>
              <a:t>https://africaopendata.org/dataset/greater-accra-population-socio-economics-and-water-access</a:t>
            </a:r>
            <a:endParaRPr lang="en-US" sz="1000" dirty="0" smtClean="0"/>
          </a:p>
          <a:p>
            <a:pPr marL="182563" indent="-182563">
              <a:spcAft>
                <a:spcPts val="600"/>
              </a:spcAft>
            </a:pPr>
            <a:endParaRPr lang="en-US" sz="1000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grpSp>
        <p:nvGrpSpPr>
          <p:cNvPr id="2" name="Google Shape;1052;p166"/>
          <p:cNvGrpSpPr/>
          <p:nvPr/>
        </p:nvGrpSpPr>
        <p:grpSpPr>
          <a:xfrm>
            <a:off x="7624420" y="4560241"/>
            <a:ext cx="1222130" cy="411553"/>
            <a:chOff x="238125" y="1609525"/>
            <a:chExt cx="7007625" cy="2359825"/>
          </a:xfrm>
        </p:grpSpPr>
        <p:sp>
          <p:nvSpPr>
            <p:cNvPr id="7" name="Google Shape;1053;p166"/>
            <p:cNvSpPr/>
            <p:nvPr/>
          </p:nvSpPr>
          <p:spPr>
            <a:xfrm>
              <a:off x="238125" y="1609525"/>
              <a:ext cx="1645075" cy="2359825"/>
            </a:xfrm>
            <a:custGeom>
              <a:avLst/>
              <a:gdLst/>
              <a:ahLst/>
              <a:cxnLst/>
              <a:rect l="l" t="t" r="r" b="b"/>
              <a:pathLst>
                <a:path w="65803" h="94393" extrusionOk="0">
                  <a:moveTo>
                    <a:pt x="33733" y="0"/>
                  </a:moveTo>
                  <a:cubicBezTo>
                    <a:pt x="29649" y="0"/>
                    <a:pt x="24657" y="151"/>
                    <a:pt x="20573" y="2269"/>
                  </a:cubicBezTo>
                  <a:lnTo>
                    <a:pt x="19514" y="2874"/>
                  </a:lnTo>
                  <a:cubicBezTo>
                    <a:pt x="19363" y="2874"/>
                    <a:pt x="19363" y="3025"/>
                    <a:pt x="19060" y="3025"/>
                  </a:cubicBezTo>
                  <a:cubicBezTo>
                    <a:pt x="18909" y="3025"/>
                    <a:pt x="18758" y="3177"/>
                    <a:pt x="18304" y="3479"/>
                  </a:cubicBezTo>
                  <a:cubicBezTo>
                    <a:pt x="18152" y="3479"/>
                    <a:pt x="18152" y="3630"/>
                    <a:pt x="18001" y="3630"/>
                  </a:cubicBezTo>
                  <a:cubicBezTo>
                    <a:pt x="18001" y="3782"/>
                    <a:pt x="17547" y="3933"/>
                    <a:pt x="17396" y="3933"/>
                  </a:cubicBezTo>
                  <a:lnTo>
                    <a:pt x="17245" y="4236"/>
                  </a:lnTo>
                  <a:cubicBezTo>
                    <a:pt x="17094" y="4387"/>
                    <a:pt x="16640" y="4538"/>
                    <a:pt x="16488" y="4992"/>
                  </a:cubicBezTo>
                  <a:cubicBezTo>
                    <a:pt x="16488" y="4992"/>
                    <a:pt x="16337" y="4992"/>
                    <a:pt x="16337" y="5143"/>
                  </a:cubicBezTo>
                  <a:cubicBezTo>
                    <a:pt x="13614" y="7563"/>
                    <a:pt x="12102" y="10740"/>
                    <a:pt x="12102" y="14522"/>
                  </a:cubicBezTo>
                  <a:cubicBezTo>
                    <a:pt x="12102" y="20119"/>
                    <a:pt x="16337" y="23296"/>
                    <a:pt x="20119" y="25413"/>
                  </a:cubicBezTo>
                  <a:cubicBezTo>
                    <a:pt x="23598" y="27380"/>
                    <a:pt x="26926" y="28893"/>
                    <a:pt x="30103" y="30103"/>
                  </a:cubicBezTo>
                  <a:cubicBezTo>
                    <a:pt x="32977" y="31010"/>
                    <a:pt x="36154" y="32220"/>
                    <a:pt x="39935" y="33733"/>
                  </a:cubicBezTo>
                  <a:cubicBezTo>
                    <a:pt x="42507" y="34641"/>
                    <a:pt x="46138" y="36002"/>
                    <a:pt x="48860" y="37666"/>
                  </a:cubicBezTo>
                  <a:cubicBezTo>
                    <a:pt x="50827" y="39028"/>
                    <a:pt x="52037" y="39935"/>
                    <a:pt x="52642" y="40692"/>
                  </a:cubicBezTo>
                  <a:cubicBezTo>
                    <a:pt x="53096" y="41448"/>
                    <a:pt x="53096" y="41750"/>
                    <a:pt x="53398" y="42356"/>
                  </a:cubicBezTo>
                  <a:lnTo>
                    <a:pt x="53398" y="42507"/>
                  </a:lnTo>
                  <a:cubicBezTo>
                    <a:pt x="53398" y="43263"/>
                    <a:pt x="52945" y="43868"/>
                    <a:pt x="52642" y="44473"/>
                  </a:cubicBezTo>
                  <a:cubicBezTo>
                    <a:pt x="51583" y="45835"/>
                    <a:pt x="49768" y="47045"/>
                    <a:pt x="48407" y="47650"/>
                  </a:cubicBezTo>
                  <a:cubicBezTo>
                    <a:pt x="46289" y="48860"/>
                    <a:pt x="42053" y="50675"/>
                    <a:pt x="39482" y="51583"/>
                  </a:cubicBezTo>
                  <a:cubicBezTo>
                    <a:pt x="39028" y="51886"/>
                    <a:pt x="39028" y="52793"/>
                    <a:pt x="39482" y="52793"/>
                  </a:cubicBezTo>
                  <a:cubicBezTo>
                    <a:pt x="40540" y="52944"/>
                    <a:pt x="41599" y="53398"/>
                    <a:pt x="42356" y="53549"/>
                  </a:cubicBezTo>
                  <a:cubicBezTo>
                    <a:pt x="43868" y="53852"/>
                    <a:pt x="45381" y="54306"/>
                    <a:pt x="46894" y="54911"/>
                  </a:cubicBezTo>
                  <a:cubicBezTo>
                    <a:pt x="47348" y="55012"/>
                    <a:pt x="47818" y="55062"/>
                    <a:pt x="48283" y="55062"/>
                  </a:cubicBezTo>
                  <a:cubicBezTo>
                    <a:pt x="49213" y="55062"/>
                    <a:pt x="50121" y="54860"/>
                    <a:pt x="50827" y="54457"/>
                  </a:cubicBezTo>
                  <a:cubicBezTo>
                    <a:pt x="51281" y="54306"/>
                    <a:pt x="51432" y="54155"/>
                    <a:pt x="51886" y="53852"/>
                  </a:cubicBezTo>
                  <a:cubicBezTo>
                    <a:pt x="57483" y="50675"/>
                    <a:pt x="60357" y="46894"/>
                    <a:pt x="60357" y="42356"/>
                  </a:cubicBezTo>
                  <a:lnTo>
                    <a:pt x="60357" y="41448"/>
                  </a:lnTo>
                  <a:lnTo>
                    <a:pt x="60357" y="41145"/>
                  </a:lnTo>
                  <a:cubicBezTo>
                    <a:pt x="60357" y="40994"/>
                    <a:pt x="60357" y="40692"/>
                    <a:pt x="60054" y="40540"/>
                  </a:cubicBezTo>
                  <a:lnTo>
                    <a:pt x="60054" y="40238"/>
                  </a:lnTo>
                  <a:cubicBezTo>
                    <a:pt x="60054" y="40086"/>
                    <a:pt x="59903" y="39633"/>
                    <a:pt x="59903" y="39481"/>
                  </a:cubicBezTo>
                  <a:lnTo>
                    <a:pt x="59903" y="39330"/>
                  </a:lnTo>
                  <a:cubicBezTo>
                    <a:pt x="59903" y="39179"/>
                    <a:pt x="59752" y="38725"/>
                    <a:pt x="59752" y="38574"/>
                  </a:cubicBezTo>
                  <a:cubicBezTo>
                    <a:pt x="59601" y="38423"/>
                    <a:pt x="59601" y="38271"/>
                    <a:pt x="59298" y="37817"/>
                  </a:cubicBezTo>
                  <a:lnTo>
                    <a:pt x="59298" y="37666"/>
                  </a:lnTo>
                  <a:cubicBezTo>
                    <a:pt x="59147" y="37364"/>
                    <a:pt x="59147" y="37212"/>
                    <a:pt x="58996" y="37061"/>
                  </a:cubicBezTo>
                  <a:cubicBezTo>
                    <a:pt x="58996" y="37061"/>
                    <a:pt x="58996" y="36910"/>
                    <a:pt x="58844" y="36910"/>
                  </a:cubicBezTo>
                  <a:cubicBezTo>
                    <a:pt x="58542" y="36607"/>
                    <a:pt x="58542" y="36456"/>
                    <a:pt x="58390" y="36305"/>
                  </a:cubicBezTo>
                  <a:lnTo>
                    <a:pt x="58239" y="36153"/>
                  </a:lnTo>
                  <a:cubicBezTo>
                    <a:pt x="58088" y="35851"/>
                    <a:pt x="58088" y="35700"/>
                    <a:pt x="57785" y="35700"/>
                  </a:cubicBezTo>
                  <a:lnTo>
                    <a:pt x="57634" y="35548"/>
                  </a:lnTo>
                  <a:lnTo>
                    <a:pt x="57332" y="35095"/>
                  </a:lnTo>
                  <a:cubicBezTo>
                    <a:pt x="55819" y="33582"/>
                    <a:pt x="54004" y="32372"/>
                    <a:pt x="52491" y="31313"/>
                  </a:cubicBezTo>
                  <a:cubicBezTo>
                    <a:pt x="49314" y="29498"/>
                    <a:pt x="45532" y="27985"/>
                    <a:pt x="42356" y="26775"/>
                  </a:cubicBezTo>
                  <a:cubicBezTo>
                    <a:pt x="38574" y="25565"/>
                    <a:pt x="35397" y="24354"/>
                    <a:pt x="32523" y="23296"/>
                  </a:cubicBezTo>
                  <a:cubicBezTo>
                    <a:pt x="28893" y="21934"/>
                    <a:pt x="25716" y="20270"/>
                    <a:pt x="23598" y="19060"/>
                  </a:cubicBezTo>
                  <a:cubicBezTo>
                    <a:pt x="19816" y="16791"/>
                    <a:pt x="19211" y="15430"/>
                    <a:pt x="19211" y="14522"/>
                  </a:cubicBezTo>
                  <a:cubicBezTo>
                    <a:pt x="19211" y="12858"/>
                    <a:pt x="19816" y="11648"/>
                    <a:pt x="20724" y="10589"/>
                  </a:cubicBezTo>
                  <a:cubicBezTo>
                    <a:pt x="21480" y="9681"/>
                    <a:pt x="22691" y="9076"/>
                    <a:pt x="23598" y="8471"/>
                  </a:cubicBezTo>
                  <a:cubicBezTo>
                    <a:pt x="26472" y="7110"/>
                    <a:pt x="30405" y="6958"/>
                    <a:pt x="33582" y="6958"/>
                  </a:cubicBezTo>
                  <a:cubicBezTo>
                    <a:pt x="37364" y="6958"/>
                    <a:pt x="40843" y="7715"/>
                    <a:pt x="43415" y="8925"/>
                  </a:cubicBezTo>
                  <a:cubicBezTo>
                    <a:pt x="48255" y="11194"/>
                    <a:pt x="48255" y="13614"/>
                    <a:pt x="48255" y="14371"/>
                  </a:cubicBezTo>
                  <a:cubicBezTo>
                    <a:pt x="48255" y="16791"/>
                    <a:pt x="45532" y="18757"/>
                    <a:pt x="43868" y="19514"/>
                  </a:cubicBezTo>
                  <a:cubicBezTo>
                    <a:pt x="42961" y="19968"/>
                    <a:pt x="40994" y="20573"/>
                    <a:pt x="39482" y="21178"/>
                  </a:cubicBezTo>
                  <a:cubicBezTo>
                    <a:pt x="38877" y="21329"/>
                    <a:pt x="38877" y="22237"/>
                    <a:pt x="39482" y="22539"/>
                  </a:cubicBezTo>
                  <a:cubicBezTo>
                    <a:pt x="40843" y="22842"/>
                    <a:pt x="41902" y="23447"/>
                    <a:pt x="43415" y="23749"/>
                  </a:cubicBezTo>
                  <a:cubicBezTo>
                    <a:pt x="44474" y="24203"/>
                    <a:pt x="45230" y="24354"/>
                    <a:pt x="46289" y="24808"/>
                  </a:cubicBezTo>
                  <a:cubicBezTo>
                    <a:pt x="46758" y="24925"/>
                    <a:pt x="47204" y="24997"/>
                    <a:pt x="47627" y="24997"/>
                  </a:cubicBezTo>
                  <a:cubicBezTo>
                    <a:pt x="48297" y="24997"/>
                    <a:pt x="48909" y="24818"/>
                    <a:pt x="49465" y="24354"/>
                  </a:cubicBezTo>
                  <a:cubicBezTo>
                    <a:pt x="53550" y="21480"/>
                    <a:pt x="55516" y="18152"/>
                    <a:pt x="55516" y="14219"/>
                  </a:cubicBezTo>
                  <a:cubicBezTo>
                    <a:pt x="55516" y="10589"/>
                    <a:pt x="54004" y="5597"/>
                    <a:pt x="46743" y="2269"/>
                  </a:cubicBezTo>
                  <a:cubicBezTo>
                    <a:pt x="42961" y="908"/>
                    <a:pt x="38423" y="0"/>
                    <a:pt x="33733" y="0"/>
                  </a:cubicBezTo>
                  <a:close/>
                  <a:moveTo>
                    <a:pt x="19514" y="28893"/>
                  </a:moveTo>
                  <a:cubicBezTo>
                    <a:pt x="18984" y="28893"/>
                    <a:pt x="18455" y="29044"/>
                    <a:pt x="18001" y="29346"/>
                  </a:cubicBezTo>
                  <a:cubicBezTo>
                    <a:pt x="16640" y="30103"/>
                    <a:pt x="15278" y="30708"/>
                    <a:pt x="14068" y="31615"/>
                  </a:cubicBezTo>
                  <a:cubicBezTo>
                    <a:pt x="14068" y="31615"/>
                    <a:pt x="13766" y="31615"/>
                    <a:pt x="13766" y="31767"/>
                  </a:cubicBezTo>
                  <a:cubicBezTo>
                    <a:pt x="13766" y="31767"/>
                    <a:pt x="13614" y="31767"/>
                    <a:pt x="13614" y="31918"/>
                  </a:cubicBezTo>
                  <a:lnTo>
                    <a:pt x="13463" y="32220"/>
                  </a:lnTo>
                  <a:cubicBezTo>
                    <a:pt x="12102" y="32977"/>
                    <a:pt x="9984" y="34489"/>
                    <a:pt x="8471" y="36456"/>
                  </a:cubicBezTo>
                  <a:cubicBezTo>
                    <a:pt x="7412" y="38271"/>
                    <a:pt x="6505" y="40238"/>
                    <a:pt x="6505" y="42809"/>
                  </a:cubicBezTo>
                  <a:cubicBezTo>
                    <a:pt x="6505" y="45986"/>
                    <a:pt x="7715" y="50524"/>
                    <a:pt x="14371" y="54306"/>
                  </a:cubicBezTo>
                  <a:cubicBezTo>
                    <a:pt x="17396" y="55970"/>
                    <a:pt x="21027" y="57331"/>
                    <a:pt x="25111" y="58693"/>
                  </a:cubicBezTo>
                  <a:cubicBezTo>
                    <a:pt x="26321" y="58995"/>
                    <a:pt x="27380" y="59449"/>
                    <a:pt x="28439" y="59752"/>
                  </a:cubicBezTo>
                  <a:cubicBezTo>
                    <a:pt x="30708" y="60508"/>
                    <a:pt x="33128" y="61416"/>
                    <a:pt x="35549" y="62172"/>
                  </a:cubicBezTo>
                  <a:cubicBezTo>
                    <a:pt x="37061" y="62777"/>
                    <a:pt x="38725" y="63231"/>
                    <a:pt x="40238" y="63533"/>
                  </a:cubicBezTo>
                  <a:cubicBezTo>
                    <a:pt x="42356" y="64138"/>
                    <a:pt x="44322" y="64441"/>
                    <a:pt x="45986" y="65046"/>
                  </a:cubicBezTo>
                  <a:cubicBezTo>
                    <a:pt x="49617" y="66407"/>
                    <a:pt x="52642" y="68223"/>
                    <a:pt x="54911" y="69735"/>
                  </a:cubicBezTo>
                  <a:cubicBezTo>
                    <a:pt x="56726" y="71097"/>
                    <a:pt x="57937" y="72004"/>
                    <a:pt x="58390" y="73063"/>
                  </a:cubicBezTo>
                  <a:cubicBezTo>
                    <a:pt x="58844" y="73517"/>
                    <a:pt x="58996" y="74122"/>
                    <a:pt x="58996" y="74727"/>
                  </a:cubicBezTo>
                  <a:lnTo>
                    <a:pt x="58996" y="74879"/>
                  </a:lnTo>
                  <a:lnTo>
                    <a:pt x="58996" y="75030"/>
                  </a:lnTo>
                  <a:cubicBezTo>
                    <a:pt x="58996" y="76845"/>
                    <a:pt x="58693" y="79265"/>
                    <a:pt x="54609" y="81837"/>
                  </a:cubicBezTo>
                  <a:cubicBezTo>
                    <a:pt x="52188" y="83652"/>
                    <a:pt x="48709" y="84862"/>
                    <a:pt x="44625" y="85921"/>
                  </a:cubicBezTo>
                  <a:cubicBezTo>
                    <a:pt x="40843" y="86678"/>
                    <a:pt x="37061" y="87131"/>
                    <a:pt x="33280" y="87131"/>
                  </a:cubicBezTo>
                  <a:cubicBezTo>
                    <a:pt x="29649" y="87131"/>
                    <a:pt x="25867" y="86829"/>
                    <a:pt x="21934" y="85921"/>
                  </a:cubicBezTo>
                  <a:cubicBezTo>
                    <a:pt x="18758" y="85165"/>
                    <a:pt x="14522" y="84106"/>
                    <a:pt x="11950" y="82291"/>
                  </a:cubicBezTo>
                  <a:cubicBezTo>
                    <a:pt x="8925" y="80173"/>
                    <a:pt x="7564" y="77904"/>
                    <a:pt x="7564" y="75332"/>
                  </a:cubicBezTo>
                  <a:cubicBezTo>
                    <a:pt x="7564" y="73063"/>
                    <a:pt x="8925" y="71097"/>
                    <a:pt x="11497" y="69282"/>
                  </a:cubicBezTo>
                  <a:cubicBezTo>
                    <a:pt x="13917" y="67466"/>
                    <a:pt x="17547" y="66256"/>
                    <a:pt x="20724" y="65046"/>
                  </a:cubicBezTo>
                  <a:cubicBezTo>
                    <a:pt x="22539" y="64441"/>
                    <a:pt x="24203" y="63987"/>
                    <a:pt x="25716" y="63382"/>
                  </a:cubicBezTo>
                  <a:cubicBezTo>
                    <a:pt x="26472" y="63231"/>
                    <a:pt x="26472" y="62172"/>
                    <a:pt x="25716" y="62021"/>
                  </a:cubicBezTo>
                  <a:cubicBezTo>
                    <a:pt x="25111" y="61869"/>
                    <a:pt x="24506" y="61718"/>
                    <a:pt x="24203" y="61416"/>
                  </a:cubicBezTo>
                  <a:cubicBezTo>
                    <a:pt x="22237" y="60659"/>
                    <a:pt x="20422" y="60205"/>
                    <a:pt x="18455" y="59449"/>
                  </a:cubicBezTo>
                  <a:cubicBezTo>
                    <a:pt x="18001" y="59222"/>
                    <a:pt x="17510" y="59109"/>
                    <a:pt x="16999" y="59109"/>
                  </a:cubicBezTo>
                  <a:cubicBezTo>
                    <a:pt x="16488" y="59109"/>
                    <a:pt x="15959" y="59222"/>
                    <a:pt x="15430" y="59449"/>
                  </a:cubicBezTo>
                  <a:cubicBezTo>
                    <a:pt x="12707" y="60508"/>
                    <a:pt x="9833" y="61869"/>
                    <a:pt x="7564" y="63382"/>
                  </a:cubicBezTo>
                  <a:cubicBezTo>
                    <a:pt x="1361" y="67164"/>
                    <a:pt x="0" y="71853"/>
                    <a:pt x="0" y="75030"/>
                  </a:cubicBezTo>
                  <a:cubicBezTo>
                    <a:pt x="0" y="80173"/>
                    <a:pt x="2723" y="84711"/>
                    <a:pt x="7564" y="88190"/>
                  </a:cubicBezTo>
                  <a:cubicBezTo>
                    <a:pt x="11345" y="90611"/>
                    <a:pt x="16035" y="91972"/>
                    <a:pt x="20270" y="92880"/>
                  </a:cubicBezTo>
                  <a:cubicBezTo>
                    <a:pt x="24657" y="93787"/>
                    <a:pt x="28893" y="94392"/>
                    <a:pt x="33128" y="94392"/>
                  </a:cubicBezTo>
                  <a:cubicBezTo>
                    <a:pt x="37515" y="94392"/>
                    <a:pt x="41599" y="93938"/>
                    <a:pt x="45986" y="93031"/>
                  </a:cubicBezTo>
                  <a:cubicBezTo>
                    <a:pt x="50827" y="91821"/>
                    <a:pt x="55214" y="90157"/>
                    <a:pt x="58390" y="88039"/>
                  </a:cubicBezTo>
                  <a:cubicBezTo>
                    <a:pt x="63231" y="84408"/>
                    <a:pt x="65803" y="80173"/>
                    <a:pt x="65803" y="75030"/>
                  </a:cubicBezTo>
                  <a:lnTo>
                    <a:pt x="65803" y="74122"/>
                  </a:lnTo>
                  <a:lnTo>
                    <a:pt x="65803" y="73971"/>
                  </a:lnTo>
                  <a:cubicBezTo>
                    <a:pt x="65803" y="73517"/>
                    <a:pt x="65803" y="73366"/>
                    <a:pt x="65651" y="73063"/>
                  </a:cubicBezTo>
                  <a:lnTo>
                    <a:pt x="65651" y="72761"/>
                  </a:lnTo>
                  <a:cubicBezTo>
                    <a:pt x="65651" y="72609"/>
                    <a:pt x="65349" y="72307"/>
                    <a:pt x="65349" y="72004"/>
                  </a:cubicBezTo>
                  <a:lnTo>
                    <a:pt x="65349" y="71853"/>
                  </a:lnTo>
                  <a:cubicBezTo>
                    <a:pt x="65349" y="71702"/>
                    <a:pt x="65198" y="71248"/>
                    <a:pt x="65198" y="71097"/>
                  </a:cubicBezTo>
                  <a:lnTo>
                    <a:pt x="65198" y="70945"/>
                  </a:lnTo>
                  <a:cubicBezTo>
                    <a:pt x="65198" y="70794"/>
                    <a:pt x="65046" y="70492"/>
                    <a:pt x="64895" y="70189"/>
                  </a:cubicBezTo>
                  <a:lnTo>
                    <a:pt x="64895" y="70038"/>
                  </a:lnTo>
                  <a:cubicBezTo>
                    <a:pt x="64895" y="69735"/>
                    <a:pt x="64593" y="69584"/>
                    <a:pt x="64441" y="69433"/>
                  </a:cubicBezTo>
                  <a:cubicBezTo>
                    <a:pt x="64441" y="69433"/>
                    <a:pt x="64441" y="69282"/>
                    <a:pt x="64290" y="69282"/>
                  </a:cubicBezTo>
                  <a:cubicBezTo>
                    <a:pt x="64139" y="68979"/>
                    <a:pt x="64139" y="68828"/>
                    <a:pt x="63836" y="68676"/>
                  </a:cubicBezTo>
                  <a:lnTo>
                    <a:pt x="63685" y="68525"/>
                  </a:lnTo>
                  <a:cubicBezTo>
                    <a:pt x="63534" y="68223"/>
                    <a:pt x="63534" y="68071"/>
                    <a:pt x="63382" y="68071"/>
                  </a:cubicBezTo>
                  <a:cubicBezTo>
                    <a:pt x="63382" y="67920"/>
                    <a:pt x="63080" y="67920"/>
                    <a:pt x="63080" y="67618"/>
                  </a:cubicBezTo>
                  <a:lnTo>
                    <a:pt x="62777" y="67315"/>
                  </a:lnTo>
                  <a:cubicBezTo>
                    <a:pt x="61416" y="65802"/>
                    <a:pt x="59752" y="64441"/>
                    <a:pt x="58390" y="63533"/>
                  </a:cubicBezTo>
                  <a:cubicBezTo>
                    <a:pt x="56121" y="62021"/>
                    <a:pt x="52491" y="59752"/>
                    <a:pt x="47953" y="58088"/>
                  </a:cubicBezTo>
                  <a:cubicBezTo>
                    <a:pt x="45986" y="57331"/>
                    <a:pt x="43717" y="56726"/>
                    <a:pt x="41599" y="56121"/>
                  </a:cubicBezTo>
                  <a:cubicBezTo>
                    <a:pt x="40087" y="55819"/>
                    <a:pt x="38574" y="55365"/>
                    <a:pt x="37213" y="55062"/>
                  </a:cubicBezTo>
                  <a:lnTo>
                    <a:pt x="30405" y="52793"/>
                  </a:lnTo>
                  <a:lnTo>
                    <a:pt x="27077" y="51583"/>
                  </a:lnTo>
                  <a:cubicBezTo>
                    <a:pt x="23296" y="50222"/>
                    <a:pt x="19968" y="49163"/>
                    <a:pt x="17547" y="47650"/>
                  </a:cubicBezTo>
                  <a:cubicBezTo>
                    <a:pt x="15732" y="46440"/>
                    <a:pt x="13161" y="44625"/>
                    <a:pt x="13161" y="42356"/>
                  </a:cubicBezTo>
                  <a:cubicBezTo>
                    <a:pt x="13161" y="41599"/>
                    <a:pt x="13463" y="40389"/>
                    <a:pt x="15127" y="38876"/>
                  </a:cubicBezTo>
                  <a:cubicBezTo>
                    <a:pt x="15278" y="38725"/>
                    <a:pt x="15430" y="38725"/>
                    <a:pt x="15430" y="38574"/>
                  </a:cubicBezTo>
                  <a:cubicBezTo>
                    <a:pt x="15732" y="38423"/>
                    <a:pt x="15883" y="38423"/>
                    <a:pt x="16035" y="38120"/>
                  </a:cubicBezTo>
                  <a:cubicBezTo>
                    <a:pt x="16186" y="37969"/>
                    <a:pt x="16488" y="37969"/>
                    <a:pt x="16640" y="37817"/>
                  </a:cubicBezTo>
                  <a:lnTo>
                    <a:pt x="16791" y="37817"/>
                  </a:lnTo>
                  <a:cubicBezTo>
                    <a:pt x="17094" y="37817"/>
                    <a:pt x="17245" y="37666"/>
                    <a:pt x="17396" y="37666"/>
                  </a:cubicBezTo>
                  <a:lnTo>
                    <a:pt x="17547" y="37666"/>
                  </a:lnTo>
                  <a:cubicBezTo>
                    <a:pt x="19816" y="36305"/>
                    <a:pt x="24052" y="34641"/>
                    <a:pt x="26472" y="33431"/>
                  </a:cubicBezTo>
                  <a:cubicBezTo>
                    <a:pt x="27229" y="33128"/>
                    <a:pt x="27229" y="32220"/>
                    <a:pt x="26472" y="31918"/>
                  </a:cubicBezTo>
                  <a:cubicBezTo>
                    <a:pt x="24808" y="31162"/>
                    <a:pt x="22842" y="30405"/>
                    <a:pt x="21027" y="29346"/>
                  </a:cubicBezTo>
                  <a:cubicBezTo>
                    <a:pt x="20573" y="29044"/>
                    <a:pt x="20043" y="28893"/>
                    <a:pt x="19514" y="288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054;p166"/>
            <p:cNvSpPr/>
            <p:nvPr/>
          </p:nvSpPr>
          <p:spPr>
            <a:xfrm>
              <a:off x="2378600" y="2778075"/>
              <a:ext cx="3781775" cy="813100"/>
            </a:xfrm>
            <a:custGeom>
              <a:avLst/>
              <a:gdLst/>
              <a:ahLst/>
              <a:cxnLst/>
              <a:rect l="l" t="t" r="r" b="b"/>
              <a:pathLst>
                <a:path w="151271" h="32524" extrusionOk="0">
                  <a:moveTo>
                    <a:pt x="102410" y="13010"/>
                  </a:moveTo>
                  <a:cubicBezTo>
                    <a:pt x="103923" y="13010"/>
                    <a:pt x="105436" y="13615"/>
                    <a:pt x="106495" y="14522"/>
                  </a:cubicBezTo>
                  <a:cubicBezTo>
                    <a:pt x="107705" y="15430"/>
                    <a:pt x="108159" y="16943"/>
                    <a:pt x="108461" y="18758"/>
                  </a:cubicBezTo>
                  <a:lnTo>
                    <a:pt x="96359" y="18758"/>
                  </a:lnTo>
                  <a:lnTo>
                    <a:pt x="96359" y="18455"/>
                  </a:lnTo>
                  <a:cubicBezTo>
                    <a:pt x="96359" y="17699"/>
                    <a:pt x="96511" y="16791"/>
                    <a:pt x="96813" y="16186"/>
                  </a:cubicBezTo>
                  <a:cubicBezTo>
                    <a:pt x="97267" y="15430"/>
                    <a:pt x="97570" y="14825"/>
                    <a:pt x="98175" y="14522"/>
                  </a:cubicBezTo>
                  <a:cubicBezTo>
                    <a:pt x="98780" y="13917"/>
                    <a:pt x="99385" y="13615"/>
                    <a:pt x="100141" y="13312"/>
                  </a:cubicBezTo>
                  <a:cubicBezTo>
                    <a:pt x="100898" y="13161"/>
                    <a:pt x="101351" y="13010"/>
                    <a:pt x="102410" y="13010"/>
                  </a:cubicBezTo>
                  <a:close/>
                  <a:moveTo>
                    <a:pt x="11950" y="13615"/>
                  </a:moveTo>
                  <a:cubicBezTo>
                    <a:pt x="12858" y="13615"/>
                    <a:pt x="13614" y="13766"/>
                    <a:pt x="14371" y="14220"/>
                  </a:cubicBezTo>
                  <a:cubicBezTo>
                    <a:pt x="15127" y="14522"/>
                    <a:pt x="15732" y="15127"/>
                    <a:pt x="16337" y="15732"/>
                  </a:cubicBezTo>
                  <a:cubicBezTo>
                    <a:pt x="16791" y="16186"/>
                    <a:pt x="17245" y="16943"/>
                    <a:pt x="17547" y="18001"/>
                  </a:cubicBezTo>
                  <a:cubicBezTo>
                    <a:pt x="18001" y="18909"/>
                    <a:pt x="18001" y="19665"/>
                    <a:pt x="18001" y="20573"/>
                  </a:cubicBezTo>
                  <a:cubicBezTo>
                    <a:pt x="18001" y="21481"/>
                    <a:pt x="17850" y="22540"/>
                    <a:pt x="17547" y="23296"/>
                  </a:cubicBezTo>
                  <a:cubicBezTo>
                    <a:pt x="17245" y="24052"/>
                    <a:pt x="16942" y="24657"/>
                    <a:pt x="16337" y="25262"/>
                  </a:cubicBezTo>
                  <a:cubicBezTo>
                    <a:pt x="15732" y="25867"/>
                    <a:pt x="15127" y="26473"/>
                    <a:pt x="14220" y="26775"/>
                  </a:cubicBezTo>
                  <a:cubicBezTo>
                    <a:pt x="13463" y="27229"/>
                    <a:pt x="12556" y="27380"/>
                    <a:pt x="11497" y="27380"/>
                  </a:cubicBezTo>
                  <a:cubicBezTo>
                    <a:pt x="11043" y="27380"/>
                    <a:pt x="10438" y="27229"/>
                    <a:pt x="9833" y="27078"/>
                  </a:cubicBezTo>
                  <a:cubicBezTo>
                    <a:pt x="9379" y="26775"/>
                    <a:pt x="8774" y="26624"/>
                    <a:pt x="8169" y="26321"/>
                  </a:cubicBezTo>
                  <a:cubicBezTo>
                    <a:pt x="7564" y="25867"/>
                    <a:pt x="7261" y="25565"/>
                    <a:pt x="6807" y="25111"/>
                  </a:cubicBezTo>
                  <a:cubicBezTo>
                    <a:pt x="6505" y="24657"/>
                    <a:pt x="6051" y="24203"/>
                    <a:pt x="5900" y="23598"/>
                  </a:cubicBezTo>
                  <a:lnTo>
                    <a:pt x="5900" y="18153"/>
                  </a:lnTo>
                  <a:cubicBezTo>
                    <a:pt x="6505" y="16791"/>
                    <a:pt x="7261" y="15884"/>
                    <a:pt x="8320" y="14976"/>
                  </a:cubicBezTo>
                  <a:cubicBezTo>
                    <a:pt x="9379" y="13917"/>
                    <a:pt x="10589" y="13615"/>
                    <a:pt x="11950" y="13615"/>
                  </a:cubicBezTo>
                  <a:close/>
                  <a:moveTo>
                    <a:pt x="53701" y="13463"/>
                  </a:moveTo>
                  <a:cubicBezTo>
                    <a:pt x="54458" y="13463"/>
                    <a:pt x="55516" y="13615"/>
                    <a:pt x="55970" y="13917"/>
                  </a:cubicBezTo>
                  <a:cubicBezTo>
                    <a:pt x="56727" y="14371"/>
                    <a:pt x="57332" y="14674"/>
                    <a:pt x="57937" y="15279"/>
                  </a:cubicBezTo>
                  <a:cubicBezTo>
                    <a:pt x="58542" y="15884"/>
                    <a:pt x="58844" y="16640"/>
                    <a:pt x="59298" y="17548"/>
                  </a:cubicBezTo>
                  <a:cubicBezTo>
                    <a:pt x="59601" y="18304"/>
                    <a:pt x="59601" y="19212"/>
                    <a:pt x="59601" y="20422"/>
                  </a:cubicBezTo>
                  <a:cubicBezTo>
                    <a:pt x="59601" y="21329"/>
                    <a:pt x="59449" y="22237"/>
                    <a:pt x="59298" y="23296"/>
                  </a:cubicBezTo>
                  <a:cubicBezTo>
                    <a:pt x="58844" y="24052"/>
                    <a:pt x="58542" y="24809"/>
                    <a:pt x="57937" y="25565"/>
                  </a:cubicBezTo>
                  <a:cubicBezTo>
                    <a:pt x="57332" y="26019"/>
                    <a:pt x="56727" y="26624"/>
                    <a:pt x="55970" y="27078"/>
                  </a:cubicBezTo>
                  <a:cubicBezTo>
                    <a:pt x="55214" y="27380"/>
                    <a:pt x="54458" y="27531"/>
                    <a:pt x="53701" y="27531"/>
                  </a:cubicBezTo>
                  <a:cubicBezTo>
                    <a:pt x="52945" y="27531"/>
                    <a:pt x="52037" y="27380"/>
                    <a:pt x="51432" y="27078"/>
                  </a:cubicBezTo>
                  <a:cubicBezTo>
                    <a:pt x="50676" y="26624"/>
                    <a:pt x="50222" y="26321"/>
                    <a:pt x="49617" y="25565"/>
                  </a:cubicBezTo>
                  <a:cubicBezTo>
                    <a:pt x="49012" y="24960"/>
                    <a:pt x="48709" y="24203"/>
                    <a:pt x="48255" y="23447"/>
                  </a:cubicBezTo>
                  <a:cubicBezTo>
                    <a:pt x="47802" y="22691"/>
                    <a:pt x="47802" y="21783"/>
                    <a:pt x="47802" y="20573"/>
                  </a:cubicBezTo>
                  <a:cubicBezTo>
                    <a:pt x="47650" y="19665"/>
                    <a:pt x="47802" y="18758"/>
                    <a:pt x="48255" y="17699"/>
                  </a:cubicBezTo>
                  <a:cubicBezTo>
                    <a:pt x="48709" y="16943"/>
                    <a:pt x="49012" y="16186"/>
                    <a:pt x="49617" y="15430"/>
                  </a:cubicBezTo>
                  <a:cubicBezTo>
                    <a:pt x="50222" y="14976"/>
                    <a:pt x="50676" y="14371"/>
                    <a:pt x="51432" y="13917"/>
                  </a:cubicBezTo>
                  <a:cubicBezTo>
                    <a:pt x="52188" y="13615"/>
                    <a:pt x="52945" y="13463"/>
                    <a:pt x="53701" y="13463"/>
                  </a:cubicBezTo>
                  <a:close/>
                  <a:moveTo>
                    <a:pt x="69131" y="152"/>
                  </a:moveTo>
                  <a:lnTo>
                    <a:pt x="69131" y="31918"/>
                  </a:lnTo>
                  <a:lnTo>
                    <a:pt x="74879" y="31918"/>
                  </a:lnTo>
                  <a:lnTo>
                    <a:pt x="74879" y="25111"/>
                  </a:lnTo>
                  <a:lnTo>
                    <a:pt x="78207" y="22086"/>
                  </a:lnTo>
                  <a:lnTo>
                    <a:pt x="84712" y="31918"/>
                  </a:lnTo>
                  <a:lnTo>
                    <a:pt x="90762" y="31918"/>
                  </a:lnTo>
                  <a:lnTo>
                    <a:pt x="81686" y="18909"/>
                  </a:lnTo>
                  <a:lnTo>
                    <a:pt x="90309" y="9228"/>
                  </a:lnTo>
                  <a:lnTo>
                    <a:pt x="83955" y="9228"/>
                  </a:lnTo>
                  <a:lnTo>
                    <a:pt x="74879" y="19514"/>
                  </a:lnTo>
                  <a:lnTo>
                    <a:pt x="74879" y="152"/>
                  </a:lnTo>
                  <a:close/>
                  <a:moveTo>
                    <a:pt x="102259" y="8320"/>
                  </a:moveTo>
                  <a:cubicBezTo>
                    <a:pt x="100444" y="8320"/>
                    <a:pt x="98780" y="8623"/>
                    <a:pt x="97267" y="9228"/>
                  </a:cubicBezTo>
                  <a:cubicBezTo>
                    <a:pt x="95754" y="9833"/>
                    <a:pt x="94393" y="10740"/>
                    <a:pt x="93485" y="11951"/>
                  </a:cubicBezTo>
                  <a:cubicBezTo>
                    <a:pt x="92275" y="13010"/>
                    <a:pt x="91519" y="14220"/>
                    <a:pt x="90914" y="15732"/>
                  </a:cubicBezTo>
                  <a:cubicBezTo>
                    <a:pt x="90460" y="17094"/>
                    <a:pt x="90157" y="18758"/>
                    <a:pt x="90157" y="20270"/>
                  </a:cubicBezTo>
                  <a:cubicBezTo>
                    <a:pt x="90157" y="21632"/>
                    <a:pt x="90611" y="23296"/>
                    <a:pt x="91216" y="24657"/>
                  </a:cubicBezTo>
                  <a:cubicBezTo>
                    <a:pt x="91670" y="26170"/>
                    <a:pt x="92426" y="27380"/>
                    <a:pt x="93637" y="28439"/>
                  </a:cubicBezTo>
                  <a:cubicBezTo>
                    <a:pt x="94695" y="29649"/>
                    <a:pt x="95906" y="30406"/>
                    <a:pt x="97418" y="31011"/>
                  </a:cubicBezTo>
                  <a:cubicBezTo>
                    <a:pt x="98931" y="31464"/>
                    <a:pt x="100595" y="31918"/>
                    <a:pt x="102259" y="31918"/>
                  </a:cubicBezTo>
                  <a:cubicBezTo>
                    <a:pt x="102838" y="32020"/>
                    <a:pt x="103394" y="32069"/>
                    <a:pt x="103929" y="32069"/>
                  </a:cubicBezTo>
                  <a:cubicBezTo>
                    <a:pt x="105769" y="32069"/>
                    <a:pt x="107357" y="31495"/>
                    <a:pt x="108764" y="30557"/>
                  </a:cubicBezTo>
                  <a:cubicBezTo>
                    <a:pt x="110730" y="29498"/>
                    <a:pt x="111940" y="28137"/>
                    <a:pt x="112697" y="26321"/>
                  </a:cubicBezTo>
                  <a:lnTo>
                    <a:pt x="107553" y="24960"/>
                  </a:lnTo>
                  <a:cubicBezTo>
                    <a:pt x="107251" y="25867"/>
                    <a:pt x="106495" y="26624"/>
                    <a:pt x="105587" y="27229"/>
                  </a:cubicBezTo>
                  <a:cubicBezTo>
                    <a:pt x="104679" y="27834"/>
                    <a:pt x="103469" y="27985"/>
                    <a:pt x="102410" y="27985"/>
                  </a:cubicBezTo>
                  <a:cubicBezTo>
                    <a:pt x="101503" y="27985"/>
                    <a:pt x="100898" y="27834"/>
                    <a:pt x="99990" y="27531"/>
                  </a:cubicBezTo>
                  <a:cubicBezTo>
                    <a:pt x="99234" y="27380"/>
                    <a:pt x="98780" y="27078"/>
                    <a:pt x="98175" y="26473"/>
                  </a:cubicBezTo>
                  <a:cubicBezTo>
                    <a:pt x="97570" y="25867"/>
                    <a:pt x="97267" y="25262"/>
                    <a:pt x="96813" y="24657"/>
                  </a:cubicBezTo>
                  <a:cubicBezTo>
                    <a:pt x="96511" y="24052"/>
                    <a:pt x="96208" y="23296"/>
                    <a:pt x="96208" y="22237"/>
                  </a:cubicBezTo>
                  <a:lnTo>
                    <a:pt x="113907" y="22237"/>
                  </a:lnTo>
                  <a:cubicBezTo>
                    <a:pt x="113907" y="22086"/>
                    <a:pt x="113907" y="21783"/>
                    <a:pt x="114058" y="21329"/>
                  </a:cubicBezTo>
                  <a:lnTo>
                    <a:pt x="114058" y="20270"/>
                  </a:lnTo>
                  <a:cubicBezTo>
                    <a:pt x="114058" y="18758"/>
                    <a:pt x="113907" y="17094"/>
                    <a:pt x="113302" y="15732"/>
                  </a:cubicBezTo>
                  <a:cubicBezTo>
                    <a:pt x="112697" y="14220"/>
                    <a:pt x="111940" y="13010"/>
                    <a:pt x="111033" y="11951"/>
                  </a:cubicBezTo>
                  <a:cubicBezTo>
                    <a:pt x="110125" y="10740"/>
                    <a:pt x="108764" y="9984"/>
                    <a:pt x="107251" y="9228"/>
                  </a:cubicBezTo>
                  <a:cubicBezTo>
                    <a:pt x="105738" y="8623"/>
                    <a:pt x="104074" y="8320"/>
                    <a:pt x="102259" y="8320"/>
                  </a:cubicBezTo>
                  <a:close/>
                  <a:moveTo>
                    <a:pt x="39482" y="8925"/>
                  </a:moveTo>
                  <a:cubicBezTo>
                    <a:pt x="39028" y="8925"/>
                    <a:pt x="38272" y="9077"/>
                    <a:pt x="37666" y="9228"/>
                  </a:cubicBezTo>
                  <a:cubicBezTo>
                    <a:pt x="37061" y="9379"/>
                    <a:pt x="36305" y="9833"/>
                    <a:pt x="35700" y="10438"/>
                  </a:cubicBezTo>
                  <a:cubicBezTo>
                    <a:pt x="35246" y="10740"/>
                    <a:pt x="34490" y="11346"/>
                    <a:pt x="34036" y="12102"/>
                  </a:cubicBezTo>
                  <a:cubicBezTo>
                    <a:pt x="33431" y="12707"/>
                    <a:pt x="33128" y="13312"/>
                    <a:pt x="32523" y="14068"/>
                  </a:cubicBezTo>
                  <a:lnTo>
                    <a:pt x="32523" y="9228"/>
                  </a:lnTo>
                  <a:lnTo>
                    <a:pt x="27229" y="9228"/>
                  </a:lnTo>
                  <a:lnTo>
                    <a:pt x="27229" y="32070"/>
                  </a:lnTo>
                  <a:lnTo>
                    <a:pt x="33128" y="32070"/>
                  </a:lnTo>
                  <a:lnTo>
                    <a:pt x="33128" y="18304"/>
                  </a:lnTo>
                  <a:cubicBezTo>
                    <a:pt x="33733" y="16943"/>
                    <a:pt x="34792" y="16035"/>
                    <a:pt x="36154" y="15279"/>
                  </a:cubicBezTo>
                  <a:cubicBezTo>
                    <a:pt x="37515" y="14674"/>
                    <a:pt x="39179" y="14371"/>
                    <a:pt x="40843" y="14371"/>
                  </a:cubicBezTo>
                  <a:lnTo>
                    <a:pt x="40843" y="8925"/>
                  </a:lnTo>
                  <a:close/>
                  <a:moveTo>
                    <a:pt x="129639" y="8925"/>
                  </a:moveTo>
                  <a:cubicBezTo>
                    <a:pt x="129034" y="8925"/>
                    <a:pt x="128278" y="9077"/>
                    <a:pt x="127672" y="9228"/>
                  </a:cubicBezTo>
                  <a:cubicBezTo>
                    <a:pt x="127067" y="9379"/>
                    <a:pt x="126311" y="9833"/>
                    <a:pt x="125857" y="10438"/>
                  </a:cubicBezTo>
                  <a:cubicBezTo>
                    <a:pt x="125252" y="10740"/>
                    <a:pt x="124496" y="11346"/>
                    <a:pt x="124042" y="12102"/>
                  </a:cubicBezTo>
                  <a:cubicBezTo>
                    <a:pt x="123588" y="12707"/>
                    <a:pt x="123134" y="13312"/>
                    <a:pt x="122529" y="14068"/>
                  </a:cubicBezTo>
                  <a:lnTo>
                    <a:pt x="122529" y="9228"/>
                  </a:lnTo>
                  <a:lnTo>
                    <a:pt x="117235" y="9228"/>
                  </a:lnTo>
                  <a:lnTo>
                    <a:pt x="117235" y="32070"/>
                  </a:lnTo>
                  <a:lnTo>
                    <a:pt x="123134" y="32070"/>
                  </a:lnTo>
                  <a:lnTo>
                    <a:pt x="123134" y="18304"/>
                  </a:lnTo>
                  <a:cubicBezTo>
                    <a:pt x="123739" y="16943"/>
                    <a:pt x="124798" y="16035"/>
                    <a:pt x="126160" y="15279"/>
                  </a:cubicBezTo>
                  <a:cubicBezTo>
                    <a:pt x="127521" y="14674"/>
                    <a:pt x="129185" y="14371"/>
                    <a:pt x="130849" y="14371"/>
                  </a:cubicBezTo>
                  <a:lnTo>
                    <a:pt x="130849" y="8925"/>
                  </a:lnTo>
                  <a:close/>
                  <a:moveTo>
                    <a:pt x="0" y="0"/>
                  </a:moveTo>
                  <a:lnTo>
                    <a:pt x="0" y="31767"/>
                  </a:lnTo>
                  <a:lnTo>
                    <a:pt x="5143" y="31767"/>
                  </a:lnTo>
                  <a:lnTo>
                    <a:pt x="5143" y="27834"/>
                  </a:lnTo>
                  <a:cubicBezTo>
                    <a:pt x="5900" y="29044"/>
                    <a:pt x="6959" y="30254"/>
                    <a:pt x="8320" y="31011"/>
                  </a:cubicBezTo>
                  <a:cubicBezTo>
                    <a:pt x="9681" y="31767"/>
                    <a:pt x="11194" y="32070"/>
                    <a:pt x="13161" y="32070"/>
                  </a:cubicBezTo>
                  <a:cubicBezTo>
                    <a:pt x="13551" y="32148"/>
                    <a:pt x="13942" y="32185"/>
                    <a:pt x="14328" y="32185"/>
                  </a:cubicBezTo>
                  <a:cubicBezTo>
                    <a:pt x="15435" y="32185"/>
                    <a:pt x="16499" y="31874"/>
                    <a:pt x="17396" y="31313"/>
                  </a:cubicBezTo>
                  <a:cubicBezTo>
                    <a:pt x="18758" y="30859"/>
                    <a:pt x="19968" y="29800"/>
                    <a:pt x="20875" y="28893"/>
                  </a:cubicBezTo>
                  <a:cubicBezTo>
                    <a:pt x="21783" y="27834"/>
                    <a:pt x="22539" y="26624"/>
                    <a:pt x="23145" y="25111"/>
                  </a:cubicBezTo>
                  <a:cubicBezTo>
                    <a:pt x="23750" y="23598"/>
                    <a:pt x="23901" y="22086"/>
                    <a:pt x="23901" y="20573"/>
                  </a:cubicBezTo>
                  <a:cubicBezTo>
                    <a:pt x="23901" y="19060"/>
                    <a:pt x="23750" y="17396"/>
                    <a:pt x="23145" y="16035"/>
                  </a:cubicBezTo>
                  <a:cubicBezTo>
                    <a:pt x="22539" y="14522"/>
                    <a:pt x="21934" y="13463"/>
                    <a:pt x="21027" y="12253"/>
                  </a:cubicBezTo>
                  <a:cubicBezTo>
                    <a:pt x="20119" y="11194"/>
                    <a:pt x="19211" y="10438"/>
                    <a:pt x="17850" y="9682"/>
                  </a:cubicBezTo>
                  <a:cubicBezTo>
                    <a:pt x="16640" y="9077"/>
                    <a:pt x="15127" y="8623"/>
                    <a:pt x="13766" y="8623"/>
                  </a:cubicBezTo>
                  <a:cubicBezTo>
                    <a:pt x="12102" y="8623"/>
                    <a:pt x="10438" y="9077"/>
                    <a:pt x="9076" y="9833"/>
                  </a:cubicBezTo>
                  <a:cubicBezTo>
                    <a:pt x="7715" y="10589"/>
                    <a:pt x="6656" y="11648"/>
                    <a:pt x="5900" y="13010"/>
                  </a:cubicBezTo>
                  <a:lnTo>
                    <a:pt x="5900" y="0"/>
                  </a:lnTo>
                  <a:close/>
                  <a:moveTo>
                    <a:pt x="53701" y="8471"/>
                  </a:moveTo>
                  <a:cubicBezTo>
                    <a:pt x="51886" y="8471"/>
                    <a:pt x="50222" y="8925"/>
                    <a:pt x="48709" y="9379"/>
                  </a:cubicBezTo>
                  <a:cubicBezTo>
                    <a:pt x="47197" y="9984"/>
                    <a:pt x="45986" y="10892"/>
                    <a:pt x="44927" y="12102"/>
                  </a:cubicBezTo>
                  <a:cubicBezTo>
                    <a:pt x="43869" y="13161"/>
                    <a:pt x="42961" y="14371"/>
                    <a:pt x="42356" y="15884"/>
                  </a:cubicBezTo>
                  <a:cubicBezTo>
                    <a:pt x="41902" y="17396"/>
                    <a:pt x="41600" y="18909"/>
                    <a:pt x="41600" y="20422"/>
                  </a:cubicBezTo>
                  <a:cubicBezTo>
                    <a:pt x="41600" y="21934"/>
                    <a:pt x="41902" y="23447"/>
                    <a:pt x="42356" y="24960"/>
                  </a:cubicBezTo>
                  <a:cubicBezTo>
                    <a:pt x="42961" y="26473"/>
                    <a:pt x="43717" y="27531"/>
                    <a:pt x="44927" y="28742"/>
                  </a:cubicBezTo>
                  <a:cubicBezTo>
                    <a:pt x="45835" y="29800"/>
                    <a:pt x="47197" y="30557"/>
                    <a:pt x="48709" y="31313"/>
                  </a:cubicBezTo>
                  <a:cubicBezTo>
                    <a:pt x="50222" y="31918"/>
                    <a:pt x="51886" y="32372"/>
                    <a:pt x="53701" y="32372"/>
                  </a:cubicBezTo>
                  <a:cubicBezTo>
                    <a:pt x="55668" y="32372"/>
                    <a:pt x="57332" y="32070"/>
                    <a:pt x="58844" y="31313"/>
                  </a:cubicBezTo>
                  <a:cubicBezTo>
                    <a:pt x="60357" y="30859"/>
                    <a:pt x="61567" y="29800"/>
                    <a:pt x="62626" y="28742"/>
                  </a:cubicBezTo>
                  <a:cubicBezTo>
                    <a:pt x="63534" y="27531"/>
                    <a:pt x="64593" y="26473"/>
                    <a:pt x="64895" y="24960"/>
                  </a:cubicBezTo>
                  <a:cubicBezTo>
                    <a:pt x="65500" y="23447"/>
                    <a:pt x="65652" y="22086"/>
                    <a:pt x="65652" y="20422"/>
                  </a:cubicBezTo>
                  <a:cubicBezTo>
                    <a:pt x="65652" y="18909"/>
                    <a:pt x="65500" y="17396"/>
                    <a:pt x="64895" y="15884"/>
                  </a:cubicBezTo>
                  <a:cubicBezTo>
                    <a:pt x="64290" y="14371"/>
                    <a:pt x="63534" y="13161"/>
                    <a:pt x="62475" y="12102"/>
                  </a:cubicBezTo>
                  <a:cubicBezTo>
                    <a:pt x="61567" y="10892"/>
                    <a:pt x="60206" y="10135"/>
                    <a:pt x="58693" y="9379"/>
                  </a:cubicBezTo>
                  <a:cubicBezTo>
                    <a:pt x="57180" y="8925"/>
                    <a:pt x="55516" y="8471"/>
                    <a:pt x="53701" y="8471"/>
                  </a:cubicBezTo>
                  <a:close/>
                  <a:moveTo>
                    <a:pt x="141438" y="8623"/>
                  </a:moveTo>
                  <a:cubicBezTo>
                    <a:pt x="140228" y="8623"/>
                    <a:pt x="139018" y="8925"/>
                    <a:pt x="137959" y="9228"/>
                  </a:cubicBezTo>
                  <a:cubicBezTo>
                    <a:pt x="136749" y="9682"/>
                    <a:pt x="135841" y="10135"/>
                    <a:pt x="135085" y="10740"/>
                  </a:cubicBezTo>
                  <a:cubicBezTo>
                    <a:pt x="134328" y="11346"/>
                    <a:pt x="133572" y="12253"/>
                    <a:pt x="133118" y="13161"/>
                  </a:cubicBezTo>
                  <a:cubicBezTo>
                    <a:pt x="132816" y="14220"/>
                    <a:pt x="132362" y="15127"/>
                    <a:pt x="132362" y="16489"/>
                  </a:cubicBezTo>
                  <a:cubicBezTo>
                    <a:pt x="132362" y="17396"/>
                    <a:pt x="132664" y="18153"/>
                    <a:pt x="132816" y="18758"/>
                  </a:cubicBezTo>
                  <a:cubicBezTo>
                    <a:pt x="133118" y="19212"/>
                    <a:pt x="133572" y="19817"/>
                    <a:pt x="134177" y="20422"/>
                  </a:cubicBezTo>
                  <a:cubicBezTo>
                    <a:pt x="134631" y="21027"/>
                    <a:pt x="135690" y="21329"/>
                    <a:pt x="136597" y="21783"/>
                  </a:cubicBezTo>
                  <a:cubicBezTo>
                    <a:pt x="137656" y="22086"/>
                    <a:pt x="138866" y="22540"/>
                    <a:pt x="140379" y="22842"/>
                  </a:cubicBezTo>
                  <a:cubicBezTo>
                    <a:pt x="142043" y="23447"/>
                    <a:pt x="143405" y="23750"/>
                    <a:pt x="144161" y="24203"/>
                  </a:cubicBezTo>
                  <a:cubicBezTo>
                    <a:pt x="144917" y="24506"/>
                    <a:pt x="145220" y="25111"/>
                    <a:pt x="145220" y="25867"/>
                  </a:cubicBezTo>
                  <a:cubicBezTo>
                    <a:pt x="145220" y="26624"/>
                    <a:pt x="144917" y="27380"/>
                    <a:pt x="144312" y="27834"/>
                  </a:cubicBezTo>
                  <a:cubicBezTo>
                    <a:pt x="143556" y="28137"/>
                    <a:pt x="142799" y="28288"/>
                    <a:pt x="141438" y="28288"/>
                  </a:cubicBezTo>
                  <a:cubicBezTo>
                    <a:pt x="140228" y="28288"/>
                    <a:pt x="138866" y="28137"/>
                    <a:pt x="137505" y="27531"/>
                  </a:cubicBezTo>
                  <a:cubicBezTo>
                    <a:pt x="136144" y="27078"/>
                    <a:pt x="134933" y="26321"/>
                    <a:pt x="133421" y="25262"/>
                  </a:cubicBezTo>
                  <a:lnTo>
                    <a:pt x="131908" y="28893"/>
                  </a:lnTo>
                  <a:cubicBezTo>
                    <a:pt x="133118" y="30103"/>
                    <a:pt x="134631" y="31011"/>
                    <a:pt x="136597" y="31616"/>
                  </a:cubicBezTo>
                  <a:cubicBezTo>
                    <a:pt x="138413" y="32070"/>
                    <a:pt x="140379" y="32523"/>
                    <a:pt x="142194" y="32523"/>
                  </a:cubicBezTo>
                  <a:cubicBezTo>
                    <a:pt x="145069" y="32372"/>
                    <a:pt x="147338" y="31767"/>
                    <a:pt x="148850" y="30406"/>
                  </a:cubicBezTo>
                  <a:cubicBezTo>
                    <a:pt x="150514" y="29044"/>
                    <a:pt x="151271" y="27380"/>
                    <a:pt x="151271" y="25111"/>
                  </a:cubicBezTo>
                  <a:cubicBezTo>
                    <a:pt x="151271" y="24203"/>
                    <a:pt x="151119" y="23447"/>
                    <a:pt x="150817" y="22691"/>
                  </a:cubicBezTo>
                  <a:cubicBezTo>
                    <a:pt x="150363" y="21934"/>
                    <a:pt x="149758" y="21329"/>
                    <a:pt x="149304" y="20724"/>
                  </a:cubicBezTo>
                  <a:cubicBezTo>
                    <a:pt x="148699" y="20270"/>
                    <a:pt x="147489" y="19817"/>
                    <a:pt x="146430" y="19514"/>
                  </a:cubicBezTo>
                  <a:cubicBezTo>
                    <a:pt x="145220" y="19060"/>
                    <a:pt x="144010" y="18758"/>
                    <a:pt x="142497" y="18304"/>
                  </a:cubicBezTo>
                  <a:cubicBezTo>
                    <a:pt x="141741" y="18153"/>
                    <a:pt x="140984" y="17850"/>
                    <a:pt x="140379" y="17699"/>
                  </a:cubicBezTo>
                  <a:cubicBezTo>
                    <a:pt x="139774" y="17548"/>
                    <a:pt x="139472" y="17396"/>
                    <a:pt x="139018" y="17245"/>
                  </a:cubicBezTo>
                  <a:cubicBezTo>
                    <a:pt x="138715" y="16943"/>
                    <a:pt x="138413" y="16791"/>
                    <a:pt x="138261" y="16489"/>
                  </a:cubicBezTo>
                  <a:cubicBezTo>
                    <a:pt x="138110" y="16186"/>
                    <a:pt x="138110" y="15884"/>
                    <a:pt x="138110" y="15430"/>
                  </a:cubicBezTo>
                  <a:cubicBezTo>
                    <a:pt x="138110" y="14522"/>
                    <a:pt x="138413" y="13917"/>
                    <a:pt x="139018" y="13615"/>
                  </a:cubicBezTo>
                  <a:cubicBezTo>
                    <a:pt x="139774" y="13161"/>
                    <a:pt x="140530" y="13010"/>
                    <a:pt x="141438" y="13010"/>
                  </a:cubicBezTo>
                  <a:cubicBezTo>
                    <a:pt x="142648" y="13010"/>
                    <a:pt x="143556" y="13161"/>
                    <a:pt x="144766" y="13615"/>
                  </a:cubicBezTo>
                  <a:cubicBezTo>
                    <a:pt x="145825" y="13917"/>
                    <a:pt x="147035" y="14674"/>
                    <a:pt x="148094" y="15430"/>
                  </a:cubicBezTo>
                  <a:lnTo>
                    <a:pt x="150363" y="11951"/>
                  </a:lnTo>
                  <a:cubicBezTo>
                    <a:pt x="149002" y="10740"/>
                    <a:pt x="147791" y="9984"/>
                    <a:pt x="146279" y="9379"/>
                  </a:cubicBezTo>
                  <a:cubicBezTo>
                    <a:pt x="144766" y="8925"/>
                    <a:pt x="143253" y="8623"/>
                    <a:pt x="141438" y="86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055;p166"/>
            <p:cNvSpPr/>
            <p:nvPr/>
          </p:nvSpPr>
          <p:spPr>
            <a:xfrm>
              <a:off x="2386150" y="1775900"/>
              <a:ext cx="4859600" cy="816900"/>
            </a:xfrm>
            <a:custGeom>
              <a:avLst/>
              <a:gdLst/>
              <a:ahLst/>
              <a:cxnLst/>
              <a:rect l="l" t="t" r="r" b="b"/>
              <a:pathLst>
                <a:path w="194384" h="32676" extrusionOk="0">
                  <a:moveTo>
                    <a:pt x="62324" y="303"/>
                  </a:moveTo>
                  <a:lnTo>
                    <a:pt x="62324" y="6203"/>
                  </a:lnTo>
                  <a:lnTo>
                    <a:pt x="68224" y="6203"/>
                  </a:lnTo>
                  <a:lnTo>
                    <a:pt x="68224" y="303"/>
                  </a:lnTo>
                  <a:close/>
                  <a:moveTo>
                    <a:pt x="86225" y="303"/>
                  </a:moveTo>
                  <a:lnTo>
                    <a:pt x="86225" y="6203"/>
                  </a:lnTo>
                  <a:lnTo>
                    <a:pt x="91973" y="6203"/>
                  </a:lnTo>
                  <a:lnTo>
                    <a:pt x="91973" y="303"/>
                  </a:lnTo>
                  <a:close/>
                  <a:moveTo>
                    <a:pt x="26624" y="13464"/>
                  </a:moveTo>
                  <a:cubicBezTo>
                    <a:pt x="28137" y="13464"/>
                    <a:pt x="29650" y="13918"/>
                    <a:pt x="30709" y="14977"/>
                  </a:cubicBezTo>
                  <a:cubicBezTo>
                    <a:pt x="31919" y="15884"/>
                    <a:pt x="32524" y="17397"/>
                    <a:pt x="32675" y="19061"/>
                  </a:cubicBezTo>
                  <a:lnTo>
                    <a:pt x="20573" y="19061"/>
                  </a:lnTo>
                  <a:lnTo>
                    <a:pt x="20573" y="18910"/>
                  </a:lnTo>
                  <a:cubicBezTo>
                    <a:pt x="20573" y="18153"/>
                    <a:pt x="20725" y="17246"/>
                    <a:pt x="21027" y="16641"/>
                  </a:cubicBezTo>
                  <a:cubicBezTo>
                    <a:pt x="21481" y="15884"/>
                    <a:pt x="21784" y="15279"/>
                    <a:pt x="22389" y="14977"/>
                  </a:cubicBezTo>
                  <a:cubicBezTo>
                    <a:pt x="22994" y="14371"/>
                    <a:pt x="23599" y="13918"/>
                    <a:pt x="24355" y="13766"/>
                  </a:cubicBezTo>
                  <a:cubicBezTo>
                    <a:pt x="25112" y="13615"/>
                    <a:pt x="25868" y="13464"/>
                    <a:pt x="26624" y="13464"/>
                  </a:cubicBezTo>
                  <a:close/>
                  <a:moveTo>
                    <a:pt x="107554" y="13464"/>
                  </a:moveTo>
                  <a:cubicBezTo>
                    <a:pt x="109067" y="13464"/>
                    <a:pt x="110579" y="13918"/>
                    <a:pt x="111638" y="14977"/>
                  </a:cubicBezTo>
                  <a:cubicBezTo>
                    <a:pt x="112848" y="15884"/>
                    <a:pt x="113454" y="17397"/>
                    <a:pt x="113605" y="19061"/>
                  </a:cubicBezTo>
                  <a:lnTo>
                    <a:pt x="101503" y="19061"/>
                  </a:lnTo>
                  <a:lnTo>
                    <a:pt x="101503" y="18910"/>
                  </a:lnTo>
                  <a:cubicBezTo>
                    <a:pt x="101503" y="18153"/>
                    <a:pt x="101654" y="17246"/>
                    <a:pt x="102108" y="16641"/>
                  </a:cubicBezTo>
                  <a:cubicBezTo>
                    <a:pt x="102411" y="15884"/>
                    <a:pt x="102865" y="15279"/>
                    <a:pt x="103318" y="14977"/>
                  </a:cubicBezTo>
                  <a:cubicBezTo>
                    <a:pt x="103924" y="14371"/>
                    <a:pt x="104529" y="13918"/>
                    <a:pt x="105285" y="13766"/>
                  </a:cubicBezTo>
                  <a:cubicBezTo>
                    <a:pt x="106041" y="13615"/>
                    <a:pt x="106646" y="13464"/>
                    <a:pt x="107554" y="13464"/>
                  </a:cubicBezTo>
                  <a:close/>
                  <a:moveTo>
                    <a:pt x="182584" y="13464"/>
                  </a:moveTo>
                  <a:cubicBezTo>
                    <a:pt x="184097" y="13464"/>
                    <a:pt x="185610" y="13918"/>
                    <a:pt x="186668" y="14977"/>
                  </a:cubicBezTo>
                  <a:cubicBezTo>
                    <a:pt x="187879" y="15884"/>
                    <a:pt x="188484" y="17397"/>
                    <a:pt x="188635" y="19061"/>
                  </a:cubicBezTo>
                  <a:lnTo>
                    <a:pt x="176533" y="19061"/>
                  </a:lnTo>
                  <a:lnTo>
                    <a:pt x="176533" y="18910"/>
                  </a:lnTo>
                  <a:cubicBezTo>
                    <a:pt x="176533" y="18153"/>
                    <a:pt x="176685" y="17246"/>
                    <a:pt x="177138" y="16641"/>
                  </a:cubicBezTo>
                  <a:cubicBezTo>
                    <a:pt x="177441" y="15884"/>
                    <a:pt x="177895" y="15279"/>
                    <a:pt x="178500" y="14977"/>
                  </a:cubicBezTo>
                  <a:cubicBezTo>
                    <a:pt x="178954" y="14371"/>
                    <a:pt x="179559" y="13918"/>
                    <a:pt x="180315" y="13766"/>
                  </a:cubicBezTo>
                  <a:cubicBezTo>
                    <a:pt x="181071" y="13615"/>
                    <a:pt x="181828" y="13464"/>
                    <a:pt x="182584" y="13464"/>
                  </a:cubicBezTo>
                  <a:close/>
                  <a:moveTo>
                    <a:pt x="12254" y="9077"/>
                  </a:moveTo>
                  <a:cubicBezTo>
                    <a:pt x="11648" y="9077"/>
                    <a:pt x="10892" y="9228"/>
                    <a:pt x="10287" y="9380"/>
                  </a:cubicBezTo>
                  <a:cubicBezTo>
                    <a:pt x="9833" y="9682"/>
                    <a:pt x="9077" y="9985"/>
                    <a:pt x="8472" y="10590"/>
                  </a:cubicBezTo>
                  <a:cubicBezTo>
                    <a:pt x="7867" y="10892"/>
                    <a:pt x="7110" y="11497"/>
                    <a:pt x="6808" y="12254"/>
                  </a:cubicBezTo>
                  <a:cubicBezTo>
                    <a:pt x="6203" y="12859"/>
                    <a:pt x="5749" y="13615"/>
                    <a:pt x="5295" y="14371"/>
                  </a:cubicBezTo>
                  <a:lnTo>
                    <a:pt x="5295" y="9228"/>
                  </a:lnTo>
                  <a:lnTo>
                    <a:pt x="1" y="9228"/>
                  </a:lnTo>
                  <a:lnTo>
                    <a:pt x="1" y="32070"/>
                  </a:lnTo>
                  <a:lnTo>
                    <a:pt x="5749" y="32070"/>
                  </a:lnTo>
                  <a:lnTo>
                    <a:pt x="5749" y="18305"/>
                  </a:lnTo>
                  <a:cubicBezTo>
                    <a:pt x="6354" y="16943"/>
                    <a:pt x="7564" y="16035"/>
                    <a:pt x="8774" y="15279"/>
                  </a:cubicBezTo>
                  <a:cubicBezTo>
                    <a:pt x="10136" y="14674"/>
                    <a:pt x="11800" y="14371"/>
                    <a:pt x="13615" y="14371"/>
                  </a:cubicBezTo>
                  <a:lnTo>
                    <a:pt x="13615" y="9077"/>
                  </a:lnTo>
                  <a:close/>
                  <a:moveTo>
                    <a:pt x="62324" y="9228"/>
                  </a:moveTo>
                  <a:lnTo>
                    <a:pt x="62324" y="32070"/>
                  </a:lnTo>
                  <a:lnTo>
                    <a:pt x="68224" y="32070"/>
                  </a:lnTo>
                  <a:lnTo>
                    <a:pt x="68224" y="9228"/>
                  </a:lnTo>
                  <a:close/>
                  <a:moveTo>
                    <a:pt x="86225" y="9228"/>
                  </a:moveTo>
                  <a:lnTo>
                    <a:pt x="86225" y="32070"/>
                  </a:lnTo>
                  <a:lnTo>
                    <a:pt x="91973" y="32070"/>
                  </a:lnTo>
                  <a:lnTo>
                    <a:pt x="91973" y="9228"/>
                  </a:lnTo>
                  <a:close/>
                  <a:moveTo>
                    <a:pt x="137052" y="9077"/>
                  </a:moveTo>
                  <a:cubicBezTo>
                    <a:pt x="134934" y="9077"/>
                    <a:pt x="133270" y="9380"/>
                    <a:pt x="131606" y="10136"/>
                  </a:cubicBezTo>
                  <a:cubicBezTo>
                    <a:pt x="130093" y="10892"/>
                    <a:pt x="128732" y="12102"/>
                    <a:pt x="127976" y="13615"/>
                  </a:cubicBezTo>
                  <a:lnTo>
                    <a:pt x="127976" y="9228"/>
                  </a:lnTo>
                  <a:lnTo>
                    <a:pt x="122681" y="9228"/>
                  </a:lnTo>
                  <a:lnTo>
                    <a:pt x="122681" y="32070"/>
                  </a:lnTo>
                  <a:lnTo>
                    <a:pt x="128581" y="32070"/>
                  </a:lnTo>
                  <a:lnTo>
                    <a:pt x="128581" y="18758"/>
                  </a:lnTo>
                  <a:cubicBezTo>
                    <a:pt x="128732" y="18002"/>
                    <a:pt x="129034" y="17397"/>
                    <a:pt x="129488" y="16792"/>
                  </a:cubicBezTo>
                  <a:cubicBezTo>
                    <a:pt x="129791" y="16187"/>
                    <a:pt x="130396" y="15733"/>
                    <a:pt x="131001" y="15279"/>
                  </a:cubicBezTo>
                  <a:cubicBezTo>
                    <a:pt x="131606" y="14977"/>
                    <a:pt x="132060" y="14523"/>
                    <a:pt x="132665" y="14371"/>
                  </a:cubicBezTo>
                  <a:cubicBezTo>
                    <a:pt x="133270" y="14220"/>
                    <a:pt x="133875" y="13918"/>
                    <a:pt x="134329" y="13918"/>
                  </a:cubicBezTo>
                  <a:cubicBezTo>
                    <a:pt x="135539" y="13918"/>
                    <a:pt x="136447" y="14371"/>
                    <a:pt x="137052" y="15279"/>
                  </a:cubicBezTo>
                  <a:cubicBezTo>
                    <a:pt x="137657" y="16035"/>
                    <a:pt x="137959" y="17548"/>
                    <a:pt x="137959" y="19212"/>
                  </a:cubicBezTo>
                  <a:lnTo>
                    <a:pt x="137959" y="32070"/>
                  </a:lnTo>
                  <a:lnTo>
                    <a:pt x="143859" y="32070"/>
                  </a:lnTo>
                  <a:lnTo>
                    <a:pt x="143859" y="18002"/>
                  </a:lnTo>
                  <a:lnTo>
                    <a:pt x="143708" y="18002"/>
                  </a:lnTo>
                  <a:cubicBezTo>
                    <a:pt x="143708" y="16792"/>
                    <a:pt x="143405" y="15733"/>
                    <a:pt x="143405" y="14674"/>
                  </a:cubicBezTo>
                  <a:cubicBezTo>
                    <a:pt x="143254" y="13615"/>
                    <a:pt x="142951" y="12708"/>
                    <a:pt x="142497" y="11951"/>
                  </a:cubicBezTo>
                  <a:cubicBezTo>
                    <a:pt x="141892" y="11195"/>
                    <a:pt x="141439" y="10438"/>
                    <a:pt x="140380" y="9833"/>
                  </a:cubicBezTo>
                  <a:cubicBezTo>
                    <a:pt x="139472" y="9228"/>
                    <a:pt x="138413" y="9077"/>
                    <a:pt x="137052" y="9077"/>
                  </a:cubicBezTo>
                  <a:close/>
                  <a:moveTo>
                    <a:pt x="26624" y="8623"/>
                  </a:moveTo>
                  <a:cubicBezTo>
                    <a:pt x="24809" y="8623"/>
                    <a:pt x="22994" y="9077"/>
                    <a:pt x="21481" y="9531"/>
                  </a:cubicBezTo>
                  <a:cubicBezTo>
                    <a:pt x="19968" y="10136"/>
                    <a:pt x="18607" y="11044"/>
                    <a:pt x="17699" y="12254"/>
                  </a:cubicBezTo>
                  <a:cubicBezTo>
                    <a:pt x="16489" y="13313"/>
                    <a:pt x="15733" y="14523"/>
                    <a:pt x="15279" y="16035"/>
                  </a:cubicBezTo>
                  <a:cubicBezTo>
                    <a:pt x="14674" y="17548"/>
                    <a:pt x="14523" y="19061"/>
                    <a:pt x="14523" y="20574"/>
                  </a:cubicBezTo>
                  <a:cubicBezTo>
                    <a:pt x="14523" y="22086"/>
                    <a:pt x="14825" y="23599"/>
                    <a:pt x="15279" y="25112"/>
                  </a:cubicBezTo>
                  <a:cubicBezTo>
                    <a:pt x="15733" y="26624"/>
                    <a:pt x="16489" y="27683"/>
                    <a:pt x="17699" y="28893"/>
                  </a:cubicBezTo>
                  <a:cubicBezTo>
                    <a:pt x="18758" y="29952"/>
                    <a:pt x="19968" y="30709"/>
                    <a:pt x="21481" y="31314"/>
                  </a:cubicBezTo>
                  <a:cubicBezTo>
                    <a:pt x="22994" y="31919"/>
                    <a:pt x="24658" y="32373"/>
                    <a:pt x="26322" y="32373"/>
                  </a:cubicBezTo>
                  <a:cubicBezTo>
                    <a:pt x="26796" y="32425"/>
                    <a:pt x="27252" y="32450"/>
                    <a:pt x="27692" y="32450"/>
                  </a:cubicBezTo>
                  <a:cubicBezTo>
                    <a:pt x="29773" y="32450"/>
                    <a:pt x="31479" y="31886"/>
                    <a:pt x="32978" y="31011"/>
                  </a:cubicBezTo>
                  <a:cubicBezTo>
                    <a:pt x="34944" y="29801"/>
                    <a:pt x="36154" y="28440"/>
                    <a:pt x="37062" y="26624"/>
                  </a:cubicBezTo>
                  <a:lnTo>
                    <a:pt x="31919" y="25263"/>
                  </a:lnTo>
                  <a:cubicBezTo>
                    <a:pt x="31465" y="26171"/>
                    <a:pt x="30709" y="26927"/>
                    <a:pt x="29801" y="27532"/>
                  </a:cubicBezTo>
                  <a:cubicBezTo>
                    <a:pt x="28893" y="28137"/>
                    <a:pt x="27683" y="28288"/>
                    <a:pt x="26624" y="28288"/>
                  </a:cubicBezTo>
                  <a:cubicBezTo>
                    <a:pt x="25868" y="28288"/>
                    <a:pt x="25112" y="28137"/>
                    <a:pt x="24355" y="27986"/>
                  </a:cubicBezTo>
                  <a:cubicBezTo>
                    <a:pt x="23599" y="27683"/>
                    <a:pt x="22994" y="27381"/>
                    <a:pt x="22389" y="26776"/>
                  </a:cubicBezTo>
                  <a:cubicBezTo>
                    <a:pt x="21784" y="26171"/>
                    <a:pt x="21481" y="25717"/>
                    <a:pt x="21027" y="25112"/>
                  </a:cubicBezTo>
                  <a:cubicBezTo>
                    <a:pt x="20725" y="24355"/>
                    <a:pt x="20573" y="23599"/>
                    <a:pt x="20573" y="22691"/>
                  </a:cubicBezTo>
                  <a:lnTo>
                    <a:pt x="38121" y="22691"/>
                  </a:lnTo>
                  <a:cubicBezTo>
                    <a:pt x="38121" y="22389"/>
                    <a:pt x="38272" y="22086"/>
                    <a:pt x="38272" y="21632"/>
                  </a:cubicBezTo>
                  <a:lnTo>
                    <a:pt x="38272" y="20574"/>
                  </a:lnTo>
                  <a:cubicBezTo>
                    <a:pt x="38272" y="19061"/>
                    <a:pt x="38121" y="17548"/>
                    <a:pt x="37516" y="16035"/>
                  </a:cubicBezTo>
                  <a:cubicBezTo>
                    <a:pt x="36911" y="14523"/>
                    <a:pt x="36154" y="13313"/>
                    <a:pt x="35247" y="12254"/>
                  </a:cubicBezTo>
                  <a:cubicBezTo>
                    <a:pt x="34339" y="11044"/>
                    <a:pt x="32978" y="10287"/>
                    <a:pt x="31465" y="9531"/>
                  </a:cubicBezTo>
                  <a:cubicBezTo>
                    <a:pt x="29952" y="9077"/>
                    <a:pt x="28288" y="8623"/>
                    <a:pt x="26624" y="8623"/>
                  </a:cubicBezTo>
                  <a:close/>
                  <a:moveTo>
                    <a:pt x="107554" y="8623"/>
                  </a:moveTo>
                  <a:cubicBezTo>
                    <a:pt x="105890" y="8623"/>
                    <a:pt x="103924" y="9077"/>
                    <a:pt x="102411" y="9531"/>
                  </a:cubicBezTo>
                  <a:cubicBezTo>
                    <a:pt x="100898" y="10136"/>
                    <a:pt x="99537" y="11044"/>
                    <a:pt x="98629" y="12254"/>
                  </a:cubicBezTo>
                  <a:cubicBezTo>
                    <a:pt x="97419" y="13313"/>
                    <a:pt x="96663" y="14523"/>
                    <a:pt x="96209" y="16035"/>
                  </a:cubicBezTo>
                  <a:cubicBezTo>
                    <a:pt x="95604" y="17548"/>
                    <a:pt x="95452" y="19061"/>
                    <a:pt x="95452" y="20574"/>
                  </a:cubicBezTo>
                  <a:cubicBezTo>
                    <a:pt x="95452" y="22086"/>
                    <a:pt x="95604" y="23599"/>
                    <a:pt x="96209" y="25112"/>
                  </a:cubicBezTo>
                  <a:cubicBezTo>
                    <a:pt x="96663" y="26624"/>
                    <a:pt x="97419" y="27683"/>
                    <a:pt x="98629" y="28893"/>
                  </a:cubicBezTo>
                  <a:cubicBezTo>
                    <a:pt x="99688" y="29952"/>
                    <a:pt x="100898" y="30709"/>
                    <a:pt x="102411" y="31314"/>
                  </a:cubicBezTo>
                  <a:cubicBezTo>
                    <a:pt x="103924" y="31919"/>
                    <a:pt x="105587" y="32373"/>
                    <a:pt x="107251" y="32373"/>
                  </a:cubicBezTo>
                  <a:cubicBezTo>
                    <a:pt x="107726" y="32425"/>
                    <a:pt x="108187" y="32450"/>
                    <a:pt x="108633" y="32450"/>
                  </a:cubicBezTo>
                  <a:cubicBezTo>
                    <a:pt x="110747" y="32450"/>
                    <a:pt x="112533" y="31886"/>
                    <a:pt x="113907" y="31011"/>
                  </a:cubicBezTo>
                  <a:cubicBezTo>
                    <a:pt x="115874" y="29801"/>
                    <a:pt x="117235" y="28440"/>
                    <a:pt x="117992" y="26624"/>
                  </a:cubicBezTo>
                  <a:lnTo>
                    <a:pt x="112848" y="25263"/>
                  </a:lnTo>
                  <a:cubicBezTo>
                    <a:pt x="112395" y="26171"/>
                    <a:pt x="111638" y="26927"/>
                    <a:pt x="110731" y="27532"/>
                  </a:cubicBezTo>
                  <a:cubicBezTo>
                    <a:pt x="109823" y="28137"/>
                    <a:pt x="108613" y="28288"/>
                    <a:pt x="107554" y="28288"/>
                  </a:cubicBezTo>
                  <a:cubicBezTo>
                    <a:pt x="106798" y="28288"/>
                    <a:pt x="106041" y="28137"/>
                    <a:pt x="105285" y="27986"/>
                  </a:cubicBezTo>
                  <a:cubicBezTo>
                    <a:pt x="104529" y="27683"/>
                    <a:pt x="103924" y="27381"/>
                    <a:pt x="103318" y="26776"/>
                  </a:cubicBezTo>
                  <a:cubicBezTo>
                    <a:pt x="102865" y="26171"/>
                    <a:pt x="102411" y="25717"/>
                    <a:pt x="102108" y="25112"/>
                  </a:cubicBezTo>
                  <a:cubicBezTo>
                    <a:pt x="101654" y="24355"/>
                    <a:pt x="101503" y="23599"/>
                    <a:pt x="101503" y="22691"/>
                  </a:cubicBezTo>
                  <a:lnTo>
                    <a:pt x="119051" y="22691"/>
                  </a:lnTo>
                  <a:cubicBezTo>
                    <a:pt x="119051" y="22389"/>
                    <a:pt x="119051" y="22086"/>
                    <a:pt x="119202" y="21632"/>
                  </a:cubicBezTo>
                  <a:lnTo>
                    <a:pt x="119202" y="20574"/>
                  </a:lnTo>
                  <a:cubicBezTo>
                    <a:pt x="119202" y="19061"/>
                    <a:pt x="119051" y="17548"/>
                    <a:pt x="118445" y="16035"/>
                  </a:cubicBezTo>
                  <a:cubicBezTo>
                    <a:pt x="117840" y="14523"/>
                    <a:pt x="117084" y="13313"/>
                    <a:pt x="116176" y="12254"/>
                  </a:cubicBezTo>
                  <a:cubicBezTo>
                    <a:pt x="115269" y="11044"/>
                    <a:pt x="113907" y="10287"/>
                    <a:pt x="112395" y="9531"/>
                  </a:cubicBezTo>
                  <a:cubicBezTo>
                    <a:pt x="110882" y="9077"/>
                    <a:pt x="109218" y="8623"/>
                    <a:pt x="107554" y="8623"/>
                  </a:cubicBezTo>
                  <a:close/>
                  <a:moveTo>
                    <a:pt x="182584" y="8623"/>
                  </a:moveTo>
                  <a:cubicBezTo>
                    <a:pt x="180769" y="8623"/>
                    <a:pt x="178954" y="9077"/>
                    <a:pt x="177441" y="9531"/>
                  </a:cubicBezTo>
                  <a:cubicBezTo>
                    <a:pt x="175928" y="10136"/>
                    <a:pt x="174718" y="11044"/>
                    <a:pt x="173659" y="12254"/>
                  </a:cubicBezTo>
                  <a:cubicBezTo>
                    <a:pt x="172600" y="13313"/>
                    <a:pt x="171844" y="14523"/>
                    <a:pt x="171239" y="16035"/>
                  </a:cubicBezTo>
                  <a:cubicBezTo>
                    <a:pt x="170634" y="17548"/>
                    <a:pt x="170483" y="19061"/>
                    <a:pt x="170483" y="20574"/>
                  </a:cubicBezTo>
                  <a:cubicBezTo>
                    <a:pt x="170483" y="22086"/>
                    <a:pt x="170634" y="23599"/>
                    <a:pt x="171239" y="25112"/>
                  </a:cubicBezTo>
                  <a:cubicBezTo>
                    <a:pt x="171844" y="26624"/>
                    <a:pt x="172600" y="27683"/>
                    <a:pt x="173659" y="28893"/>
                  </a:cubicBezTo>
                  <a:cubicBezTo>
                    <a:pt x="174869" y="29952"/>
                    <a:pt x="175928" y="30709"/>
                    <a:pt x="177441" y="31314"/>
                  </a:cubicBezTo>
                  <a:cubicBezTo>
                    <a:pt x="178954" y="31919"/>
                    <a:pt x="180769" y="32373"/>
                    <a:pt x="182433" y="32373"/>
                  </a:cubicBezTo>
                  <a:cubicBezTo>
                    <a:pt x="182881" y="32425"/>
                    <a:pt x="183320" y="32450"/>
                    <a:pt x="183749" y="32450"/>
                  </a:cubicBezTo>
                  <a:cubicBezTo>
                    <a:pt x="185782" y="32450"/>
                    <a:pt x="187590" y="31886"/>
                    <a:pt x="189089" y="31011"/>
                  </a:cubicBezTo>
                  <a:cubicBezTo>
                    <a:pt x="190904" y="29801"/>
                    <a:pt x="192265" y="28440"/>
                    <a:pt x="193022" y="26624"/>
                  </a:cubicBezTo>
                  <a:lnTo>
                    <a:pt x="187879" y="25263"/>
                  </a:lnTo>
                  <a:cubicBezTo>
                    <a:pt x="187576" y="26171"/>
                    <a:pt x="186820" y="26927"/>
                    <a:pt x="185761" y="27532"/>
                  </a:cubicBezTo>
                  <a:cubicBezTo>
                    <a:pt x="184853" y="28137"/>
                    <a:pt x="183794" y="28288"/>
                    <a:pt x="182584" y="28288"/>
                  </a:cubicBezTo>
                  <a:cubicBezTo>
                    <a:pt x="181828" y="28288"/>
                    <a:pt x="181071" y="28137"/>
                    <a:pt x="180315" y="27986"/>
                  </a:cubicBezTo>
                  <a:cubicBezTo>
                    <a:pt x="179559" y="27683"/>
                    <a:pt x="178954" y="27381"/>
                    <a:pt x="178500" y="26776"/>
                  </a:cubicBezTo>
                  <a:cubicBezTo>
                    <a:pt x="177895" y="26171"/>
                    <a:pt x="177441" y="25717"/>
                    <a:pt x="177138" y="25112"/>
                  </a:cubicBezTo>
                  <a:cubicBezTo>
                    <a:pt x="176685" y="24355"/>
                    <a:pt x="176533" y="23599"/>
                    <a:pt x="176533" y="22691"/>
                  </a:cubicBezTo>
                  <a:lnTo>
                    <a:pt x="194081" y="22691"/>
                  </a:lnTo>
                  <a:cubicBezTo>
                    <a:pt x="194081" y="22389"/>
                    <a:pt x="194081" y="22086"/>
                    <a:pt x="194383" y="21632"/>
                  </a:cubicBezTo>
                  <a:lnTo>
                    <a:pt x="194383" y="20574"/>
                  </a:lnTo>
                  <a:cubicBezTo>
                    <a:pt x="194383" y="19061"/>
                    <a:pt x="194081" y="17548"/>
                    <a:pt x="193627" y="16035"/>
                  </a:cubicBezTo>
                  <a:cubicBezTo>
                    <a:pt x="193022" y="14523"/>
                    <a:pt x="192265" y="13313"/>
                    <a:pt x="191358" y="12254"/>
                  </a:cubicBezTo>
                  <a:cubicBezTo>
                    <a:pt x="190299" y="11044"/>
                    <a:pt x="189089" y="10287"/>
                    <a:pt x="187576" y="9531"/>
                  </a:cubicBezTo>
                  <a:cubicBezTo>
                    <a:pt x="186063" y="9077"/>
                    <a:pt x="184248" y="8623"/>
                    <a:pt x="182584" y="8623"/>
                  </a:cubicBezTo>
                  <a:close/>
                  <a:moveTo>
                    <a:pt x="72913" y="1"/>
                  </a:moveTo>
                  <a:lnTo>
                    <a:pt x="72913" y="26776"/>
                  </a:lnTo>
                  <a:cubicBezTo>
                    <a:pt x="72913" y="28742"/>
                    <a:pt x="73518" y="29952"/>
                    <a:pt x="74426" y="31011"/>
                  </a:cubicBezTo>
                  <a:cubicBezTo>
                    <a:pt x="75333" y="31919"/>
                    <a:pt x="76846" y="32524"/>
                    <a:pt x="78661" y="32524"/>
                  </a:cubicBezTo>
                  <a:cubicBezTo>
                    <a:pt x="79418" y="32524"/>
                    <a:pt x="80325" y="32373"/>
                    <a:pt x="81384" y="32070"/>
                  </a:cubicBezTo>
                  <a:cubicBezTo>
                    <a:pt x="82594" y="31919"/>
                    <a:pt x="83351" y="31616"/>
                    <a:pt x="84258" y="31162"/>
                  </a:cubicBezTo>
                  <a:lnTo>
                    <a:pt x="83502" y="26624"/>
                  </a:lnTo>
                  <a:cubicBezTo>
                    <a:pt x="83199" y="26776"/>
                    <a:pt x="82746" y="27078"/>
                    <a:pt x="82443" y="27078"/>
                  </a:cubicBezTo>
                  <a:cubicBezTo>
                    <a:pt x="81989" y="27229"/>
                    <a:pt x="81687" y="27229"/>
                    <a:pt x="81233" y="27229"/>
                  </a:cubicBezTo>
                  <a:cubicBezTo>
                    <a:pt x="80477" y="27229"/>
                    <a:pt x="79871" y="27078"/>
                    <a:pt x="79569" y="26473"/>
                  </a:cubicBezTo>
                  <a:cubicBezTo>
                    <a:pt x="79115" y="26019"/>
                    <a:pt x="78964" y="25263"/>
                    <a:pt x="78964" y="24507"/>
                  </a:cubicBezTo>
                  <a:lnTo>
                    <a:pt x="78964" y="1"/>
                  </a:lnTo>
                  <a:close/>
                  <a:moveTo>
                    <a:pt x="49315" y="8775"/>
                  </a:moveTo>
                  <a:cubicBezTo>
                    <a:pt x="47953" y="8775"/>
                    <a:pt x="46895" y="9077"/>
                    <a:pt x="45684" y="9380"/>
                  </a:cubicBezTo>
                  <a:cubicBezTo>
                    <a:pt x="44625" y="9833"/>
                    <a:pt x="43567" y="10287"/>
                    <a:pt x="42810" y="10892"/>
                  </a:cubicBezTo>
                  <a:cubicBezTo>
                    <a:pt x="42054" y="11497"/>
                    <a:pt x="41298" y="12405"/>
                    <a:pt x="40995" y="13313"/>
                  </a:cubicBezTo>
                  <a:cubicBezTo>
                    <a:pt x="40541" y="14371"/>
                    <a:pt x="40239" y="15279"/>
                    <a:pt x="40239" y="16641"/>
                  </a:cubicBezTo>
                  <a:cubicBezTo>
                    <a:pt x="40239" y="17548"/>
                    <a:pt x="40390" y="18305"/>
                    <a:pt x="40541" y="18910"/>
                  </a:cubicBezTo>
                  <a:cubicBezTo>
                    <a:pt x="40995" y="19363"/>
                    <a:pt x="41298" y="19968"/>
                    <a:pt x="41903" y="20574"/>
                  </a:cubicBezTo>
                  <a:cubicBezTo>
                    <a:pt x="42508" y="21179"/>
                    <a:pt x="43415" y="21481"/>
                    <a:pt x="44323" y="21935"/>
                  </a:cubicBezTo>
                  <a:cubicBezTo>
                    <a:pt x="45533" y="22238"/>
                    <a:pt x="46592" y="22691"/>
                    <a:pt x="48105" y="22994"/>
                  </a:cubicBezTo>
                  <a:cubicBezTo>
                    <a:pt x="49920" y="23599"/>
                    <a:pt x="51130" y="23901"/>
                    <a:pt x="51886" y="24355"/>
                  </a:cubicBezTo>
                  <a:cubicBezTo>
                    <a:pt x="52643" y="24658"/>
                    <a:pt x="53097" y="25263"/>
                    <a:pt x="53097" y="26019"/>
                  </a:cubicBezTo>
                  <a:cubicBezTo>
                    <a:pt x="53097" y="26776"/>
                    <a:pt x="52643" y="27532"/>
                    <a:pt x="52189" y="27986"/>
                  </a:cubicBezTo>
                  <a:cubicBezTo>
                    <a:pt x="51281" y="28288"/>
                    <a:pt x="50676" y="28440"/>
                    <a:pt x="49315" y="28440"/>
                  </a:cubicBezTo>
                  <a:cubicBezTo>
                    <a:pt x="47953" y="28440"/>
                    <a:pt x="46592" y="28288"/>
                    <a:pt x="45382" y="27683"/>
                  </a:cubicBezTo>
                  <a:cubicBezTo>
                    <a:pt x="44020" y="27229"/>
                    <a:pt x="42659" y="26473"/>
                    <a:pt x="41146" y="25414"/>
                  </a:cubicBezTo>
                  <a:lnTo>
                    <a:pt x="38877" y="29045"/>
                  </a:lnTo>
                  <a:cubicBezTo>
                    <a:pt x="40239" y="30255"/>
                    <a:pt x="41751" y="31162"/>
                    <a:pt x="43567" y="31768"/>
                  </a:cubicBezTo>
                  <a:cubicBezTo>
                    <a:pt x="45533" y="32221"/>
                    <a:pt x="47348" y="32675"/>
                    <a:pt x="49315" y="32675"/>
                  </a:cubicBezTo>
                  <a:cubicBezTo>
                    <a:pt x="52945" y="32675"/>
                    <a:pt x="54912" y="31919"/>
                    <a:pt x="56727" y="30557"/>
                  </a:cubicBezTo>
                  <a:cubicBezTo>
                    <a:pt x="58391" y="29347"/>
                    <a:pt x="59147" y="27532"/>
                    <a:pt x="59147" y="25263"/>
                  </a:cubicBezTo>
                  <a:cubicBezTo>
                    <a:pt x="59147" y="24355"/>
                    <a:pt x="58996" y="23599"/>
                    <a:pt x="58542" y="22843"/>
                  </a:cubicBezTo>
                  <a:cubicBezTo>
                    <a:pt x="58240" y="22086"/>
                    <a:pt x="57635" y="21481"/>
                    <a:pt x="57030" y="20876"/>
                  </a:cubicBezTo>
                  <a:cubicBezTo>
                    <a:pt x="56273" y="20422"/>
                    <a:pt x="55366" y="19968"/>
                    <a:pt x="54156" y="19666"/>
                  </a:cubicBezTo>
                  <a:cubicBezTo>
                    <a:pt x="53097" y="19212"/>
                    <a:pt x="51735" y="18910"/>
                    <a:pt x="50222" y="18456"/>
                  </a:cubicBezTo>
                  <a:cubicBezTo>
                    <a:pt x="49466" y="18305"/>
                    <a:pt x="48710" y="18153"/>
                    <a:pt x="48105" y="17851"/>
                  </a:cubicBezTo>
                  <a:cubicBezTo>
                    <a:pt x="47651" y="17699"/>
                    <a:pt x="47197" y="17548"/>
                    <a:pt x="46895" y="17397"/>
                  </a:cubicBezTo>
                  <a:cubicBezTo>
                    <a:pt x="46441" y="17094"/>
                    <a:pt x="46289" y="16943"/>
                    <a:pt x="46138" y="16641"/>
                  </a:cubicBezTo>
                  <a:cubicBezTo>
                    <a:pt x="45836" y="16338"/>
                    <a:pt x="45836" y="16035"/>
                    <a:pt x="45836" y="15582"/>
                  </a:cubicBezTo>
                  <a:cubicBezTo>
                    <a:pt x="45836" y="14674"/>
                    <a:pt x="46289" y="14069"/>
                    <a:pt x="46895" y="13766"/>
                  </a:cubicBezTo>
                  <a:cubicBezTo>
                    <a:pt x="47651" y="13313"/>
                    <a:pt x="48407" y="13161"/>
                    <a:pt x="49315" y="13161"/>
                  </a:cubicBezTo>
                  <a:cubicBezTo>
                    <a:pt x="50374" y="13161"/>
                    <a:pt x="51433" y="13313"/>
                    <a:pt x="52492" y="13766"/>
                  </a:cubicBezTo>
                  <a:cubicBezTo>
                    <a:pt x="53702" y="14069"/>
                    <a:pt x="54761" y="14825"/>
                    <a:pt x="55971" y="15582"/>
                  </a:cubicBezTo>
                  <a:lnTo>
                    <a:pt x="58240" y="12102"/>
                  </a:lnTo>
                  <a:cubicBezTo>
                    <a:pt x="56878" y="10892"/>
                    <a:pt x="55517" y="10136"/>
                    <a:pt x="54004" y="9531"/>
                  </a:cubicBezTo>
                  <a:cubicBezTo>
                    <a:pt x="52492" y="9077"/>
                    <a:pt x="50979" y="8775"/>
                    <a:pt x="49315" y="8775"/>
                  </a:cubicBezTo>
                  <a:close/>
                  <a:moveTo>
                    <a:pt x="158532" y="8775"/>
                  </a:moveTo>
                  <a:cubicBezTo>
                    <a:pt x="156717" y="8775"/>
                    <a:pt x="155053" y="9228"/>
                    <a:pt x="153540" y="9833"/>
                  </a:cubicBezTo>
                  <a:cubicBezTo>
                    <a:pt x="152028" y="10287"/>
                    <a:pt x="150666" y="11346"/>
                    <a:pt x="149758" y="12405"/>
                  </a:cubicBezTo>
                  <a:cubicBezTo>
                    <a:pt x="148548" y="13615"/>
                    <a:pt x="147792" y="14674"/>
                    <a:pt x="147187" y="16187"/>
                  </a:cubicBezTo>
                  <a:cubicBezTo>
                    <a:pt x="146733" y="17699"/>
                    <a:pt x="146431" y="19212"/>
                    <a:pt x="146431" y="20725"/>
                  </a:cubicBezTo>
                  <a:cubicBezTo>
                    <a:pt x="146733" y="22238"/>
                    <a:pt x="147036" y="23750"/>
                    <a:pt x="147641" y="25263"/>
                  </a:cubicBezTo>
                  <a:cubicBezTo>
                    <a:pt x="148246" y="26776"/>
                    <a:pt x="149002" y="27986"/>
                    <a:pt x="150061" y="29045"/>
                  </a:cubicBezTo>
                  <a:cubicBezTo>
                    <a:pt x="151271" y="30255"/>
                    <a:pt x="152330" y="31011"/>
                    <a:pt x="153843" y="31768"/>
                  </a:cubicBezTo>
                  <a:cubicBezTo>
                    <a:pt x="155355" y="32373"/>
                    <a:pt x="157019" y="32675"/>
                    <a:pt x="158986" y="32675"/>
                  </a:cubicBezTo>
                  <a:cubicBezTo>
                    <a:pt x="161406" y="32675"/>
                    <a:pt x="163675" y="32070"/>
                    <a:pt x="165339" y="31011"/>
                  </a:cubicBezTo>
                  <a:cubicBezTo>
                    <a:pt x="167306" y="29801"/>
                    <a:pt x="168365" y="28440"/>
                    <a:pt x="169424" y="26624"/>
                  </a:cubicBezTo>
                  <a:lnTo>
                    <a:pt x="163675" y="24960"/>
                  </a:lnTo>
                  <a:cubicBezTo>
                    <a:pt x="163373" y="25717"/>
                    <a:pt x="162768" y="26171"/>
                    <a:pt x="161860" y="26776"/>
                  </a:cubicBezTo>
                  <a:cubicBezTo>
                    <a:pt x="160801" y="27381"/>
                    <a:pt x="159894" y="27532"/>
                    <a:pt x="158986" y="27532"/>
                  </a:cubicBezTo>
                  <a:cubicBezTo>
                    <a:pt x="158230" y="27532"/>
                    <a:pt x="157473" y="27381"/>
                    <a:pt x="156717" y="26927"/>
                  </a:cubicBezTo>
                  <a:cubicBezTo>
                    <a:pt x="155961" y="26624"/>
                    <a:pt x="155355" y="26171"/>
                    <a:pt x="154750" y="25717"/>
                  </a:cubicBezTo>
                  <a:cubicBezTo>
                    <a:pt x="154297" y="25112"/>
                    <a:pt x="153843" y="24355"/>
                    <a:pt x="153540" y="23448"/>
                  </a:cubicBezTo>
                  <a:cubicBezTo>
                    <a:pt x="153086" y="22691"/>
                    <a:pt x="152935" y="21632"/>
                    <a:pt x="152935" y="20574"/>
                  </a:cubicBezTo>
                  <a:cubicBezTo>
                    <a:pt x="152935" y="19666"/>
                    <a:pt x="153086" y="18607"/>
                    <a:pt x="153238" y="17699"/>
                  </a:cubicBezTo>
                  <a:cubicBezTo>
                    <a:pt x="153692" y="16943"/>
                    <a:pt x="153994" y="16187"/>
                    <a:pt x="154599" y="15733"/>
                  </a:cubicBezTo>
                  <a:cubicBezTo>
                    <a:pt x="155204" y="15128"/>
                    <a:pt x="155809" y="14523"/>
                    <a:pt x="156566" y="14371"/>
                  </a:cubicBezTo>
                  <a:cubicBezTo>
                    <a:pt x="157322" y="13918"/>
                    <a:pt x="158078" y="13766"/>
                    <a:pt x="158835" y="13766"/>
                  </a:cubicBezTo>
                  <a:cubicBezTo>
                    <a:pt x="159742" y="13766"/>
                    <a:pt x="160650" y="13918"/>
                    <a:pt x="161406" y="14523"/>
                  </a:cubicBezTo>
                  <a:cubicBezTo>
                    <a:pt x="162163" y="14825"/>
                    <a:pt x="162919" y="15733"/>
                    <a:pt x="163373" y="16489"/>
                  </a:cubicBezTo>
                  <a:lnTo>
                    <a:pt x="168970" y="14674"/>
                  </a:lnTo>
                  <a:cubicBezTo>
                    <a:pt x="168062" y="13010"/>
                    <a:pt x="166701" y="11497"/>
                    <a:pt x="165037" y="10590"/>
                  </a:cubicBezTo>
                  <a:cubicBezTo>
                    <a:pt x="163373" y="9380"/>
                    <a:pt x="161104" y="8775"/>
                    <a:pt x="158532" y="87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oogle Shape;1326;p177"/>
          <p:cNvGrpSpPr>
            <a:grpSpLocks noChangeAspect="1"/>
          </p:cNvGrpSpPr>
          <p:nvPr/>
        </p:nvGrpSpPr>
        <p:grpSpPr>
          <a:xfrm>
            <a:off x="5603393" y="4594386"/>
            <a:ext cx="1723417" cy="339300"/>
            <a:chOff x="500850" y="326199"/>
            <a:chExt cx="1723417" cy="339300"/>
          </a:xfrm>
        </p:grpSpPr>
        <p:sp>
          <p:nvSpPr>
            <p:cNvPr id="12" name="Google Shape;1327;p177"/>
            <p:cNvSpPr/>
            <p:nvPr/>
          </p:nvSpPr>
          <p:spPr>
            <a:xfrm>
              <a:off x="933667" y="387863"/>
              <a:ext cx="1290600" cy="1704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28;p177"/>
            <p:cNvSpPr/>
            <p:nvPr/>
          </p:nvSpPr>
          <p:spPr>
            <a:xfrm>
              <a:off x="500850" y="326199"/>
              <a:ext cx="346500" cy="33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336" y="0"/>
                  </a:moveTo>
                  <a:lnTo>
                    <a:pt x="39169" y="0"/>
                  </a:lnTo>
                  <a:lnTo>
                    <a:pt x="35775" y="2200"/>
                  </a:lnTo>
                  <a:lnTo>
                    <a:pt x="32525" y="3301"/>
                  </a:lnTo>
                  <a:lnTo>
                    <a:pt x="29424" y="4402"/>
                  </a:lnTo>
                  <a:lnTo>
                    <a:pt x="26475" y="6603"/>
                  </a:lnTo>
                  <a:lnTo>
                    <a:pt x="21715" y="9904"/>
                  </a:lnTo>
                  <a:lnTo>
                    <a:pt x="17379" y="14306"/>
                  </a:lnTo>
                  <a:lnTo>
                    <a:pt x="13482" y="18708"/>
                  </a:lnTo>
                  <a:lnTo>
                    <a:pt x="10039" y="23111"/>
                  </a:lnTo>
                  <a:lnTo>
                    <a:pt x="7228" y="28613"/>
                  </a:lnTo>
                  <a:lnTo>
                    <a:pt x="4872" y="33015"/>
                  </a:lnTo>
                  <a:lnTo>
                    <a:pt x="2973" y="38518"/>
                  </a:lnTo>
                  <a:lnTo>
                    <a:pt x="1533" y="42920"/>
                  </a:lnTo>
                  <a:lnTo>
                    <a:pt x="556" y="48423"/>
                  </a:lnTo>
                  <a:lnTo>
                    <a:pt x="44" y="53925"/>
                  </a:lnTo>
                  <a:lnTo>
                    <a:pt x="0" y="59428"/>
                  </a:lnTo>
                  <a:lnTo>
                    <a:pt x="426" y="64931"/>
                  </a:lnTo>
                  <a:lnTo>
                    <a:pt x="1325" y="70433"/>
                  </a:lnTo>
                  <a:lnTo>
                    <a:pt x="2628" y="75936"/>
                  </a:lnTo>
                  <a:lnTo>
                    <a:pt x="4234" y="80338"/>
                  </a:lnTo>
                  <a:lnTo>
                    <a:pt x="6132" y="85841"/>
                  </a:lnTo>
                  <a:lnTo>
                    <a:pt x="8313" y="90243"/>
                  </a:lnTo>
                  <a:lnTo>
                    <a:pt x="10766" y="94645"/>
                  </a:lnTo>
                  <a:lnTo>
                    <a:pt x="13483" y="97946"/>
                  </a:lnTo>
                  <a:lnTo>
                    <a:pt x="16452" y="102349"/>
                  </a:lnTo>
                  <a:lnTo>
                    <a:pt x="19664" y="105650"/>
                  </a:lnTo>
                  <a:lnTo>
                    <a:pt x="23109" y="108952"/>
                  </a:lnTo>
                  <a:lnTo>
                    <a:pt x="26777" y="111153"/>
                  </a:lnTo>
                  <a:lnTo>
                    <a:pt x="30837" y="113354"/>
                  </a:lnTo>
                  <a:lnTo>
                    <a:pt x="35117" y="115555"/>
                  </a:lnTo>
                  <a:lnTo>
                    <a:pt x="39590" y="117756"/>
                  </a:lnTo>
                  <a:lnTo>
                    <a:pt x="49013" y="119957"/>
                  </a:lnTo>
                  <a:lnTo>
                    <a:pt x="69017" y="119957"/>
                  </a:lnTo>
                  <a:lnTo>
                    <a:pt x="74106" y="118856"/>
                  </a:lnTo>
                  <a:lnTo>
                    <a:pt x="77989" y="117756"/>
                  </a:lnTo>
                  <a:lnTo>
                    <a:pt x="85322" y="114454"/>
                  </a:lnTo>
                  <a:lnTo>
                    <a:pt x="88823" y="112253"/>
                  </a:lnTo>
                  <a:lnTo>
                    <a:pt x="89774" y="112253"/>
                  </a:lnTo>
                  <a:lnTo>
                    <a:pt x="90717" y="111153"/>
                  </a:lnTo>
                  <a:lnTo>
                    <a:pt x="91652" y="111153"/>
                  </a:lnTo>
                  <a:lnTo>
                    <a:pt x="92580" y="110052"/>
                  </a:lnTo>
                  <a:lnTo>
                    <a:pt x="93826" y="108952"/>
                  </a:lnTo>
                  <a:lnTo>
                    <a:pt x="64560" y="108952"/>
                  </a:lnTo>
                  <a:lnTo>
                    <a:pt x="54624" y="106751"/>
                  </a:lnTo>
                  <a:lnTo>
                    <a:pt x="49622" y="104550"/>
                  </a:lnTo>
                  <a:lnTo>
                    <a:pt x="44738" y="102349"/>
                  </a:lnTo>
                  <a:lnTo>
                    <a:pt x="40398" y="99047"/>
                  </a:lnTo>
                  <a:lnTo>
                    <a:pt x="36587" y="95745"/>
                  </a:lnTo>
                  <a:lnTo>
                    <a:pt x="33235" y="92444"/>
                  </a:lnTo>
                  <a:lnTo>
                    <a:pt x="30273" y="88042"/>
                  </a:lnTo>
                  <a:lnTo>
                    <a:pt x="27631" y="83640"/>
                  </a:lnTo>
                  <a:lnTo>
                    <a:pt x="25239" y="80338"/>
                  </a:lnTo>
                  <a:lnTo>
                    <a:pt x="23044" y="75936"/>
                  </a:lnTo>
                  <a:lnTo>
                    <a:pt x="21256" y="71534"/>
                  </a:lnTo>
                  <a:lnTo>
                    <a:pt x="19872" y="66031"/>
                  </a:lnTo>
                  <a:lnTo>
                    <a:pt x="18888" y="61629"/>
                  </a:lnTo>
                  <a:lnTo>
                    <a:pt x="18301" y="56126"/>
                  </a:lnTo>
                  <a:lnTo>
                    <a:pt x="18106" y="51724"/>
                  </a:lnTo>
                  <a:lnTo>
                    <a:pt x="18161" y="46222"/>
                  </a:lnTo>
                  <a:lnTo>
                    <a:pt x="18403" y="40719"/>
                  </a:lnTo>
                  <a:lnTo>
                    <a:pt x="18949" y="36317"/>
                  </a:lnTo>
                  <a:lnTo>
                    <a:pt x="19919" y="30814"/>
                  </a:lnTo>
                  <a:lnTo>
                    <a:pt x="21428" y="26412"/>
                  </a:lnTo>
                  <a:lnTo>
                    <a:pt x="23594" y="22010"/>
                  </a:lnTo>
                  <a:lnTo>
                    <a:pt x="26193" y="17608"/>
                  </a:lnTo>
                  <a:lnTo>
                    <a:pt x="29223" y="14306"/>
                  </a:lnTo>
                  <a:lnTo>
                    <a:pt x="32681" y="9904"/>
                  </a:lnTo>
                  <a:lnTo>
                    <a:pt x="36560" y="6603"/>
                  </a:lnTo>
                  <a:lnTo>
                    <a:pt x="40854" y="3301"/>
                  </a:lnTo>
                  <a:lnTo>
                    <a:pt x="42310" y="2200"/>
                  </a:lnTo>
                  <a:lnTo>
                    <a:pt x="42427" y="1100"/>
                  </a:lnTo>
                  <a:lnTo>
                    <a:pt x="41336" y="0"/>
                  </a:lnTo>
                  <a:close/>
                </a:path>
                <a:path w="120000" h="120000" extrusionOk="0">
                  <a:moveTo>
                    <a:pt x="93905" y="106751"/>
                  </a:moveTo>
                  <a:lnTo>
                    <a:pt x="91016" y="106751"/>
                  </a:lnTo>
                  <a:lnTo>
                    <a:pt x="86999" y="107851"/>
                  </a:lnTo>
                  <a:lnTo>
                    <a:pt x="82779" y="107851"/>
                  </a:lnTo>
                  <a:lnTo>
                    <a:pt x="78347" y="108952"/>
                  </a:lnTo>
                  <a:lnTo>
                    <a:pt x="93826" y="108952"/>
                  </a:lnTo>
                  <a:lnTo>
                    <a:pt x="93905" y="106751"/>
                  </a:lnTo>
                  <a:close/>
                </a:path>
                <a:path w="120000" h="120000" extrusionOk="0">
                  <a:moveTo>
                    <a:pt x="84427" y="5502"/>
                  </a:moveTo>
                  <a:lnTo>
                    <a:pt x="63045" y="5502"/>
                  </a:lnTo>
                  <a:lnTo>
                    <a:pt x="58470" y="6603"/>
                  </a:lnTo>
                  <a:lnTo>
                    <a:pt x="54324" y="8804"/>
                  </a:lnTo>
                  <a:lnTo>
                    <a:pt x="50556" y="9904"/>
                  </a:lnTo>
                  <a:lnTo>
                    <a:pt x="46046" y="13206"/>
                  </a:lnTo>
                  <a:lnTo>
                    <a:pt x="42027" y="16507"/>
                  </a:lnTo>
                  <a:lnTo>
                    <a:pt x="38509" y="19809"/>
                  </a:lnTo>
                  <a:lnTo>
                    <a:pt x="35500" y="23111"/>
                  </a:lnTo>
                  <a:lnTo>
                    <a:pt x="33006" y="27513"/>
                  </a:lnTo>
                  <a:lnTo>
                    <a:pt x="31157" y="31915"/>
                  </a:lnTo>
                  <a:lnTo>
                    <a:pt x="29980" y="36317"/>
                  </a:lnTo>
                  <a:lnTo>
                    <a:pt x="29324" y="40719"/>
                  </a:lnTo>
                  <a:lnTo>
                    <a:pt x="29041" y="46222"/>
                  </a:lnTo>
                  <a:lnTo>
                    <a:pt x="28979" y="51724"/>
                  </a:lnTo>
                  <a:lnTo>
                    <a:pt x="29198" y="56126"/>
                  </a:lnTo>
                  <a:lnTo>
                    <a:pt x="29861" y="61629"/>
                  </a:lnTo>
                  <a:lnTo>
                    <a:pt x="30983" y="66031"/>
                  </a:lnTo>
                  <a:lnTo>
                    <a:pt x="32575" y="70433"/>
                  </a:lnTo>
                  <a:lnTo>
                    <a:pt x="34650" y="74835"/>
                  </a:lnTo>
                  <a:lnTo>
                    <a:pt x="37156" y="78137"/>
                  </a:lnTo>
                  <a:lnTo>
                    <a:pt x="39871" y="82539"/>
                  </a:lnTo>
                  <a:lnTo>
                    <a:pt x="42886" y="86941"/>
                  </a:lnTo>
                  <a:lnTo>
                    <a:pt x="46292" y="90243"/>
                  </a:lnTo>
                  <a:lnTo>
                    <a:pt x="50184" y="92444"/>
                  </a:lnTo>
                  <a:lnTo>
                    <a:pt x="53816" y="94645"/>
                  </a:lnTo>
                  <a:lnTo>
                    <a:pt x="57899" y="95745"/>
                  </a:lnTo>
                  <a:lnTo>
                    <a:pt x="62517" y="96846"/>
                  </a:lnTo>
                  <a:lnTo>
                    <a:pt x="67754" y="97946"/>
                  </a:lnTo>
                  <a:lnTo>
                    <a:pt x="79085" y="97946"/>
                  </a:lnTo>
                  <a:lnTo>
                    <a:pt x="84077" y="96846"/>
                  </a:lnTo>
                  <a:lnTo>
                    <a:pt x="88690" y="95745"/>
                  </a:lnTo>
                  <a:lnTo>
                    <a:pt x="92945" y="94645"/>
                  </a:lnTo>
                  <a:lnTo>
                    <a:pt x="96862" y="92444"/>
                  </a:lnTo>
                  <a:lnTo>
                    <a:pt x="100826" y="89142"/>
                  </a:lnTo>
                  <a:lnTo>
                    <a:pt x="104491" y="86941"/>
                  </a:lnTo>
                  <a:lnTo>
                    <a:pt x="107850" y="82539"/>
                  </a:lnTo>
                  <a:lnTo>
                    <a:pt x="108866" y="81439"/>
                  </a:lnTo>
                  <a:lnTo>
                    <a:pt x="74074" y="81439"/>
                  </a:lnTo>
                  <a:lnTo>
                    <a:pt x="61421" y="78137"/>
                  </a:lnTo>
                  <a:lnTo>
                    <a:pt x="57165" y="75936"/>
                  </a:lnTo>
                  <a:lnTo>
                    <a:pt x="53471" y="73735"/>
                  </a:lnTo>
                  <a:lnTo>
                    <a:pt x="49840" y="70433"/>
                  </a:lnTo>
                  <a:lnTo>
                    <a:pt x="46533" y="68232"/>
                  </a:lnTo>
                  <a:lnTo>
                    <a:pt x="43812" y="63830"/>
                  </a:lnTo>
                  <a:lnTo>
                    <a:pt x="41849" y="59428"/>
                  </a:lnTo>
                  <a:lnTo>
                    <a:pt x="40740" y="55026"/>
                  </a:lnTo>
                  <a:lnTo>
                    <a:pt x="40249" y="50624"/>
                  </a:lnTo>
                  <a:lnTo>
                    <a:pt x="40138" y="46222"/>
                  </a:lnTo>
                  <a:lnTo>
                    <a:pt x="40372" y="40719"/>
                  </a:lnTo>
                  <a:lnTo>
                    <a:pt x="41079" y="36317"/>
                  </a:lnTo>
                  <a:lnTo>
                    <a:pt x="42266" y="31915"/>
                  </a:lnTo>
                  <a:lnTo>
                    <a:pt x="46719" y="24211"/>
                  </a:lnTo>
                  <a:lnTo>
                    <a:pt x="50059" y="22010"/>
                  </a:lnTo>
                  <a:lnTo>
                    <a:pt x="53692" y="18708"/>
                  </a:lnTo>
                  <a:lnTo>
                    <a:pt x="57353" y="16507"/>
                  </a:lnTo>
                  <a:lnTo>
                    <a:pt x="61014" y="15407"/>
                  </a:lnTo>
                  <a:lnTo>
                    <a:pt x="64970" y="13206"/>
                  </a:lnTo>
                  <a:lnTo>
                    <a:pt x="69298" y="13206"/>
                  </a:lnTo>
                  <a:lnTo>
                    <a:pt x="74074" y="12105"/>
                  </a:lnTo>
                  <a:lnTo>
                    <a:pt x="99282" y="12105"/>
                  </a:lnTo>
                  <a:lnTo>
                    <a:pt x="96872" y="9904"/>
                  </a:lnTo>
                  <a:lnTo>
                    <a:pt x="93142" y="8804"/>
                  </a:lnTo>
                  <a:lnTo>
                    <a:pt x="89011" y="6603"/>
                  </a:lnTo>
                  <a:lnTo>
                    <a:pt x="84427" y="5502"/>
                  </a:lnTo>
                  <a:close/>
                </a:path>
                <a:path w="120000" h="120000" extrusionOk="0">
                  <a:moveTo>
                    <a:pt x="99282" y="12105"/>
                  </a:moveTo>
                  <a:lnTo>
                    <a:pt x="74074" y="12105"/>
                  </a:lnTo>
                  <a:lnTo>
                    <a:pt x="78864" y="13206"/>
                  </a:lnTo>
                  <a:lnTo>
                    <a:pt x="83193" y="13206"/>
                  </a:lnTo>
                  <a:lnTo>
                    <a:pt x="87135" y="15407"/>
                  </a:lnTo>
                  <a:lnTo>
                    <a:pt x="90764" y="16507"/>
                  </a:lnTo>
                  <a:lnTo>
                    <a:pt x="94310" y="18708"/>
                  </a:lnTo>
                  <a:lnTo>
                    <a:pt x="97945" y="20909"/>
                  </a:lnTo>
                  <a:lnTo>
                    <a:pt x="101343" y="24211"/>
                  </a:lnTo>
                  <a:lnTo>
                    <a:pt x="104178" y="28613"/>
                  </a:lnTo>
                  <a:lnTo>
                    <a:pt x="107528" y="36317"/>
                  </a:lnTo>
                  <a:lnTo>
                    <a:pt x="108398" y="41820"/>
                  </a:lnTo>
                  <a:lnTo>
                    <a:pt x="108694" y="46222"/>
                  </a:lnTo>
                  <a:lnTo>
                    <a:pt x="108187" y="51724"/>
                  </a:lnTo>
                  <a:lnTo>
                    <a:pt x="106901" y="56126"/>
                  </a:lnTo>
                  <a:lnTo>
                    <a:pt x="105189" y="60528"/>
                  </a:lnTo>
                  <a:lnTo>
                    <a:pt x="100683" y="67132"/>
                  </a:lnTo>
                  <a:lnTo>
                    <a:pt x="97486" y="70433"/>
                  </a:lnTo>
                  <a:lnTo>
                    <a:pt x="87092" y="77036"/>
                  </a:lnTo>
                  <a:lnTo>
                    <a:pt x="83198" y="79237"/>
                  </a:lnTo>
                  <a:lnTo>
                    <a:pt x="78865" y="80338"/>
                  </a:lnTo>
                  <a:lnTo>
                    <a:pt x="74074" y="81439"/>
                  </a:lnTo>
                  <a:lnTo>
                    <a:pt x="108866" y="81439"/>
                  </a:lnTo>
                  <a:lnTo>
                    <a:pt x="113622" y="74835"/>
                  </a:lnTo>
                  <a:lnTo>
                    <a:pt x="115896" y="70433"/>
                  </a:lnTo>
                  <a:lnTo>
                    <a:pt x="117669" y="66031"/>
                  </a:lnTo>
                  <a:lnTo>
                    <a:pt x="118939" y="60528"/>
                  </a:lnTo>
                  <a:lnTo>
                    <a:pt x="119703" y="56126"/>
                  </a:lnTo>
                  <a:lnTo>
                    <a:pt x="119959" y="51724"/>
                  </a:lnTo>
                  <a:lnTo>
                    <a:pt x="119536" y="46222"/>
                  </a:lnTo>
                  <a:lnTo>
                    <a:pt x="118385" y="41820"/>
                  </a:lnTo>
                  <a:lnTo>
                    <a:pt x="116683" y="37417"/>
                  </a:lnTo>
                  <a:lnTo>
                    <a:pt x="114606" y="33015"/>
                  </a:lnTo>
                  <a:lnTo>
                    <a:pt x="112331" y="28613"/>
                  </a:lnTo>
                  <a:lnTo>
                    <a:pt x="109549" y="24211"/>
                  </a:lnTo>
                  <a:lnTo>
                    <a:pt x="106719" y="19809"/>
                  </a:lnTo>
                  <a:lnTo>
                    <a:pt x="103734" y="16507"/>
                  </a:lnTo>
                  <a:lnTo>
                    <a:pt x="100488" y="13206"/>
                  </a:lnTo>
                  <a:lnTo>
                    <a:pt x="99282" y="12105"/>
                  </a:lnTo>
                  <a:close/>
                </a:path>
                <a:path w="120000" h="120000" extrusionOk="0">
                  <a:moveTo>
                    <a:pt x="81285" y="24211"/>
                  </a:moveTo>
                  <a:lnTo>
                    <a:pt x="68696" y="24211"/>
                  </a:lnTo>
                  <a:lnTo>
                    <a:pt x="66093" y="25312"/>
                  </a:lnTo>
                  <a:lnTo>
                    <a:pt x="63745" y="26412"/>
                  </a:lnTo>
                  <a:lnTo>
                    <a:pt x="60898" y="27513"/>
                  </a:lnTo>
                  <a:lnTo>
                    <a:pt x="55945" y="31915"/>
                  </a:lnTo>
                  <a:lnTo>
                    <a:pt x="53227" y="36317"/>
                  </a:lnTo>
                  <a:lnTo>
                    <a:pt x="52061" y="41820"/>
                  </a:lnTo>
                  <a:lnTo>
                    <a:pt x="51916" y="46222"/>
                  </a:lnTo>
                  <a:lnTo>
                    <a:pt x="51983" y="49523"/>
                  </a:lnTo>
                  <a:lnTo>
                    <a:pt x="52947" y="55026"/>
                  </a:lnTo>
                  <a:lnTo>
                    <a:pt x="55838" y="60528"/>
                  </a:lnTo>
                  <a:lnTo>
                    <a:pt x="60709" y="64931"/>
                  </a:lnTo>
                  <a:lnTo>
                    <a:pt x="63517" y="66031"/>
                  </a:lnTo>
                  <a:lnTo>
                    <a:pt x="66486" y="68232"/>
                  </a:lnTo>
                  <a:lnTo>
                    <a:pt x="69393" y="69333"/>
                  </a:lnTo>
                  <a:lnTo>
                    <a:pt x="72227" y="69333"/>
                  </a:lnTo>
                  <a:lnTo>
                    <a:pt x="74979" y="70433"/>
                  </a:lnTo>
                  <a:lnTo>
                    <a:pt x="83328" y="67132"/>
                  </a:lnTo>
                  <a:lnTo>
                    <a:pt x="86029" y="66031"/>
                  </a:lnTo>
                  <a:lnTo>
                    <a:pt x="88607" y="63830"/>
                  </a:lnTo>
                  <a:lnTo>
                    <a:pt x="91043" y="62730"/>
                  </a:lnTo>
                  <a:lnTo>
                    <a:pt x="93190" y="60528"/>
                  </a:lnTo>
                  <a:lnTo>
                    <a:pt x="94902" y="58327"/>
                  </a:lnTo>
                  <a:lnTo>
                    <a:pt x="96600" y="55026"/>
                  </a:lnTo>
                  <a:lnTo>
                    <a:pt x="97793" y="51724"/>
                  </a:lnTo>
                  <a:lnTo>
                    <a:pt x="77767" y="51724"/>
                  </a:lnTo>
                  <a:lnTo>
                    <a:pt x="76012" y="50624"/>
                  </a:lnTo>
                  <a:lnTo>
                    <a:pt x="74435" y="49523"/>
                  </a:lnTo>
                  <a:lnTo>
                    <a:pt x="73009" y="48423"/>
                  </a:lnTo>
                  <a:lnTo>
                    <a:pt x="71739" y="47322"/>
                  </a:lnTo>
                  <a:lnTo>
                    <a:pt x="70710" y="45121"/>
                  </a:lnTo>
                  <a:lnTo>
                    <a:pt x="70021" y="44021"/>
                  </a:lnTo>
                  <a:lnTo>
                    <a:pt x="70030" y="39618"/>
                  </a:lnTo>
                  <a:lnTo>
                    <a:pt x="73065" y="35216"/>
                  </a:lnTo>
                  <a:lnTo>
                    <a:pt x="74482" y="33015"/>
                  </a:lnTo>
                  <a:lnTo>
                    <a:pt x="76040" y="31915"/>
                  </a:lnTo>
                  <a:lnTo>
                    <a:pt x="77776" y="31915"/>
                  </a:lnTo>
                  <a:lnTo>
                    <a:pt x="79726" y="30814"/>
                  </a:lnTo>
                  <a:lnTo>
                    <a:pt x="92776" y="30814"/>
                  </a:lnTo>
                  <a:lnTo>
                    <a:pt x="91614" y="29714"/>
                  </a:lnTo>
                  <a:lnTo>
                    <a:pt x="88958" y="27513"/>
                  </a:lnTo>
                  <a:lnTo>
                    <a:pt x="86225" y="26412"/>
                  </a:lnTo>
                  <a:lnTo>
                    <a:pt x="83886" y="25312"/>
                  </a:lnTo>
                  <a:lnTo>
                    <a:pt x="81285" y="24211"/>
                  </a:lnTo>
                  <a:close/>
                </a:path>
                <a:path w="120000" h="120000" extrusionOk="0">
                  <a:moveTo>
                    <a:pt x="92776" y="30814"/>
                  </a:moveTo>
                  <a:lnTo>
                    <a:pt x="79726" y="30814"/>
                  </a:lnTo>
                  <a:lnTo>
                    <a:pt x="81686" y="31915"/>
                  </a:lnTo>
                  <a:lnTo>
                    <a:pt x="83446" y="31915"/>
                  </a:lnTo>
                  <a:lnTo>
                    <a:pt x="85028" y="33015"/>
                  </a:lnTo>
                  <a:lnTo>
                    <a:pt x="86456" y="35216"/>
                  </a:lnTo>
                  <a:lnTo>
                    <a:pt x="87771" y="36317"/>
                  </a:lnTo>
                  <a:lnTo>
                    <a:pt x="88899" y="37417"/>
                  </a:lnTo>
                  <a:lnTo>
                    <a:pt x="89688" y="39618"/>
                  </a:lnTo>
                  <a:lnTo>
                    <a:pt x="89984" y="41820"/>
                  </a:lnTo>
                  <a:lnTo>
                    <a:pt x="89799" y="44021"/>
                  </a:lnTo>
                  <a:lnTo>
                    <a:pt x="89255" y="46222"/>
                  </a:lnTo>
                  <a:lnTo>
                    <a:pt x="88372" y="47322"/>
                  </a:lnTo>
                  <a:lnTo>
                    <a:pt x="87168" y="49523"/>
                  </a:lnTo>
                  <a:lnTo>
                    <a:pt x="85628" y="50624"/>
                  </a:lnTo>
                  <a:lnTo>
                    <a:pt x="83801" y="51724"/>
                  </a:lnTo>
                  <a:lnTo>
                    <a:pt x="97793" y="51724"/>
                  </a:lnTo>
                  <a:lnTo>
                    <a:pt x="98496" y="48423"/>
                  </a:lnTo>
                  <a:lnTo>
                    <a:pt x="98727" y="46222"/>
                  </a:lnTo>
                  <a:lnTo>
                    <a:pt x="98523" y="42920"/>
                  </a:lnTo>
                  <a:lnTo>
                    <a:pt x="97928" y="39618"/>
                  </a:lnTo>
                  <a:lnTo>
                    <a:pt x="96969" y="36317"/>
                  </a:lnTo>
                  <a:lnTo>
                    <a:pt x="95673" y="34116"/>
                  </a:lnTo>
                  <a:lnTo>
                    <a:pt x="93938" y="31915"/>
                  </a:lnTo>
                  <a:lnTo>
                    <a:pt x="92776" y="308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Google Shape;2571;p197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3981" y="2611855"/>
            <a:ext cx="4669916" cy="1736252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7" name="Google Shape;2550;p195" descr="2018-08-22 Data integration workshop 04.jpeg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5845" y="0"/>
            <a:ext cx="2938155" cy="165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rutaN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860" y="1384088"/>
            <a:ext cx="1473350" cy="7805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03" y="96210"/>
            <a:ext cx="417581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Resilient Cities Findings and Recommendations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err="1" smtClean="0"/>
              <a:t>Medellín</a:t>
            </a:r>
            <a:r>
              <a:rPr lang="en-GB" sz="1400" dirty="0" smtClean="0"/>
              <a:t> has had a major push to enhance availability of open data: good </a:t>
            </a:r>
            <a:r>
              <a:rPr lang="en-US" sz="1400" dirty="0" smtClean="0"/>
              <a:t>quality in terms of coverage of sectors, detail and completeness.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/>
              <a:t>Significant interoperability challenges in spatial and temporal parameters measured (e.g. air pollution recorded at daily or hourly intervals vs. hospital visit records that are aggregated annually).</a:t>
            </a:r>
            <a:r>
              <a:rPr lang="en-GB" sz="1400" dirty="0" smtClean="0"/>
              <a:t>  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/>
              <a:t>Valuable to enhance standards and definitions for metadata, research approaches and methodologies for the measurement of city- and region-level indicators.</a:t>
            </a:r>
            <a:r>
              <a:rPr lang="en-GB" sz="1400" dirty="0" smtClean="0"/>
              <a:t> 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FAIR principles, discovery / collection level metadata and alignment of variable specifications can play a role.</a:t>
            </a:r>
            <a:endParaRPr lang="en-US" sz="1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2880" y="3982998"/>
            <a:ext cx="4296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Slide</a:t>
            </a:r>
            <a:r>
              <a:rPr lang="fr-FR" sz="1000" dirty="0" smtClean="0"/>
              <a:t> </a:t>
            </a:r>
            <a:r>
              <a:rPr lang="fr-FR" sz="1000" dirty="0" err="1" smtClean="0"/>
              <a:t>Credit</a:t>
            </a:r>
            <a:r>
              <a:rPr lang="fr-FR" sz="1000" dirty="0" smtClean="0"/>
              <a:t>: Stephen </a:t>
            </a:r>
            <a:r>
              <a:rPr lang="fr-FR" sz="1000" dirty="0" err="1" smtClean="0"/>
              <a:t>Passmore</a:t>
            </a:r>
            <a:r>
              <a:rPr lang="fr-FR" sz="1000" dirty="0" smtClean="0"/>
              <a:t> and Andrew Simmons, </a:t>
            </a:r>
            <a:r>
              <a:rPr lang="fr-FR" sz="1000" dirty="0" err="1" smtClean="0"/>
              <a:t>Resilience</a:t>
            </a:r>
            <a:r>
              <a:rPr lang="fr-FR" sz="1000" dirty="0" smtClean="0"/>
              <a:t> Brokers</a:t>
            </a:r>
            <a:endParaRPr lang="fr-FR" sz="1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02" y="96210"/>
            <a:ext cx="3107836" cy="4293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Disaster Risk Reduction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200" dirty="0" smtClean="0"/>
              <a:t>Pilot case study engaged with UNDRR, IRDR, ISC and others on challenges of Sendai reporting.</a:t>
            </a:r>
            <a:endParaRPr lang="en-US" sz="1200" dirty="0" smtClean="0"/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200" dirty="0" smtClean="0"/>
              <a:t>Focussed on specific challenges with mortality reporting: uncovered major </a:t>
            </a:r>
            <a:r>
              <a:rPr lang="en-GB" sz="1200" b="1" dirty="0" smtClean="0"/>
              <a:t>challenges of data quality, inconsistent definitions, demonstrable under estimating of mortality.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/>
              <a:t>Lack of data: </a:t>
            </a:r>
            <a:r>
              <a:rPr lang="en-US" sz="1200" dirty="0" smtClean="0"/>
              <a:t>not enough data are reported by those already reporting, and the need to support countries who have yet to start reporting;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/>
              <a:t>Concerns on data quality: </a:t>
            </a:r>
            <a:r>
              <a:rPr lang="en-US" sz="1200" dirty="0" smtClean="0"/>
              <a:t>within individual country reports, there is a concern that the data reported appears to underestimate the impacts caused by different hazards.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/>
              <a:t>Lack of agreement of hazards to be identified and their related definitions.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endParaRPr lang="en-US" sz="1100" dirty="0" smtClean="0"/>
          </a:p>
        </p:txBody>
      </p:sp>
      <p:pic>
        <p:nvPicPr>
          <p:cNvPr id="16" name="Google Shape;2482;p18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6864" t="23112" r="36086" b="26888"/>
          <a:stretch>
            <a:fillRect/>
          </a:stretch>
        </p:blipFill>
        <p:spPr bwMode="auto">
          <a:xfrm>
            <a:off x="6806293" y="0"/>
            <a:ext cx="2337706" cy="242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endai Policy Brie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703" y="2970038"/>
            <a:ext cx="2553297" cy="9840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60134" y="96210"/>
            <a:ext cx="3107836" cy="389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Recommendations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/>
              <a:t>The absence of </a:t>
            </a:r>
            <a:r>
              <a:rPr lang="en-US" sz="1200" dirty="0" err="1" smtClean="0"/>
              <a:t>standardised</a:t>
            </a:r>
            <a:r>
              <a:rPr lang="en-US" sz="1200" dirty="0" smtClean="0"/>
              <a:t> hazards definitions is a critical issue that affects the identification, assessment, and analysis of hazards. </a:t>
            </a:r>
            <a:r>
              <a:rPr lang="en-US" sz="1200" b="1" dirty="0" smtClean="0"/>
              <a:t>A UNDRR-ISC technical working group on the review of Sendai Hazard Terminology and Classification has been established and will report in November 2019.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GB" sz="1200" dirty="0" smtClean="0"/>
              <a:t>Recommendations on the contribution of data science to the Sendai process.  Adoption of FAIR principles, in particular metadata for discovery and community specifications to ensure commensurability of data.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/>
              <a:t>Develop standard protocols for exchanging data and metadata, and standard services for querying, retrieving, and performing other common functions.</a:t>
            </a:r>
            <a:endParaRPr lang="en-GB" sz="1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415621" y="4019519"/>
            <a:ext cx="259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Slide</a:t>
            </a:r>
            <a:r>
              <a:rPr lang="fr-FR" sz="1000" dirty="0" smtClean="0"/>
              <a:t> </a:t>
            </a:r>
            <a:r>
              <a:rPr lang="fr-FR" sz="1000" dirty="0" err="1" smtClean="0"/>
              <a:t>Credit</a:t>
            </a:r>
            <a:r>
              <a:rPr lang="fr-FR" sz="1000" dirty="0" smtClean="0"/>
              <a:t>: Virginia Murray, PHE and CODATA</a:t>
            </a:r>
            <a:endParaRPr lang="fr-FR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pic>
        <p:nvPicPr>
          <p:cNvPr id="7" name="Picture 6" descr="International Science Counci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" y="0"/>
            <a:ext cx="9144000" cy="3670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2" y="3729000"/>
            <a:ext cx="914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Formed by a merger of the International Council for Science and the International Social Science Council.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Explicit mission for ALL the sciences and for interdisciplinary and </a:t>
            </a:r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transdisciplinary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research.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0" y="978194"/>
            <a:ext cx="594616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major, pressing global scientific and human issues of the 21st century can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ONLY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be addressed through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that works across disciplines to understand complex systems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and which uses a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transdisciplinary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 to turn data into knowledge and then into action.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Require the ability to gather data from multiple varies sources and extract information from those complex and heterogeneous data.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digital and data revolution presents us with huge opportunities and significant challenges.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Better exploitation of data resources for research is the epochal challenge of the 21</a:t>
            </a:r>
            <a:r>
              <a:rPr lang="en-US" sz="14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century.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 the merger of ICSU and ISSC to form the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Science Council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addressing the data revolution and global challenges is a priority.</a:t>
            </a:r>
          </a:p>
        </p:txBody>
      </p:sp>
      <p:pic>
        <p:nvPicPr>
          <p:cNvPr id="8" name="Picture 7" descr="future_earth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898" y="947460"/>
            <a:ext cx="2520000" cy="844222"/>
          </a:xfrm>
          <a:prstGeom prst="rect">
            <a:avLst/>
          </a:prstGeom>
        </p:spPr>
      </p:pic>
      <p:pic>
        <p:nvPicPr>
          <p:cNvPr id="9" name="Picture 8" descr="irdr_logo_high-3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898" y="1933774"/>
            <a:ext cx="2520000" cy="1047375"/>
          </a:xfrm>
          <a:prstGeom prst="rect">
            <a:avLst/>
          </a:prstGeom>
        </p:spPr>
      </p:pic>
      <p:pic>
        <p:nvPicPr>
          <p:cNvPr id="10" name="Picture 9" descr="urban_health_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898" y="3190209"/>
            <a:ext cx="2520000" cy="953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4380" y="0"/>
            <a:ext cx="768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kern="0" dirty="0" smtClean="0">
                <a:solidFill>
                  <a:srgbClr val="0D0D0D"/>
                </a:solidFill>
              </a:rPr>
              <a:t>Global Grand Challenges:</a:t>
            </a:r>
          </a:p>
          <a:p>
            <a:pPr lvl="0" algn="ctr"/>
            <a:r>
              <a:rPr lang="en-GB" sz="2400" b="1" dirty="0" smtClean="0">
                <a:solidFill>
                  <a:srgbClr val="0D0D0D"/>
                </a:solidFill>
              </a:rPr>
              <a:t>Tackling Complexity: Data-Driven </a:t>
            </a:r>
            <a:r>
              <a:rPr lang="en-GB" sz="2400" b="1" dirty="0" err="1" smtClean="0">
                <a:solidFill>
                  <a:srgbClr val="0D0D0D"/>
                </a:solidFill>
              </a:rPr>
              <a:t>Interdisciplinarity</a:t>
            </a:r>
            <a:endParaRPr lang="en-US" sz="2400" b="1" kern="0" dirty="0" smtClean="0">
              <a:solidFill>
                <a:srgbClr val="0D0D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380" y="0"/>
            <a:ext cx="768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kern="0" dirty="0" smtClean="0">
                <a:solidFill>
                  <a:srgbClr val="0D0D0D"/>
                </a:solidFill>
              </a:rPr>
              <a:t>CODATA and ISC Data Integration Pilot</a:t>
            </a:r>
            <a:endParaRPr lang="en-US" sz="2400" b="1" kern="0" dirty="0" smtClean="0">
              <a:solidFill>
                <a:srgbClr val="0D0D0D"/>
              </a:solidFill>
            </a:endParaRPr>
          </a:p>
        </p:txBody>
      </p:sp>
      <p:sp>
        <p:nvSpPr>
          <p:cNvPr id="12" name="Google Shape;589;p51"/>
          <p:cNvSpPr/>
          <p:nvPr/>
        </p:nvSpPr>
        <p:spPr>
          <a:xfrm>
            <a:off x="5928575" y="1707713"/>
            <a:ext cx="2198700" cy="6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590;p51"/>
          <p:cNvCxnSpPr/>
          <p:nvPr/>
        </p:nvCxnSpPr>
        <p:spPr>
          <a:xfrm rot="10800000">
            <a:off x="5005525" y="2025854"/>
            <a:ext cx="2973900" cy="0"/>
          </a:xfrm>
          <a:prstGeom prst="straightConnector1">
            <a:avLst/>
          </a:prstGeom>
          <a:noFill/>
          <a:ln w="12700" cap="flat" cmpd="sng">
            <a:solidFill>
              <a:srgbClr val="DAD4D4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4" name="Google Shape;591;p51"/>
          <p:cNvCxnSpPr/>
          <p:nvPr/>
        </p:nvCxnSpPr>
        <p:spPr>
          <a:xfrm rot="10800000">
            <a:off x="5005525" y="2248354"/>
            <a:ext cx="2973900" cy="0"/>
          </a:xfrm>
          <a:prstGeom prst="straightConnector1">
            <a:avLst/>
          </a:prstGeom>
          <a:noFill/>
          <a:ln w="12700" cap="flat" cmpd="sng">
            <a:solidFill>
              <a:srgbClr val="DAD4D4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5" name="Google Shape;592;p51"/>
          <p:cNvGrpSpPr/>
          <p:nvPr/>
        </p:nvGrpSpPr>
        <p:grpSpPr>
          <a:xfrm>
            <a:off x="5988362" y="1729195"/>
            <a:ext cx="2054807" cy="753096"/>
            <a:chOff x="4138030" y="2105859"/>
            <a:chExt cx="2054807" cy="753096"/>
          </a:xfrm>
        </p:grpSpPr>
        <p:sp>
          <p:nvSpPr>
            <p:cNvPr id="16" name="Google Shape;593;p51"/>
            <p:cNvSpPr/>
            <p:nvPr/>
          </p:nvSpPr>
          <p:spPr>
            <a:xfrm rot="10800000">
              <a:off x="4727642" y="2105860"/>
              <a:ext cx="874500" cy="743700"/>
            </a:xfrm>
            <a:prstGeom prst="triangle">
              <a:avLst>
                <a:gd name="adj" fmla="val 50000"/>
              </a:avLst>
            </a:prstGeom>
            <a:solidFill>
              <a:srgbClr val="FF8700">
                <a:alpha val="8156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94;p51"/>
            <p:cNvSpPr/>
            <p:nvPr/>
          </p:nvSpPr>
          <p:spPr>
            <a:xfrm rot="10800000">
              <a:off x="5318337" y="2115255"/>
              <a:ext cx="874500" cy="743700"/>
            </a:xfrm>
            <a:prstGeom prst="triangle">
              <a:avLst>
                <a:gd name="adj" fmla="val 50000"/>
              </a:avLst>
            </a:prstGeom>
            <a:solidFill>
              <a:srgbClr val="19A79A">
                <a:alpha val="76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595;p51"/>
            <p:cNvSpPr/>
            <p:nvPr/>
          </p:nvSpPr>
          <p:spPr>
            <a:xfrm rot="10800000">
              <a:off x="4138030" y="2105859"/>
              <a:ext cx="874500" cy="743700"/>
            </a:xfrm>
            <a:prstGeom prst="triangle">
              <a:avLst>
                <a:gd name="adj" fmla="val 50000"/>
              </a:avLst>
            </a:prstGeom>
            <a:solidFill>
              <a:srgbClr val="F58F8F">
                <a:alpha val="8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97;p51"/>
          <p:cNvGrpSpPr/>
          <p:nvPr/>
        </p:nvGrpSpPr>
        <p:grpSpPr>
          <a:xfrm>
            <a:off x="5007452" y="1026154"/>
            <a:ext cx="3309173" cy="2828970"/>
            <a:chOff x="5083652" y="1516825"/>
            <a:chExt cx="3309173" cy="2828970"/>
          </a:xfrm>
        </p:grpSpPr>
        <p:sp>
          <p:nvSpPr>
            <p:cNvPr id="21" name="Google Shape;598;p51"/>
            <p:cNvSpPr txBox="1"/>
            <p:nvPr/>
          </p:nvSpPr>
          <p:spPr>
            <a:xfrm>
              <a:off x="5083652" y="3338600"/>
              <a:ext cx="15129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333333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COLLABORATORS</a:t>
              </a:r>
              <a:endParaRPr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  <a:p>
              <a:pPr marL="134999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800"/>
                <a:buFont typeface="Raleway"/>
                <a:buChar char="●"/>
              </a:pPr>
              <a:r>
                <a:rPr lang="en-GB" sz="800" b="0" i="0" u="none" strike="noStrike" cap="none">
                  <a:solidFill>
                    <a:srgbClr val="333333"/>
                  </a:solidFill>
                  <a:latin typeface="Raleway"/>
                  <a:ea typeface="Raleway"/>
                  <a:cs typeface="Raleway"/>
                  <a:sym typeface="Raleway"/>
                </a:rPr>
                <a:t>Data science groups</a:t>
              </a:r>
              <a:endParaRPr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134999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800"/>
                <a:buFont typeface="Raleway"/>
                <a:buChar char="●"/>
              </a:pPr>
              <a:r>
                <a:rPr lang="en-GB" sz="800" b="0" i="0" u="none" strike="noStrike" cap="none">
                  <a:solidFill>
                    <a:srgbClr val="333333"/>
                  </a:solidFill>
                  <a:latin typeface="Raleway"/>
                  <a:ea typeface="Raleway"/>
                  <a:cs typeface="Raleway"/>
                  <a:sym typeface="Raleway"/>
                </a:rPr>
                <a:t>Data services</a:t>
              </a:r>
              <a:endParaRPr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134999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800"/>
                <a:buFont typeface="Raleway"/>
                <a:buChar char="●"/>
              </a:pPr>
              <a:r>
                <a:rPr lang="en-GB" sz="800" b="0" i="0" u="none" strike="noStrike" cap="none">
                  <a:solidFill>
                    <a:srgbClr val="333333"/>
                  </a:solidFill>
                  <a:latin typeface="Raleway"/>
                  <a:ea typeface="Raleway"/>
                  <a:cs typeface="Raleway"/>
                  <a:sym typeface="Raleway"/>
                </a:rPr>
                <a:t>Other</a:t>
              </a:r>
              <a:r>
                <a:rPr lang="en-GB" sz="600" b="0" i="0" u="none" strike="noStrike" cap="none">
                  <a:solidFill>
                    <a:srgbClr val="333333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GB" sz="800" b="0" i="0" u="none" strike="noStrike" cap="none">
                  <a:solidFill>
                    <a:srgbClr val="333333"/>
                  </a:solidFill>
                  <a:latin typeface="Raleway"/>
                  <a:ea typeface="Raleway"/>
                  <a:cs typeface="Raleway"/>
                  <a:sym typeface="Raleway"/>
                </a:rPr>
                <a:t>programmes</a:t>
              </a:r>
              <a:endParaRPr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" name="Google Shape;599;p51"/>
            <p:cNvSpPr/>
            <p:nvPr/>
          </p:nvSpPr>
          <p:spPr>
            <a:xfrm>
              <a:off x="6397440" y="3003513"/>
              <a:ext cx="197400" cy="212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58F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600;p51"/>
            <p:cNvSpPr/>
            <p:nvPr/>
          </p:nvSpPr>
          <p:spPr>
            <a:xfrm>
              <a:off x="6985810" y="3003513"/>
              <a:ext cx="197400" cy="212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601;p51"/>
            <p:cNvSpPr/>
            <p:nvPr/>
          </p:nvSpPr>
          <p:spPr>
            <a:xfrm>
              <a:off x="7577933" y="3002042"/>
              <a:ext cx="197400" cy="212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19A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602;p51"/>
            <p:cNvSpPr/>
            <p:nvPr/>
          </p:nvSpPr>
          <p:spPr>
            <a:xfrm>
              <a:off x="6396279" y="1825238"/>
              <a:ext cx="198000" cy="2739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58F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603;p51"/>
            <p:cNvSpPr/>
            <p:nvPr/>
          </p:nvSpPr>
          <p:spPr>
            <a:xfrm>
              <a:off x="6983219" y="1825238"/>
              <a:ext cx="198000" cy="2739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04;p51"/>
            <p:cNvSpPr/>
            <p:nvPr/>
          </p:nvSpPr>
          <p:spPr>
            <a:xfrm>
              <a:off x="7574732" y="1837144"/>
              <a:ext cx="198000" cy="2739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19A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05;p51"/>
            <p:cNvSpPr txBox="1"/>
            <p:nvPr/>
          </p:nvSpPr>
          <p:spPr>
            <a:xfrm>
              <a:off x="5743225" y="1516825"/>
              <a:ext cx="2649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333333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WIDER STAKEHOLDERS</a:t>
              </a:r>
              <a:endParaRPr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 strike="noStrike" cap="none">
                  <a:solidFill>
                    <a:srgbClr val="333333"/>
                  </a:solidFill>
                  <a:latin typeface="Raleway"/>
                  <a:ea typeface="Raleway"/>
                  <a:cs typeface="Raleway"/>
                  <a:sym typeface="Raleway"/>
                </a:rPr>
                <a:t>Domestic and International Policymakers / Users</a:t>
              </a:r>
              <a:endParaRPr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9" name="Google Shape;606;p51"/>
            <p:cNvSpPr/>
            <p:nvPr/>
          </p:nvSpPr>
          <p:spPr>
            <a:xfrm>
              <a:off x="6979250" y="3397537"/>
              <a:ext cx="198000" cy="2739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AAA6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07;p51"/>
            <p:cNvSpPr/>
            <p:nvPr/>
          </p:nvSpPr>
          <p:spPr>
            <a:xfrm rot="5400000">
              <a:off x="7561350" y="3172925"/>
              <a:ext cx="198000" cy="7575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AAA6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08;p51"/>
            <p:cNvSpPr txBox="1"/>
            <p:nvPr/>
          </p:nvSpPr>
          <p:spPr>
            <a:xfrm>
              <a:off x="6170227" y="4130395"/>
              <a:ext cx="19254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 dirty="0">
                  <a:solidFill>
                    <a:srgbClr val="333333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FUNDERS	</a:t>
              </a:r>
              <a:r>
                <a:rPr lang="en-GB" sz="900" b="0" i="0" u="none" strike="noStrike" cap="none" dirty="0" smtClean="0">
                  <a:solidFill>
                    <a:srgbClr val="333333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     SPONSORS</a:t>
              </a:r>
              <a:endParaRPr sz="900" b="0" i="0" u="none" strike="noStrike" cap="none" dirty="0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32" name="Google Shape;609;p51"/>
            <p:cNvSpPr/>
            <p:nvPr/>
          </p:nvSpPr>
          <p:spPr>
            <a:xfrm>
              <a:off x="6396569" y="3944900"/>
              <a:ext cx="197400" cy="212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AAA6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610;p51"/>
            <p:cNvSpPr/>
            <p:nvPr/>
          </p:nvSpPr>
          <p:spPr>
            <a:xfrm>
              <a:off x="7560091" y="3937862"/>
              <a:ext cx="197400" cy="212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AAA6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611;p51"/>
            <p:cNvSpPr/>
            <p:nvPr/>
          </p:nvSpPr>
          <p:spPr>
            <a:xfrm rot="3586119">
              <a:off x="6240092" y="3291381"/>
              <a:ext cx="197222" cy="27625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AAA6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612;p51"/>
            <p:cNvSpPr/>
            <p:nvPr/>
          </p:nvSpPr>
          <p:spPr>
            <a:xfrm rot="6684778">
              <a:off x="6240105" y="3646915"/>
              <a:ext cx="197213" cy="276154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AAA6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613;p51"/>
          <p:cNvSpPr txBox="1"/>
          <p:nvPr/>
        </p:nvSpPr>
        <p:spPr>
          <a:xfrm>
            <a:off x="6717864" y="1812867"/>
            <a:ext cx="59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Disaster      </a:t>
            </a:r>
            <a:endParaRPr sz="800" b="0" i="0" u="none" strike="noStrike" cap="non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Risk R. </a:t>
            </a:r>
            <a:endParaRPr sz="800" b="0" i="0" u="none" strike="noStrike" cap="non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(B)</a:t>
            </a:r>
            <a:endParaRPr sz="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" name="Google Shape;614;p51"/>
          <p:cNvSpPr txBox="1"/>
          <p:nvPr/>
        </p:nvSpPr>
        <p:spPr>
          <a:xfrm>
            <a:off x="7229475" y="1813154"/>
            <a:ext cx="75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22222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Resilient Cities</a:t>
            </a:r>
            <a:endParaRPr sz="800" b="0" i="0" u="none" strike="noStrike" cap="none">
              <a:solidFill>
                <a:srgbClr val="22222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(C) </a:t>
            </a:r>
            <a:endParaRPr sz="8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" name="Google Shape;615;p51"/>
          <p:cNvSpPr txBox="1"/>
          <p:nvPr/>
        </p:nvSpPr>
        <p:spPr>
          <a:xfrm>
            <a:off x="6094025" y="1812655"/>
            <a:ext cx="66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Infectious      Disease</a:t>
            </a:r>
            <a:endParaRPr sz="800" b="0" i="0" u="none" strike="noStrike" cap="non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(A)</a:t>
            </a:r>
            <a:endParaRPr sz="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" name="Google Shape;616;p51"/>
          <p:cNvSpPr/>
          <p:nvPr/>
        </p:nvSpPr>
        <p:spPr>
          <a:xfrm>
            <a:off x="5928575" y="1684755"/>
            <a:ext cx="2198700" cy="6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Google Shape;617;p51"/>
          <p:cNvCxnSpPr/>
          <p:nvPr/>
        </p:nvCxnSpPr>
        <p:spPr>
          <a:xfrm>
            <a:off x="7577025" y="1685754"/>
            <a:ext cx="396900" cy="0"/>
          </a:xfrm>
          <a:prstGeom prst="straightConnector1">
            <a:avLst/>
          </a:prstGeom>
          <a:noFill/>
          <a:ln w="12700" cap="flat" cmpd="sng">
            <a:solidFill>
              <a:srgbClr val="333333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1" name="Google Shape;618;p51"/>
          <p:cNvCxnSpPr/>
          <p:nvPr/>
        </p:nvCxnSpPr>
        <p:spPr>
          <a:xfrm rot="10800000">
            <a:off x="6057600" y="1684754"/>
            <a:ext cx="409800" cy="0"/>
          </a:xfrm>
          <a:prstGeom prst="straightConnector1">
            <a:avLst/>
          </a:prstGeom>
          <a:noFill/>
          <a:ln w="12700" cap="flat" cmpd="sng">
            <a:solidFill>
              <a:srgbClr val="333333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2" name="Google Shape;619;p51"/>
          <p:cNvCxnSpPr/>
          <p:nvPr/>
        </p:nvCxnSpPr>
        <p:spPr>
          <a:xfrm rot="10800000">
            <a:off x="8069657" y="1771621"/>
            <a:ext cx="0" cy="534900"/>
          </a:xfrm>
          <a:prstGeom prst="straightConnector1">
            <a:avLst/>
          </a:prstGeom>
          <a:noFill/>
          <a:ln w="12700" cap="flat" cmpd="sng">
            <a:solidFill>
              <a:srgbClr val="333333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3" name="Google Shape;620;p51"/>
          <p:cNvSpPr txBox="1"/>
          <p:nvPr/>
        </p:nvSpPr>
        <p:spPr>
          <a:xfrm>
            <a:off x="6322624" y="2714279"/>
            <a:ext cx="2821274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DOMAIN SCIENTISTS</a:t>
            </a:r>
            <a:endParaRPr sz="700" b="0" i="0" u="none" strike="noStrike" cap="none" dirty="0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			</a:t>
            </a:r>
            <a:r>
              <a:rPr lang="en-GB" sz="900" b="0" i="0" u="none" strike="noStrike" cap="none" dirty="0" smtClean="0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        DATA                           			         PROVIDERS</a:t>
            </a:r>
            <a:endParaRPr sz="600" b="0" i="0" u="none" strike="noStrike" cap="none" dirty="0" smtClean="0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600" b="0" i="0" u="none" strike="noStrike" cap="none" dirty="0" smtClean="0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600" dirty="0" smtClean="0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  </a:t>
            </a:r>
            <a:r>
              <a:rPr lang="en-GB" sz="900" b="0" i="0" u="none" strike="noStrike" cap="none" dirty="0" smtClean="0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DATA SCIENTISTS</a:t>
            </a:r>
            <a:endParaRPr sz="900" b="0" i="0" u="none" strike="noStrike" cap="none" dirty="0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4" name="Google Shape;621;p51"/>
          <p:cNvSpPr txBox="1"/>
          <p:nvPr/>
        </p:nvSpPr>
        <p:spPr>
          <a:xfrm>
            <a:off x="6408125" y="1557204"/>
            <a:ext cx="13158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PROJECT</a:t>
            </a:r>
            <a:r>
              <a:rPr lang="en-GB" sz="6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DOMAINS</a:t>
            </a:r>
            <a:endParaRPr sz="9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5" name="Google Shape;622;p51"/>
          <p:cNvSpPr txBox="1"/>
          <p:nvPr/>
        </p:nvSpPr>
        <p:spPr>
          <a:xfrm>
            <a:off x="5007450" y="1560042"/>
            <a:ext cx="357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STAGES 	     		</a:t>
            </a:r>
            <a:r>
              <a:rPr lang="en-GB" sz="8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	</a:t>
            </a:r>
            <a:endParaRPr sz="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Stage 3)   </a:t>
            </a: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High-level 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               integration</a:t>
            </a:r>
            <a:endParaRPr sz="600" b="1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Stage 2)   </a:t>
            </a: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Full project</a:t>
            </a:r>
            <a:endParaRPr sz="6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Stage 1)</a:t>
            </a:r>
            <a:r>
              <a:rPr lang="en-GB" sz="600" b="1" i="0" u="none" strike="noStrike" cap="none">
                <a:solidFill>
                  <a:srgbClr val="19A79A"/>
                </a:solidFill>
                <a:latin typeface="Raleway"/>
                <a:ea typeface="Raleway"/>
                <a:cs typeface="Raleway"/>
                <a:sym typeface="Raleway"/>
              </a:rPr>
              <a:t>    </a:t>
            </a:r>
            <a:r>
              <a:rPr lang="en-GB" sz="800" b="0" i="0" u="none" strike="noStrike" cap="none">
                <a:solidFill>
                  <a:srgbClr val="19A79A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Pilot project  </a:t>
            </a: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endParaRPr sz="9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2286000" marR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     TIME</a:t>
            </a:r>
            <a:endParaRPr sz="9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03" y="713801"/>
            <a:ext cx="50056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initiative addresses data interoperability for pressing, 21st century global challenges, initially through three closely-allied interdisciplinary research areas:</a:t>
            </a:r>
          </a:p>
          <a:p>
            <a:pPr marL="639763" lvl="1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Infectious Diseases (IDDO)</a:t>
            </a:r>
          </a:p>
          <a:p>
            <a:pPr marL="639763" lvl="1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Disaster Risk Reduction (CODATA TG, PHE, IRDR)</a:t>
            </a:r>
          </a:p>
          <a:p>
            <a:pPr marL="639763" lvl="1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Resilient Cities (Resilience Brokers)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 global collaboration within and across domains and disciplines, the overall activities are designed to:</a:t>
            </a:r>
          </a:p>
          <a:p>
            <a:pPr marL="639763" lvl="1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have practical outputs of value to policymakers and users; </a:t>
            </a:r>
          </a:p>
          <a:p>
            <a:pPr marL="639763" lvl="1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develop technical approaches and methods that have generic value; and </a:t>
            </a:r>
          </a:p>
          <a:p>
            <a:pPr marL="639763" lvl="1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be persuasive demonstrators to the broader scientific community of the value of the approach.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from CAST and ISC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80" y="0"/>
            <a:ext cx="910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kern="0" dirty="0" smtClean="0">
                <a:solidFill>
                  <a:srgbClr val="0D0D0D"/>
                </a:solidFill>
              </a:rPr>
              <a:t>CODATA Data Interoperability Pilot: Methodology and Approach </a:t>
            </a:r>
            <a:endParaRPr lang="en-US" sz="2400" b="1" kern="0" dirty="0" smtClean="0">
              <a:solidFill>
                <a:srgbClr val="0D0D0D"/>
              </a:solidFill>
            </a:endParaRPr>
          </a:p>
        </p:txBody>
      </p:sp>
      <p:sp>
        <p:nvSpPr>
          <p:cNvPr id="47" name="Google Shape;2448;p189"/>
          <p:cNvSpPr/>
          <p:nvPr/>
        </p:nvSpPr>
        <p:spPr>
          <a:xfrm>
            <a:off x="5493450" y="643459"/>
            <a:ext cx="1200000" cy="2673000"/>
          </a:xfrm>
          <a:prstGeom prst="rect">
            <a:avLst/>
          </a:prstGeom>
          <a:solidFill>
            <a:srgbClr val="DAD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" name="Google Shape;2449;p189"/>
          <p:cNvSpPr txBox="1"/>
          <p:nvPr/>
        </p:nvSpPr>
        <p:spPr>
          <a:xfrm>
            <a:off x="5507350" y="689984"/>
            <a:ext cx="1245900" cy="1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Data Integration Intelligence Methodology:</a:t>
            </a:r>
            <a:endParaRPr sz="9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Phase 1: </a:t>
            </a:r>
            <a:endParaRPr sz="7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Understanding the pilot 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Phase 2: </a:t>
            </a:r>
            <a:endParaRPr sz="7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Understanding the data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Phase 3: </a:t>
            </a:r>
            <a:endParaRPr sz="7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Identifying</a:t>
            </a:r>
            <a:r>
              <a:rPr lang="en-GB" sz="6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opportunities for data integration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Phase 4: </a:t>
            </a:r>
            <a:endParaRPr sz="7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Identifying recommendations and requirements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" name="Google Shape;2450;p189"/>
          <p:cNvSpPr/>
          <p:nvPr/>
        </p:nvSpPr>
        <p:spPr>
          <a:xfrm>
            <a:off x="3581400" y="3697209"/>
            <a:ext cx="5057100" cy="572700"/>
          </a:xfrm>
          <a:prstGeom prst="rect">
            <a:avLst/>
          </a:prstGeom>
          <a:solidFill>
            <a:srgbClr val="DAD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" name="Google Shape;2451;p189"/>
          <p:cNvSpPr txBox="1"/>
          <p:nvPr/>
        </p:nvSpPr>
        <p:spPr>
          <a:xfrm>
            <a:off x="6680325" y="758584"/>
            <a:ext cx="9000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6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Data integration recommendations</a:t>
            </a:r>
            <a:endParaRPr sz="6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51" name="Google Shape;2452;p189"/>
          <p:cNvSpPr/>
          <p:nvPr/>
        </p:nvSpPr>
        <p:spPr>
          <a:xfrm rot="10796521">
            <a:off x="7905750" y="1816613"/>
            <a:ext cx="296400" cy="326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" name="Google Shape;2453;p189"/>
          <p:cNvSpPr/>
          <p:nvPr/>
        </p:nvSpPr>
        <p:spPr>
          <a:xfrm>
            <a:off x="7477200" y="643459"/>
            <a:ext cx="1157700" cy="1149000"/>
          </a:xfrm>
          <a:prstGeom prst="rect">
            <a:avLst/>
          </a:prstGeom>
          <a:solidFill>
            <a:srgbClr val="DAD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" name="Google Shape;2454;p189"/>
          <p:cNvSpPr txBox="1"/>
          <p:nvPr/>
        </p:nvSpPr>
        <p:spPr>
          <a:xfrm>
            <a:off x="7477200" y="702359"/>
            <a:ext cx="1200000" cy="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Phase 5:</a:t>
            </a:r>
            <a:r>
              <a:rPr lang="en-GB" sz="8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Implementation of Data Integration Intelligence</a:t>
            </a:r>
            <a:endParaRPr sz="9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Interoperability and data integration solutions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" name="Google Shape;2455;p189"/>
          <p:cNvSpPr/>
          <p:nvPr/>
        </p:nvSpPr>
        <p:spPr>
          <a:xfrm>
            <a:off x="7477200" y="2167459"/>
            <a:ext cx="1157700" cy="1149000"/>
          </a:xfrm>
          <a:prstGeom prst="rect">
            <a:avLst/>
          </a:prstGeom>
          <a:solidFill>
            <a:srgbClr val="DAD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" name="Google Shape;2456;p189"/>
          <p:cNvSpPr txBox="1"/>
          <p:nvPr/>
        </p:nvSpPr>
        <p:spPr>
          <a:xfrm>
            <a:off x="7477200" y="2226359"/>
            <a:ext cx="1305000" cy="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Phase 6:</a:t>
            </a:r>
            <a:r>
              <a:rPr lang="en-GB" sz="8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8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Enhanced</a:t>
            </a:r>
            <a:r>
              <a:rPr lang="en-GB" sz="6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endParaRPr sz="6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Research</a:t>
            </a:r>
            <a:r>
              <a:rPr lang="en-GB" sz="8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endParaRPr sz="8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Innovative research outcomes and recommendations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" name="Google Shape;2457;p189"/>
          <p:cNvSpPr/>
          <p:nvPr/>
        </p:nvSpPr>
        <p:spPr>
          <a:xfrm>
            <a:off x="3588450" y="643459"/>
            <a:ext cx="1200000" cy="2673000"/>
          </a:xfrm>
          <a:prstGeom prst="rect">
            <a:avLst/>
          </a:prstGeom>
          <a:solidFill>
            <a:srgbClr val="DAD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" name="Google Shape;2458;p189"/>
          <p:cNvSpPr txBox="1"/>
          <p:nvPr/>
        </p:nvSpPr>
        <p:spPr>
          <a:xfrm>
            <a:off x="3602350" y="689984"/>
            <a:ext cx="1245900" cy="1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Problem Definition:</a:t>
            </a:r>
            <a:endParaRPr sz="9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Interdisciplinary or transdisciplinary research on topics where there is a need for data integration.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3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Domains include: 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79999" marR="67274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Raleway Medium"/>
              <a:buChar char="●"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Infectious Diseases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marR="67274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79999" marR="67274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Raleway Medium"/>
              <a:buChar char="●"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Disaster Risk Reduction (DRR)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marR="67274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79999" marR="67274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Raleway Medium"/>
              <a:buChar char="●"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Resilient Cities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58" name="Google Shape;2459;p189"/>
          <p:cNvSpPr/>
          <p:nvPr/>
        </p:nvSpPr>
        <p:spPr>
          <a:xfrm>
            <a:off x="552350" y="2167447"/>
            <a:ext cx="630000" cy="1149000"/>
          </a:xfrm>
          <a:prstGeom prst="rect">
            <a:avLst/>
          </a:prstGeom>
          <a:solidFill>
            <a:srgbClr val="F58F8F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2460;p189"/>
          <p:cNvSpPr/>
          <p:nvPr/>
        </p:nvSpPr>
        <p:spPr>
          <a:xfrm>
            <a:off x="1182350" y="2167447"/>
            <a:ext cx="630000" cy="11490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" name="Google Shape;2461;p189"/>
          <p:cNvSpPr/>
          <p:nvPr/>
        </p:nvSpPr>
        <p:spPr>
          <a:xfrm>
            <a:off x="1812350" y="2167447"/>
            <a:ext cx="630000" cy="1149000"/>
          </a:xfrm>
          <a:prstGeom prst="rect">
            <a:avLst/>
          </a:prstGeom>
          <a:solidFill>
            <a:srgbClr val="48B0A6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" name="Google Shape;2462;p189"/>
          <p:cNvSpPr txBox="1"/>
          <p:nvPr/>
        </p:nvSpPr>
        <p:spPr>
          <a:xfrm>
            <a:off x="513137" y="2246334"/>
            <a:ext cx="6954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Pilot A:</a:t>
            </a:r>
            <a:endParaRPr sz="7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endParaRPr sz="9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Infectious 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Diseases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62" name="Google Shape;2463;p189"/>
          <p:cNvSpPr txBox="1"/>
          <p:nvPr/>
        </p:nvSpPr>
        <p:spPr>
          <a:xfrm>
            <a:off x="1122738" y="2206409"/>
            <a:ext cx="7344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Pilot B</a:t>
            </a:r>
            <a:r>
              <a:rPr lang="en-GB" sz="8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  <a:endParaRPr sz="8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9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Disaster  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Risk    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Reduction 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(DRR)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63" name="Google Shape;2464;p189"/>
          <p:cNvSpPr/>
          <p:nvPr/>
        </p:nvSpPr>
        <p:spPr>
          <a:xfrm rot="5396521">
            <a:off x="6937125" y="1054613"/>
            <a:ext cx="296400" cy="326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" name="Google Shape;2465;p189"/>
          <p:cNvSpPr/>
          <p:nvPr/>
        </p:nvSpPr>
        <p:spPr>
          <a:xfrm rot="5396521">
            <a:off x="4992750" y="1054613"/>
            <a:ext cx="296400" cy="326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" name="Google Shape;2466;p189"/>
          <p:cNvSpPr/>
          <p:nvPr/>
        </p:nvSpPr>
        <p:spPr>
          <a:xfrm>
            <a:off x="551025" y="643459"/>
            <a:ext cx="2518500" cy="1149000"/>
          </a:xfrm>
          <a:prstGeom prst="rect">
            <a:avLst/>
          </a:prstGeom>
          <a:solidFill>
            <a:srgbClr val="DAD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" name="Google Shape;2467;p189"/>
          <p:cNvSpPr txBox="1"/>
          <p:nvPr/>
        </p:nvSpPr>
        <p:spPr>
          <a:xfrm>
            <a:off x="534601" y="682384"/>
            <a:ext cx="25185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Intelligence Support for Data Science and Data Integration </a:t>
            </a:r>
            <a:endParaRPr sz="9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Provides generic support for an expanding series of pilots.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" name="Google Shape;2468;p189"/>
          <p:cNvSpPr/>
          <p:nvPr/>
        </p:nvSpPr>
        <p:spPr>
          <a:xfrm>
            <a:off x="719150" y="1799209"/>
            <a:ext cx="296400" cy="3615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58F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" name="Google Shape;2469;p189"/>
          <p:cNvSpPr/>
          <p:nvPr/>
        </p:nvSpPr>
        <p:spPr>
          <a:xfrm>
            <a:off x="1349150" y="1799209"/>
            <a:ext cx="296400" cy="3615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9" name="Google Shape;2470;p189"/>
          <p:cNvSpPr txBox="1"/>
          <p:nvPr/>
        </p:nvSpPr>
        <p:spPr>
          <a:xfrm>
            <a:off x="1808538" y="2246334"/>
            <a:ext cx="7344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Pilot C:</a:t>
            </a:r>
            <a:endParaRPr sz="7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9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Resilient Cities</a:t>
            </a:r>
            <a:endParaRPr sz="800" b="0" i="0" u="none" strike="noStrike" cap="none">
              <a:solidFill>
                <a:srgbClr val="33333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70" name="Google Shape;2471;p189"/>
          <p:cNvSpPr/>
          <p:nvPr/>
        </p:nvSpPr>
        <p:spPr>
          <a:xfrm>
            <a:off x="1979150" y="1799209"/>
            <a:ext cx="296400" cy="3615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48B0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" name="Google Shape;2472;p189"/>
          <p:cNvSpPr/>
          <p:nvPr/>
        </p:nvSpPr>
        <p:spPr>
          <a:xfrm>
            <a:off x="2616075" y="1799209"/>
            <a:ext cx="296400" cy="361500"/>
          </a:xfrm>
          <a:prstGeom prst="upDown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" name="Google Shape;2473;p189"/>
          <p:cNvSpPr/>
          <p:nvPr/>
        </p:nvSpPr>
        <p:spPr>
          <a:xfrm rot="10796521">
            <a:off x="7905750" y="3349438"/>
            <a:ext cx="296400" cy="326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4" name="Google Shape;2475;p189"/>
          <p:cNvSpPr/>
          <p:nvPr/>
        </p:nvSpPr>
        <p:spPr>
          <a:xfrm>
            <a:off x="4040244" y="3349430"/>
            <a:ext cx="296400" cy="326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" name="Google Shape;2478;p189"/>
          <p:cNvSpPr/>
          <p:nvPr/>
        </p:nvSpPr>
        <p:spPr>
          <a:xfrm>
            <a:off x="2458875" y="2181559"/>
            <a:ext cx="610800" cy="1121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" name="Google Shape;2479;p189"/>
          <p:cNvSpPr txBox="1"/>
          <p:nvPr/>
        </p:nvSpPr>
        <p:spPr>
          <a:xfrm>
            <a:off x="2397063" y="2246334"/>
            <a:ext cx="7344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Pilots D,E ...</a:t>
            </a:r>
            <a:endParaRPr sz="7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1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TBD</a:t>
            </a:r>
            <a:endParaRPr sz="800" b="0" i="1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" name="Google Shape;2480;p189"/>
          <p:cNvSpPr txBox="1"/>
          <p:nvPr/>
        </p:nvSpPr>
        <p:spPr>
          <a:xfrm>
            <a:off x="3581400" y="3697209"/>
            <a:ext cx="502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1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Phase 7: </a:t>
            </a:r>
            <a:endParaRPr sz="700" b="1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Distilling Generic Lessons for Data Integration and Enhanced Research</a:t>
            </a:r>
            <a:r>
              <a:rPr lang="en-GB" sz="800" b="0" i="0" u="none" strike="noStrike" cap="none">
                <a:solidFill>
                  <a:srgbClr val="33333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endParaRPr sz="800" b="0" i="0" u="none" strike="noStrike" cap="none">
              <a:solidFill>
                <a:srgbClr val="33333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Recommendations for interdisciplinary research; recommendations for societal actors.</a:t>
            </a:r>
            <a:endParaRPr sz="800" b="0" i="0" u="none" strike="noStrike" cap="non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2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0D0D0D"/>
                </a:solidFill>
              </a:rPr>
              <a:t>Interoperability of Metadata Standards in Cross-Domain Science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" y="550356"/>
            <a:ext cx="425279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Pilot Case Studies Prepared Data Audits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the overarching question or challenge that is being addressed?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the data sets which, ideally, need to be accessed, assembled in order to address these questions?</a:t>
            </a:r>
          </a:p>
          <a:p>
            <a:pPr marL="355600" lvl="1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Who ‘owns’ the data? What is the licensing and use regime?</a:t>
            </a:r>
          </a:p>
          <a:p>
            <a:pPr marL="355600" lvl="1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Where are the data stored?  What are the access requirements?</a:t>
            </a:r>
          </a:p>
          <a:p>
            <a:pPr marL="355600" lvl="1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the data format?</a:t>
            </a:r>
          </a:p>
          <a:p>
            <a:pPr marL="355600" lvl="1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the metadata format used?  What provenance information is provided?  Can fitness for use be assessed?</a:t>
            </a:r>
          </a:p>
          <a:p>
            <a:pPr marL="355600" lvl="1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are the variables defined?  What semantics, controlled vocabularies or </a:t>
            </a:r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ontologies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are used to define these qualities, values?</a:t>
            </a:r>
          </a:p>
          <a:p>
            <a:pPr marL="355600" lvl="1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code associated with processing/analyzing the data available?</a:t>
            </a:r>
          </a:p>
        </p:txBody>
      </p:sp>
      <p:pic>
        <p:nvPicPr>
          <p:cNvPr id="11" name="Picture 10" descr="Dagstuhl Worksh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998" y="2750114"/>
            <a:ext cx="4034901" cy="16175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66513" y="550356"/>
            <a:ext cx="4477487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</a:pP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Dagstuhl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Workshop in partnership with DDI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Detailed examination of the requirements and the challenges of the pilot case studies.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Recommendations on how to address issues of interoperability and integration: what standards can and should be used; how implementing those standards may assist the pilots; what work is necessary on the standards to assist interoperability in these use cases.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Documents and reflections contributed to the </a:t>
            </a:r>
            <a:r>
              <a:rPr lang="en-US" sz="12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ongoing process.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Proposal prepared for the ISC Science Action Plan.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380" y="0"/>
            <a:ext cx="768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D0D0D"/>
                </a:solidFill>
              </a:rPr>
              <a:t>Tackling Complexity: Data-Driven </a:t>
            </a:r>
            <a:r>
              <a:rPr lang="en-GB" sz="2400" b="1" dirty="0" err="1" smtClean="0">
                <a:solidFill>
                  <a:srgbClr val="0D0D0D"/>
                </a:solidFill>
              </a:rPr>
              <a:t>Interdisciplinarity</a:t>
            </a:r>
            <a:endParaRPr lang="en-GB" sz="2400" b="1" dirty="0" smtClean="0">
              <a:solidFill>
                <a:srgbClr val="0D0D0D"/>
              </a:solidFill>
            </a:endParaRPr>
          </a:p>
          <a:p>
            <a:pPr lvl="0" algn="ctr"/>
            <a:r>
              <a:rPr lang="en-GB" sz="2400" b="1" kern="0" dirty="0" smtClean="0">
                <a:solidFill>
                  <a:srgbClr val="0D0D0D"/>
                </a:solidFill>
              </a:rPr>
              <a:t>Project 2.1 of ISC Science Action Plan</a:t>
            </a:r>
            <a:endParaRPr lang="en-US" sz="2400" b="1" kern="0" dirty="0" smtClean="0">
              <a:solidFill>
                <a:srgbClr val="0D0D0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975312"/>
            <a:ext cx="413723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Decadal Initiative to Advance the Science and Practice of Data Documentation and Semantics.  </a:t>
            </a:r>
            <a:r>
              <a:rPr 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Mobilisation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expertise in the science of data, terminologies and metadata specifications, including engagement with </a:t>
            </a:r>
            <a:r>
              <a:rPr 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that curate specifications and standards.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UcPeriod"/>
            </a:pPr>
            <a:r>
              <a:rPr lang="en-US" sz="1300" b="1" dirty="0" smtClean="0"/>
              <a:t>Good data practices: </a:t>
            </a:r>
            <a:r>
              <a:rPr lang="en-US" sz="1300" dirty="0" smtClean="0"/>
              <a:t>perhaps building on ‘matrix’ work by GO FAIR, identifying, documenting and recommending good practices, ‘core resources’ and data specifications.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UcPeriod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Programmatic Data ‘Integration’.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Enabling machine assisted, programmatic discovery, integration and analysis of relevant data is a priority.</a:t>
            </a: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Ensuring data is Fully AI Ready (FAIR…)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UcPeriod"/>
            </a:pP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7231" y="975312"/>
            <a:ext cx="500676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Interdisciplinary Case Studies.  </a:t>
            </a:r>
          </a:p>
          <a:p>
            <a:pPr marL="685800" lvl="1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the number of case studies</a:t>
            </a:r>
          </a:p>
          <a:p>
            <a:pPr marL="685800" lvl="1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Apply and refine methodology: apply FAIR principles, align data specifications, machine learning and data science to assist interoperability, distributed data integration and the extraction of meaning from interdisciplinary data.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2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Projects with International Scientific Unions and Associations and other community domain bodies.</a:t>
            </a:r>
          </a:p>
          <a:p>
            <a:pPr marL="685800" lvl="1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Promoting good data practices and specifications and projects to implement them.</a:t>
            </a:r>
          </a:p>
          <a:p>
            <a:pPr marL="685800" lvl="1" indent="-228600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Discussions with IUPAC, </a:t>
            </a:r>
            <a:r>
              <a:rPr 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IUCr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IUBS, IUGG, IUGS (Deep Time Digital Earth initiative), ISSSP.  </a:t>
            </a:r>
          </a:p>
          <a:p>
            <a:pPr marL="228600" indent="-228600">
              <a:spcAft>
                <a:spcPts val="600"/>
              </a:spcAft>
            </a:pP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 startAt="4"/>
            </a:pP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1;p189"/>
          <p:cNvSpPr/>
          <p:nvPr/>
        </p:nvSpPr>
        <p:spPr>
          <a:xfrm>
            <a:off x="-102" y="4367637"/>
            <a:ext cx="9144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82;p18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6293" y="4444029"/>
            <a:ext cx="2337605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DT_logo-sub_white@3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" y="4405833"/>
            <a:ext cx="1635165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4746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0D0D0D"/>
                </a:solidFill>
              </a:rPr>
              <a:t>Data-Driven </a:t>
            </a:r>
            <a:r>
              <a:rPr lang="en-GB" sz="2400" b="1" dirty="0" err="1" smtClean="0">
                <a:solidFill>
                  <a:srgbClr val="0D0D0D"/>
                </a:solidFill>
              </a:rPr>
              <a:t>Interdisciplinarity</a:t>
            </a:r>
            <a:endParaRPr lang="en-GB" sz="2400" b="1" dirty="0" smtClean="0">
              <a:solidFill>
                <a:srgbClr val="0D0D0D"/>
              </a:solidFill>
            </a:endParaRPr>
          </a:p>
          <a:p>
            <a:pPr lvl="0" algn="ctr"/>
            <a:r>
              <a:rPr lang="en-GB" sz="2400" b="1" kern="0" dirty="0" smtClean="0">
                <a:solidFill>
                  <a:srgbClr val="0D0D0D"/>
                </a:solidFill>
              </a:rPr>
              <a:t>Proposal to ISC Science Action Plan</a:t>
            </a:r>
            <a:endParaRPr lang="en-US" sz="2400" b="1" kern="0" dirty="0" smtClean="0">
              <a:solidFill>
                <a:srgbClr val="0D0D0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1033038"/>
            <a:ext cx="4711925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Approved as part of the ISC Science Action Plan: </a:t>
            </a: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http://bit.ly/ISC-Science-Action-Plan</a:t>
            </a: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100K </a:t>
            </a:r>
            <a:r>
              <a:rPr lang="en-U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euros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dedicated by ISC to prepare the initiative: design, plan, raise funds, build partnerships.</a:t>
            </a: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r>
              <a:rPr lang="en-US" sz="1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Exploring opportunities for additional funds…</a:t>
            </a:r>
          </a:p>
          <a:p>
            <a:pPr marL="182563" indent="-182563">
              <a:spcAft>
                <a:spcPts val="6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1300" b="1" dirty="0" smtClean="0"/>
              <a:t>Aim to launch at ISC GA in Oman, October 2021 (TWO YEARS!)</a:t>
            </a:r>
          </a:p>
          <a:p>
            <a:pPr marL="182563" indent="-182563">
              <a:spcAft>
                <a:spcPts val="6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1300" dirty="0" smtClean="0"/>
              <a:t>This </a:t>
            </a:r>
            <a:r>
              <a:rPr lang="en-US" sz="1300" dirty="0" err="1" smtClean="0"/>
              <a:t>Dagstuhl</a:t>
            </a:r>
            <a:r>
              <a:rPr lang="en-US" sz="1300" dirty="0" smtClean="0"/>
              <a:t> Workshop should contribute to the design of the </a:t>
            </a:r>
            <a:r>
              <a:rPr lang="en-US" sz="1300" dirty="0" err="1" smtClean="0"/>
              <a:t>programme</a:t>
            </a:r>
            <a:r>
              <a:rPr lang="en-US" sz="1300" dirty="0" smtClean="0"/>
              <a:t> and the further development of an approach and methodology.</a:t>
            </a:r>
          </a:p>
          <a:p>
            <a:pPr marL="182563" indent="-182563">
              <a:spcAft>
                <a:spcPts val="600"/>
              </a:spcAft>
            </a:pPr>
            <a:endParaRPr lang="en-US" sz="1300" b="1" dirty="0" smtClean="0">
              <a:solidFill>
                <a:srgbClr val="953735"/>
              </a:solidFill>
            </a:endParaRPr>
          </a:p>
          <a:p>
            <a:pPr marL="182563" indent="-182563">
              <a:spcAft>
                <a:spcPts val="600"/>
              </a:spcAft>
              <a:buFont typeface="Wingdings" charset="2"/>
              <a:buChar char="§"/>
            </a:pPr>
            <a:endParaRPr lang="en-US" sz="1300" b="1" dirty="0" smtClean="0">
              <a:solidFill>
                <a:srgbClr val="953735"/>
              </a:solidFill>
            </a:endParaRPr>
          </a:p>
        </p:txBody>
      </p:sp>
      <p:pic>
        <p:nvPicPr>
          <p:cNvPr id="8" name="Picture 7" descr="Science as a Global PUblic Goo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925" y="0"/>
            <a:ext cx="4431973" cy="436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6140</TotalTime>
  <Words>2609</Words>
  <Application>Microsoft Macintosh PowerPoint</Application>
  <PresentationFormat>On-screen Show (16:9)</PresentationFormat>
  <Paragraphs>254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Data for the Planet: designing an ISC CODATA Decadal Programme on interoperability for global cross-domain research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Thank you for your attention  Simon Hodson, CODATA www.codata.org simon@codata.org @simonhodson99 ; @CODATAnews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University of Hull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Hodson</dc:creator>
  <cp:lastModifiedBy>Simon Hodson</cp:lastModifiedBy>
  <cp:revision>441</cp:revision>
  <dcterms:created xsi:type="dcterms:W3CDTF">2019-10-07T06:45:25Z</dcterms:created>
  <dcterms:modified xsi:type="dcterms:W3CDTF">2019-10-07T06:48:38Z</dcterms:modified>
</cp:coreProperties>
</file>