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5" r:id="rId3"/>
    <p:sldId id="273" r:id="rId4"/>
    <p:sldId id="281" r:id="rId5"/>
    <p:sldId id="283" r:id="rId6"/>
    <p:sldId id="284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11"/>
    <p:restoredTop sz="82955"/>
  </p:normalViewPr>
  <p:slideViewPr>
    <p:cSldViewPr>
      <p:cViewPr>
        <p:scale>
          <a:sx n="79" d="100"/>
          <a:sy n="79" d="100"/>
        </p:scale>
        <p:origin x="-140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32D7-3887-4617-B13D-AE58F5BD18D4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AD27-BEB4-4EF2-97C0-FC88F4F2B2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happy that you will give a presentation on technologies, standards, or platforms to the workshop. 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you listed on the agenda speaking on the first day, on the topic of “Biomed/Science”.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use cases: cancer data, biomedical data, large science facilities data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46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https://www.w3.org/wiki/</a:t>
            </a:r>
            <a:r>
              <a:rPr lang="en-US" dirty="0" err="1"/>
              <a:t>Evergreen_Standards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51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5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4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32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2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4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0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97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3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FF7C-3A26-42E3-B241-89D3C9F24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81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png"/><Relationship Id="rId3" Type="http://schemas.openxmlformats.org/officeDocument/2006/relationships/image" Target="../media/image4.tif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tiff"/><Relationship Id="rId5" Type="http://schemas.openxmlformats.org/officeDocument/2006/relationships/image" Target="../media/image2.tiff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vocab-dcat-2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iki/Evergreen_Standar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2686051"/>
          </a:xfrm>
        </p:spPr>
        <p:txBody>
          <a:bodyPr>
            <a:normAutofit/>
          </a:bodyPr>
          <a:lstStyle/>
          <a:p>
            <a:r>
              <a:rPr lang="de-DE" i="1" dirty="0"/>
              <a:t>FAIR </a:t>
            </a:r>
            <a:r>
              <a:rPr lang="de-DE" i="1" dirty="0" err="1"/>
              <a:t>scientific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/>
            </a:r>
            <a:br>
              <a:rPr lang="de-DE" i="1" dirty="0"/>
            </a:br>
            <a:r>
              <a:rPr lang="de-DE" sz="2800" i="1" dirty="0"/>
              <a:t>Alejandra Gonzalez-</a:t>
            </a:r>
            <a:r>
              <a:rPr lang="de-DE" sz="2800" i="1" dirty="0" err="1"/>
              <a:t>Beltran</a:t>
            </a:r>
            <a:r>
              <a:rPr lang="de-DE" sz="2800" i="1" dirty="0"/>
              <a:t/>
            </a:r>
            <a:br>
              <a:rPr lang="de-DE" sz="2800" i="1" dirty="0"/>
            </a:br>
            <a:r>
              <a:rPr lang="de-DE" sz="2800" i="1" dirty="0"/>
              <a:t/>
            </a:r>
            <a:br>
              <a:rPr lang="de-DE" sz="2800" i="1" dirty="0"/>
            </a:br>
            <a:endParaRPr lang="de-DE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85344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Workshop on</a:t>
            </a:r>
            <a:br>
              <a:rPr lang="en-US" dirty="0"/>
            </a:br>
            <a:r>
              <a:rPr lang="en-US" dirty="0"/>
              <a:t>Interoperability of Metadata  Standards in Cross-Domain Science, Health, and Social Science Applications II</a:t>
            </a:r>
            <a:endParaRPr lang="de-DE" dirty="0"/>
          </a:p>
          <a:p>
            <a:r>
              <a:rPr lang="de-DE" dirty="0"/>
              <a:t>Schloss </a:t>
            </a:r>
            <a:r>
              <a:rPr lang="de-DE" dirty="0" err="1"/>
              <a:t>Dagstuhl</a:t>
            </a:r>
            <a:r>
              <a:rPr lang="de-DE" dirty="0"/>
              <a:t> – Leibniz Center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Informatics</a:t>
            </a:r>
            <a:r>
              <a:rPr lang="de-DE" dirty="0"/>
              <a:t> </a:t>
            </a:r>
            <a:r>
              <a:rPr lang="de-DE" dirty="0" err="1"/>
              <a:t>Wadern</a:t>
            </a:r>
            <a:r>
              <a:rPr lang="de-DE" dirty="0"/>
              <a:t>, Germany, </a:t>
            </a:r>
            <a:r>
              <a:rPr lang="de-DE" dirty="0" err="1"/>
              <a:t>October</a:t>
            </a:r>
            <a:r>
              <a:rPr lang="de-DE" dirty="0"/>
              <a:t> 7-11, 2019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8534400" cy="2686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52400"/>
            <a:ext cx="7131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0A0917-9CBD-F94C-9FEF-4CB22C15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743200"/>
            <a:ext cx="5656828" cy="16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2748EB06-A7BB-A547-B900-D9F29F9ABEAB}"/>
              </a:ext>
            </a:extLst>
          </p:cNvPr>
          <p:cNvSpPr/>
          <p:nvPr/>
        </p:nvSpPr>
        <p:spPr>
          <a:xfrm>
            <a:off x="157358" y="5545516"/>
            <a:ext cx="8681842" cy="6266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1905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23BE6C-F885-544E-8957-F5825A00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330860"/>
            <a:ext cx="1143000" cy="324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9E359E-5785-C348-AB47-5E642B33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3" y="6265516"/>
            <a:ext cx="982911" cy="455496"/>
          </a:xfrm>
          <a:prstGeom prst="rect">
            <a:avLst/>
          </a:prstGeom>
        </p:spPr>
      </p:pic>
      <p:pic>
        <p:nvPicPr>
          <p:cNvPr id="6" name="Picture 10" descr="ox-logo.gif">
            <a:extLst>
              <a:ext uri="{FF2B5EF4-FFF2-40B4-BE49-F238E27FC236}">
                <a16:creationId xmlns:a16="http://schemas.microsoft.com/office/drawing/2014/main" xmlns="" id="{1C40F0BB-CEB1-E141-98C9-D90FB21F8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24" y="6200503"/>
            <a:ext cx="609600" cy="61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5346ED-7778-9D45-91A5-B15E4D6F8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877" y="6036884"/>
            <a:ext cx="3105352" cy="8828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4D1273D-EBFC-304C-97E0-A45A6C04296A}"/>
              </a:ext>
            </a:extLst>
          </p:cNvPr>
          <p:cNvCxnSpPr>
            <a:cxnSpLocks/>
          </p:cNvCxnSpPr>
          <p:nvPr/>
        </p:nvCxnSpPr>
        <p:spPr>
          <a:xfrm flipH="1" flipV="1">
            <a:off x="152400" y="5621086"/>
            <a:ext cx="1" cy="398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84003D5-D69E-8F49-BFC1-DEC938FF8CBB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5621086"/>
            <a:ext cx="1" cy="398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2BF104-06C0-434C-A19B-FB1F2DD31E70}"/>
              </a:ext>
            </a:extLst>
          </p:cNvPr>
          <p:cNvCxnSpPr>
            <a:cxnSpLocks/>
          </p:cNvCxnSpPr>
          <p:nvPr/>
        </p:nvCxnSpPr>
        <p:spPr>
          <a:xfrm flipH="1" flipV="1">
            <a:off x="5989585" y="5612229"/>
            <a:ext cx="1" cy="398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A7E7D0-D2A7-5E49-9773-159F9B8B79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9" y="1555270"/>
            <a:ext cx="1915170" cy="14298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2557B65-E70E-D542-A810-F26BDCDB9C52}"/>
              </a:ext>
            </a:extLst>
          </p:cNvPr>
          <p:cNvSpPr/>
          <p:nvPr/>
        </p:nvSpPr>
        <p:spPr>
          <a:xfrm>
            <a:off x="415985" y="555043"/>
            <a:ext cx="18158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conquest </a:t>
            </a:r>
          </a:p>
          <a:p>
            <a:pPr algn="ctr"/>
            <a:r>
              <a:rPr lang="en-US" b="1" dirty="0"/>
              <a:t>(</a:t>
            </a: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dirty="0"/>
              <a:t>ancer </a:t>
            </a:r>
            <a:r>
              <a:rPr lang="en-US" b="1" dirty="0">
                <a:solidFill>
                  <a:srgbClr val="000000"/>
                </a:solidFill>
              </a:rPr>
              <a:t>on</a:t>
            </a:r>
            <a:r>
              <a:rPr lang="en-US" dirty="0"/>
              <a:t>tology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que</a:t>
            </a:r>
            <a:r>
              <a:rPr lang="en-US" dirty="0"/>
              <a:t>rying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dirty="0"/>
              <a:t>ys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dirty="0"/>
              <a:t>em)</a:t>
            </a:r>
          </a:p>
        </p:txBody>
      </p:sp>
      <p:pic>
        <p:nvPicPr>
          <p:cNvPr id="13" name="Picture 2" descr="figure1">
            <a:extLst>
              <a:ext uri="{FF2B5EF4-FFF2-40B4-BE49-F238E27FC236}">
                <a16:creationId xmlns:a16="http://schemas.microsoft.com/office/drawing/2014/main" xmlns="" id="{81882B39-0EEE-3542-9675-7E5C6A616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2" y="4363267"/>
            <a:ext cx="1557562" cy="11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63971FF-DC3D-2647-92F1-7A1C9D1553B9}"/>
              </a:ext>
            </a:extLst>
          </p:cNvPr>
          <p:cNvSpPr/>
          <p:nvPr/>
        </p:nvSpPr>
        <p:spPr>
          <a:xfrm>
            <a:off x="214974" y="3581345"/>
            <a:ext cx="23471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Principal component analysis </a:t>
            </a:r>
          </a:p>
          <a:p>
            <a:r>
              <a:rPr lang="en-US" sz="1400" dirty="0"/>
              <a:t>after integrating data from</a:t>
            </a:r>
          </a:p>
          <a:p>
            <a:r>
              <a:rPr lang="en-US" sz="1400" dirty="0"/>
              <a:t> GEO and caTissue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EB68643-07CB-E74C-BB66-3F6A67B41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638" y="3744935"/>
            <a:ext cx="2783016" cy="1484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8D4B2E-562F-2A46-91A2-074463DDC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541" y="25786"/>
            <a:ext cx="1398049" cy="12074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ADA3E2-5EBD-AB49-B4B2-60CA23230EFB}"/>
              </a:ext>
            </a:extLst>
          </p:cNvPr>
          <p:cNvSpPr/>
          <p:nvPr/>
        </p:nvSpPr>
        <p:spPr>
          <a:xfrm>
            <a:off x="6552994" y="1249889"/>
            <a:ext cx="2076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FAIR data for the photon </a:t>
            </a:r>
          </a:p>
          <a:p>
            <a:r>
              <a:rPr lang="en-US" sz="1400" dirty="0"/>
              <a:t>and neutron communities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C51E964-DB09-1C4B-9B04-9A3F0F626B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79" y="1741071"/>
            <a:ext cx="1103472" cy="655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EB7FF3B-37DD-194E-936C-060385D390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4659" y="1717684"/>
            <a:ext cx="1376130" cy="599502"/>
          </a:xfrm>
          <a:prstGeom prst="rect">
            <a:avLst/>
          </a:prstGeom>
        </p:spPr>
      </p:pic>
      <p:pic>
        <p:nvPicPr>
          <p:cNvPr id="3074" name="Picture 2" descr="Image result for fair data">
            <a:extLst>
              <a:ext uri="{FF2B5EF4-FFF2-40B4-BE49-F238E27FC236}">
                <a16:creationId xmlns:a16="http://schemas.microsoft.com/office/drawing/2014/main" xmlns="" id="{6EA581C6-285F-9247-8FBC-95A0D0E6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26" y="412266"/>
            <a:ext cx="974159" cy="10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2DCB9C8-367B-9F49-B362-9BC1F9039D95}"/>
              </a:ext>
            </a:extLst>
          </p:cNvPr>
          <p:cNvSpPr/>
          <p:nvPr/>
        </p:nvSpPr>
        <p:spPr>
          <a:xfrm>
            <a:off x="5926093" y="1854401"/>
            <a:ext cx="3217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Next generation data management system for the large data produced at the facilities</a:t>
            </a:r>
          </a:p>
          <a:p>
            <a:endParaRPr lang="en-US" sz="1400" dirty="0"/>
          </a:p>
          <a:p>
            <a:r>
              <a:rPr lang="en-US" sz="1400" dirty="0"/>
              <a:t>Assessment of current infrastructure</a:t>
            </a:r>
          </a:p>
          <a:p>
            <a:r>
              <a:rPr lang="en-US" sz="1400" dirty="0"/>
              <a:t>In terms of </a:t>
            </a:r>
            <a:r>
              <a:rPr lang="en-US" sz="1400" dirty="0" err="1"/>
              <a:t>FAIRness</a:t>
            </a:r>
            <a:r>
              <a:rPr lang="en-US" sz="1400" dirty="0"/>
              <a:t> but also scalability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3D73066-3087-1344-ACC5-DAD79DA598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4" y="2854583"/>
            <a:ext cx="3446925" cy="2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3A062-0E0B-6341-A967-B1059A22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Cross-domain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E838C-0E42-BD46-9888-700DBAB2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Distributed “big” data (but also “small” data)</a:t>
            </a:r>
          </a:p>
          <a:p>
            <a:pPr lvl="1"/>
            <a:r>
              <a:rPr lang="en-US" dirty="0"/>
              <a:t>All data deserves </a:t>
            </a:r>
            <a:r>
              <a:rPr lang="en-US" dirty="0" err="1"/>
              <a:t>FAIRness</a:t>
            </a:r>
            <a:endParaRPr lang="en-US" dirty="0"/>
          </a:p>
          <a:p>
            <a:r>
              <a:rPr lang="en-US" dirty="0"/>
              <a:t>Need for common vocabularies enabling cross-domain interoperability</a:t>
            </a:r>
          </a:p>
          <a:p>
            <a:pPr lvl="1"/>
            <a:r>
              <a:rPr lang="en-US" dirty="0"/>
              <a:t>Datasets , Software, Analysis Workflows, Standards, Repositories</a:t>
            </a:r>
          </a:p>
          <a:p>
            <a:pPr lvl="2"/>
            <a:r>
              <a:rPr lang="en-US" dirty="0"/>
              <a:t>cataloguing, publication, archival</a:t>
            </a:r>
          </a:p>
          <a:p>
            <a:pPr lvl="1"/>
            <a:r>
              <a:rPr lang="en-US" dirty="0"/>
              <a:t>Funding, People/</a:t>
            </a:r>
            <a:r>
              <a:rPr lang="en-US" dirty="0" err="1"/>
              <a:t>Organisations</a:t>
            </a:r>
            <a:r>
              <a:rPr lang="en-US" dirty="0"/>
              <a:t>, Publications, Licenses</a:t>
            </a:r>
          </a:p>
          <a:p>
            <a:pPr lvl="1"/>
            <a:r>
              <a:rPr lang="en-US" dirty="0"/>
              <a:t>Policies </a:t>
            </a:r>
          </a:p>
          <a:p>
            <a:r>
              <a:rPr lang="en-US" dirty="0"/>
              <a:t>Openness driving </a:t>
            </a:r>
            <a:r>
              <a:rPr lang="en-US" dirty="0" err="1"/>
              <a:t>FAIRness</a:t>
            </a:r>
            <a:r>
              <a:rPr lang="en-US" dirty="0"/>
              <a:t>, but it could be the other way around</a:t>
            </a:r>
          </a:p>
          <a:p>
            <a:r>
              <a:rPr lang="en-US" dirty="0"/>
              <a:t>Need for software tools to support making data FAIR (and open)</a:t>
            </a:r>
          </a:p>
          <a:p>
            <a:r>
              <a:rPr lang="en-US" dirty="0"/>
              <a:t>Cultural changes in the communities; need of training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8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4A8FBA1-4A33-0A4D-8180-724BB984F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" y="2596080"/>
            <a:ext cx="8458608" cy="410952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xmlns="" id="{F0F054EF-AC29-2D4D-ADE5-67C90A6E1F2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W3 Data Catalog Vocabulary v2 Purpose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16780BC-FAD9-1548-B2D7-7EFFAE5CB7E1}"/>
              </a:ext>
            </a:extLst>
          </p:cNvPr>
          <p:cNvSpPr/>
          <p:nvPr/>
        </p:nvSpPr>
        <p:spPr>
          <a:xfrm>
            <a:off x="27214" y="6472339"/>
            <a:ext cx="3984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https://www.w3.org/TR/vocab-dcat-2/</a:t>
            </a:r>
            <a:r>
              <a:rPr lang="en-US" dirty="0"/>
              <a:t> 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xmlns="" id="{C50F5017-D430-A041-B819-38451BB8F2E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</a:t>
            </a:r>
            <a:r>
              <a:rPr lang="en-US" sz="2800" b="1" dirty="0"/>
              <a:t>domain agnostic </a:t>
            </a:r>
            <a:r>
              <a:rPr lang="en-US" sz="2800" dirty="0"/>
              <a:t>RDF vocabulary for representing catalogs related to data (e.g. datasets, data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800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65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57B88-727C-4D48-87D7-DC16609F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changes in DCAT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D006D-65E8-5540-9823-DA26B74B7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Addition of </a:t>
            </a:r>
            <a:r>
              <a:rPr lang="en-US" dirty="0" err="1"/>
              <a:t>dcat:Resource</a:t>
            </a:r>
            <a:r>
              <a:rPr lang="en-US" dirty="0"/>
              <a:t> to support cataloguing other entities in addition to datasets</a:t>
            </a:r>
          </a:p>
          <a:p>
            <a:r>
              <a:rPr lang="en-US" dirty="0"/>
              <a:t>Addition of </a:t>
            </a:r>
            <a:r>
              <a:rPr lang="en-US" dirty="0" err="1"/>
              <a:t>dcat:DataService</a:t>
            </a:r>
            <a:r>
              <a:rPr lang="en-US" dirty="0"/>
              <a:t> representing a collection of operations that provide access to one or more datasets or data processing functions</a:t>
            </a:r>
          </a:p>
          <a:p>
            <a:r>
              <a:rPr lang="en-US" dirty="0"/>
              <a:t>More properties for better describing the temporal and spatial characteristics of resources</a:t>
            </a:r>
          </a:p>
          <a:p>
            <a:r>
              <a:rPr lang="en-US" dirty="0"/>
              <a:t>Better guidance on identifiers and licensing/rights considerations</a:t>
            </a:r>
          </a:p>
          <a:p>
            <a:r>
              <a:rPr lang="en-US" dirty="0"/>
              <a:t>Some domain/range constraints for properties were relaxed to allow for more flexible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173976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57B88-727C-4D48-87D7-DC16609F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DCAT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D006D-65E8-5540-9823-DA26B74B7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charter for the group to maintain and revise the Data Catalog Vocabulary taking into account feature requests from the user community - W3C ever green standards</a:t>
            </a:r>
          </a:p>
          <a:p>
            <a:endParaRPr lang="en-US" dirty="0"/>
          </a:p>
          <a:p>
            <a:r>
              <a:rPr lang="en-US" dirty="0"/>
              <a:t>Many requirements still to be addressed:</a:t>
            </a:r>
          </a:p>
          <a:p>
            <a:pPr lvl="1"/>
            <a:r>
              <a:rPr lang="en-US" dirty="0"/>
              <a:t>Versioning</a:t>
            </a:r>
          </a:p>
          <a:p>
            <a:pPr lvl="1"/>
            <a:r>
              <a:rPr lang="en-US" dirty="0"/>
              <a:t>Dataset series</a:t>
            </a:r>
          </a:p>
          <a:p>
            <a:pPr lvl="1"/>
            <a:r>
              <a:rPr lang="en-US" dirty="0"/>
              <a:t>Profiles: research data, citation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136B76-E0FA-8F4C-82A3-63C2D0828204}"/>
              </a:ext>
            </a:extLst>
          </p:cNvPr>
          <p:cNvSpPr/>
          <p:nvPr/>
        </p:nvSpPr>
        <p:spPr>
          <a:xfrm>
            <a:off x="1143000" y="3632348"/>
            <a:ext cx="636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https://www.w3.org/wiki/Evergreen_Standards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92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Bildschirmpräsentation (4:3)</PresentationFormat>
  <Paragraphs>52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FAIR scientific data Alejandra Gonzalez-Beltran  </vt:lpstr>
      <vt:lpstr>PowerPoint-Präsentation</vt:lpstr>
      <vt:lpstr>Cross-domain Issues</vt:lpstr>
      <vt:lpstr>PowerPoint-Präsentation</vt:lpstr>
      <vt:lpstr>Main changes in DCAT 2</vt:lpstr>
      <vt:lpstr>DCAT Status</vt:lpstr>
    </vt:vector>
  </TitlesOfParts>
  <Company>GESIS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Wackerow, Joachim</dc:creator>
  <cp:lastModifiedBy>Wasner Catharina</cp:lastModifiedBy>
  <cp:revision>131</cp:revision>
  <dcterms:created xsi:type="dcterms:W3CDTF">2019-09-15T18:46:22Z</dcterms:created>
  <dcterms:modified xsi:type="dcterms:W3CDTF">2019-10-07T12:00:34Z</dcterms:modified>
</cp:coreProperties>
</file>