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 Brickle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10-06T15:02:25.348" idx="1">
    <p:pos x="288" y="1008"/>
    <p:text>fwiw some details on the Google system behind Google Dataset Search are here: 
https://ai.google/research/pubs/pub47845
one issue that could be worth collaboration is deduplication, in several senses: repetition within one site/respository, as well as the underlying same data resurfacing in different forms in different places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210618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304800" y="1219200"/>
            <a:ext cx="8534400" cy="2686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 i="1"/>
              <a:t>Data Discovery</a:t>
            </a:r>
            <a:endParaRPr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 i="1"/>
              <a:t>Dan Brickley, Doug Fils</a:t>
            </a:r>
            <a:endParaRPr i="1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304800" y="5181600"/>
            <a:ext cx="8534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</a:pPr>
            <a:r>
              <a:rPr lang="de-DE" sz="1760"/>
              <a:t>Workshop on</a:t>
            </a:r>
            <a:br>
              <a:rPr lang="de-DE" sz="1760"/>
            </a:br>
            <a:r>
              <a:rPr lang="de-DE" sz="1760"/>
              <a:t>Interoperability of Metadata  Standards in Cross-Domain Science, Health, and Social Science Applications II</a:t>
            </a:r>
            <a:endParaRPr sz="1760"/>
          </a:p>
          <a:p>
            <a:pPr marL="0" lvl="0" indent="0" algn="ctr" rtl="0">
              <a:lnSpc>
                <a:spcPct val="80000"/>
              </a:lnSpc>
              <a:spcBef>
                <a:spcPts val="352"/>
              </a:spcBef>
              <a:spcAft>
                <a:spcPts val="0"/>
              </a:spcAft>
              <a:buClr>
                <a:srgbClr val="888888"/>
              </a:buClr>
              <a:buSzPts val="1760"/>
              <a:buNone/>
            </a:pPr>
            <a:r>
              <a:rPr lang="de-DE" sz="1760"/>
              <a:t>Schloss Dagstuhl – Leibniz Center for Informatics Wadern, Germany, October 7-11, 2019</a:t>
            </a:r>
            <a:endParaRPr sz="1760"/>
          </a:p>
        </p:txBody>
      </p:sp>
      <p:sp>
        <p:nvSpPr>
          <p:cNvPr id="90" name="Google Shape;90;p13"/>
          <p:cNvSpPr txBox="1"/>
          <p:nvPr/>
        </p:nvSpPr>
        <p:spPr>
          <a:xfrm>
            <a:off x="304800" y="3048000"/>
            <a:ext cx="8534400" cy="2686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90"/>
              <a:buFont typeface="Calibri"/>
              <a:buNone/>
            </a:pPr>
            <a:endParaRPr sz="429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6475" y="152400"/>
            <a:ext cx="7131050" cy="97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 b="1"/>
              <a:t>Purpose</a:t>
            </a:r>
            <a:endParaRPr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i="1"/>
              <a:t>Promote leveraging Web Architecture to publish and consume structured data for discovery</a:t>
            </a:r>
            <a:endParaRPr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A basic implementation might look like: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schema.org + JSON-LD + (resources + https)</a:t>
            </a:r>
            <a:endParaRPr/>
          </a:p>
          <a:p>
            <a:pPr marL="342900" lvl="0" indent="-1397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 b="1"/>
              <a:t>Goals</a:t>
            </a:r>
            <a:endParaRPr/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de-DE" sz="2400" b="1"/>
              <a:t>Sustainable</a:t>
            </a:r>
            <a:r>
              <a:rPr lang="de-DE" sz="2400"/>
              <a:t> </a:t>
            </a:r>
            <a:br>
              <a:rPr lang="de-DE" sz="2400"/>
            </a:br>
            <a:r>
              <a:rPr lang="de-DE" sz="2400"/>
              <a:t>Should introduce as close to 0 new formats and protocols as possible  (and perhaps allow groups to deprecate old ones)</a:t>
            </a:r>
            <a:br>
              <a:rPr lang="de-DE" sz="2400"/>
            </a:br>
            <a:endParaRPr sz="2400"/>
          </a:p>
          <a:p>
            <a:pPr marL="457200" lvl="0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de-DE" sz="2400" b="1"/>
              <a:t>Easy to Adopt</a:t>
            </a:r>
            <a:br>
              <a:rPr lang="de-DE" sz="2400" b="1"/>
            </a:br>
            <a:r>
              <a:rPr lang="de-DE" sz="2400"/>
              <a:t>Leverage existing skills, tools &amp; libraries</a:t>
            </a:r>
            <a:br>
              <a:rPr lang="de-DE" sz="2400"/>
            </a:br>
            <a:endParaRPr sz="2400"/>
          </a:p>
          <a:p>
            <a:pPr marL="457200" lvl="0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●"/>
            </a:pPr>
            <a:r>
              <a:rPr lang="de-DE" sz="2400" b="1"/>
              <a:t>Flexible</a:t>
            </a:r>
            <a:endParaRPr sz="2400" b="1"/>
          </a:p>
          <a:p>
            <a:pPr marL="914400" lvl="1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de-DE" sz="2400"/>
              <a:t>Should adapt to new questions, ways of describing and approaches to indexing and searching</a:t>
            </a:r>
            <a:endParaRPr sz="2400"/>
          </a:p>
          <a:p>
            <a:pPr marL="914400" lvl="1" indent="-3810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de-DE" sz="2400"/>
              <a:t>Groups should feel the investment pays off for a long time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 b="1"/>
              <a:t>The approach is a classic web data publishing and consuming workflow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  <a:p>
            <a:pPr marL="457200" lvl="0" indent="-330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600"/>
              <a:buFont typeface="Calibri"/>
              <a:buChar char="●"/>
            </a:pPr>
            <a:r>
              <a:rPr lang="de-DE" sz="1600">
                <a:solidFill>
                  <a:srgbClr val="1D2228"/>
                </a:solidFill>
              </a:rPr>
              <a:t>Data published (via http(s)) leveraging web architecture (this provides  security, caching, archiving etc)</a:t>
            </a:r>
            <a:br>
              <a:rPr lang="de-DE" sz="1600">
                <a:solidFill>
                  <a:srgbClr val="1D2228"/>
                </a:solidFill>
              </a:rPr>
            </a:br>
            <a:endParaRPr sz="1600">
              <a:solidFill>
                <a:srgbClr val="1D2228"/>
              </a:solidFill>
            </a:endParaRPr>
          </a:p>
          <a:p>
            <a:pPr marL="457200" lvl="0" indent="-330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600"/>
              <a:buFont typeface="Calibri"/>
              <a:buChar char="●"/>
            </a:pPr>
            <a:r>
              <a:rPr lang="de-DE" sz="1600">
                <a:solidFill>
                  <a:srgbClr val="1D2228"/>
                </a:solidFill>
              </a:rPr>
              <a:t>Landing pages with metadata (structured data) in JSON-LD using shema.org and domain extensions or Digital Object Cloud (DOC)  patterns on object storage architecture or the next big thing</a:t>
            </a:r>
            <a:br>
              <a:rPr lang="de-DE" sz="1600">
                <a:solidFill>
                  <a:srgbClr val="1D2228"/>
                </a:solidFill>
              </a:rPr>
            </a:br>
            <a:endParaRPr sz="1600">
              <a:solidFill>
                <a:srgbClr val="1D2228"/>
              </a:solidFill>
            </a:endParaRPr>
          </a:p>
          <a:p>
            <a:pPr marL="457200" lvl="0" indent="-330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600"/>
              <a:buFont typeface="Calibri"/>
              <a:buChar char="●"/>
            </a:pPr>
            <a:r>
              <a:rPr lang="de-DE" sz="1600">
                <a:solidFill>
                  <a:srgbClr val="1D2228"/>
                </a:solidFill>
              </a:rPr>
              <a:t>Resource locations are  made discoverable via sitemap </a:t>
            </a:r>
            <a:br>
              <a:rPr lang="de-DE" sz="1600">
                <a:solidFill>
                  <a:srgbClr val="1D2228"/>
                </a:solidFill>
              </a:rPr>
            </a:br>
            <a:endParaRPr sz="1600">
              <a:solidFill>
                <a:srgbClr val="1D2228"/>
              </a:solidFill>
            </a:endParaRPr>
          </a:p>
          <a:p>
            <a:pPr marL="457200" lvl="0" indent="-330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600"/>
              <a:buFont typeface="Calibri"/>
              <a:buChar char="●"/>
            </a:pPr>
            <a:r>
              <a:rPr lang="de-DE" sz="1600">
                <a:solidFill>
                  <a:srgbClr val="1D2228"/>
                </a:solidFill>
              </a:rPr>
              <a:t>Harvested via web architecture patterns and formed into a usable index (full text, graph, spatial, etc)</a:t>
            </a:r>
            <a:br>
              <a:rPr lang="de-DE" sz="1600">
                <a:solidFill>
                  <a:srgbClr val="1D2228"/>
                </a:solidFill>
              </a:rPr>
            </a:br>
            <a:endParaRPr sz="1600">
              <a:solidFill>
                <a:srgbClr val="1D2228"/>
              </a:solidFill>
            </a:endParaRPr>
          </a:p>
          <a:p>
            <a:pPr marL="457200" lvl="0" indent="-330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600"/>
              <a:buFont typeface="Calibri"/>
              <a:buChar char="●"/>
            </a:pPr>
            <a:r>
              <a:rPr lang="de-DE" sz="1600">
                <a:solidFill>
                  <a:srgbClr val="1D2228"/>
                </a:solidFill>
              </a:rPr>
              <a:t>Validation leveraging semantic web technologies</a:t>
            </a:r>
            <a:br>
              <a:rPr lang="de-DE" sz="1600">
                <a:solidFill>
                  <a:srgbClr val="1D2228"/>
                </a:solidFill>
              </a:rPr>
            </a:br>
            <a:endParaRPr sz="1600">
              <a:solidFill>
                <a:srgbClr val="1D2228"/>
              </a:solidFill>
            </a:endParaRPr>
          </a:p>
          <a:p>
            <a:pPr marL="457200" lvl="0" indent="-3302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600"/>
              <a:buFont typeface="Calibri"/>
              <a:buChar char="●"/>
            </a:pPr>
            <a:r>
              <a:rPr lang="de-DE" sz="1600">
                <a:solidFill>
                  <a:srgbClr val="1D2228"/>
                </a:solidFill>
              </a:rPr>
              <a:t>Other products include semantic networks and domain DOC's </a:t>
            </a:r>
            <a:endParaRPr sz="1600">
              <a:solidFill>
                <a:srgbClr val="1D2228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1400" i="1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 b="1"/>
              <a:t>Approach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de-DE" sz="3959" b="1"/>
              <a:t>Benefits</a:t>
            </a:r>
            <a:r>
              <a:rPr lang="de-DE" sz="3959"/>
              <a:t/>
            </a:r>
            <a:br>
              <a:rPr lang="de-DE" sz="3959"/>
            </a:br>
            <a:endParaRPr sz="3959"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2000"/>
              <a:buFont typeface="Calibri"/>
              <a:buChar char="●"/>
            </a:pPr>
            <a:r>
              <a:rPr lang="de-DE" sz="2000">
                <a:solidFill>
                  <a:srgbClr val="1D2228"/>
                </a:solidFill>
              </a:rPr>
              <a:t>Publishers</a:t>
            </a:r>
            <a:endParaRPr sz="2000">
              <a:solidFill>
                <a:srgbClr val="1D2228"/>
              </a:solidFill>
            </a:endParaRPr>
          </a:p>
          <a:p>
            <a:pPr marL="914400" lvl="1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2000"/>
              <a:buFont typeface="Calibri"/>
              <a:buChar char="○"/>
            </a:pPr>
            <a:r>
              <a:rPr lang="de-DE" sz="2000">
                <a:solidFill>
                  <a:srgbClr val="1D2228"/>
                </a:solidFill>
              </a:rPr>
              <a:t>Leverages know publication and harvesting architecture (web architecture)</a:t>
            </a:r>
            <a:endParaRPr sz="2000">
              <a:solidFill>
                <a:srgbClr val="1D2228"/>
              </a:solidFill>
            </a:endParaRPr>
          </a:p>
          <a:p>
            <a:pPr marL="914400" lvl="1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2000"/>
              <a:buFont typeface="Calibri"/>
              <a:buChar char="○"/>
            </a:pPr>
            <a:r>
              <a:rPr lang="de-DE" sz="2000">
                <a:solidFill>
                  <a:srgbClr val="1D2228"/>
                </a:solidFill>
              </a:rPr>
              <a:t>Uses existing DevOps approaches and moves data (and validation) into that </a:t>
            </a:r>
            <a:endParaRPr sz="2000">
              <a:solidFill>
                <a:srgbClr val="1D2228"/>
              </a:solidFill>
            </a:endParaRPr>
          </a:p>
          <a:p>
            <a:pPr marL="914400" lvl="1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2000"/>
              <a:buFont typeface="Calibri"/>
              <a:buChar char="○"/>
            </a:pPr>
            <a:r>
              <a:rPr lang="de-DE" sz="2000">
                <a:solidFill>
                  <a:srgbClr val="1D2228"/>
                </a:solidFill>
              </a:rPr>
              <a:t>Security, scale and resilience inherited from the web architecture</a:t>
            </a:r>
            <a:br>
              <a:rPr lang="de-DE" sz="2000">
                <a:solidFill>
                  <a:srgbClr val="1D2228"/>
                </a:solidFill>
              </a:rPr>
            </a:br>
            <a:r>
              <a:rPr lang="de-DE" sz="2000">
                <a:solidFill>
                  <a:srgbClr val="1D2228"/>
                </a:solidFill>
              </a:rPr>
              <a:t> </a:t>
            </a:r>
            <a:endParaRPr sz="2000">
              <a:solidFill>
                <a:srgbClr val="1D2228"/>
              </a:solidFill>
            </a:endParaRPr>
          </a:p>
          <a:p>
            <a:pPr marL="457200" lvl="0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2000"/>
              <a:buFont typeface="Calibri"/>
              <a:buChar char="●"/>
            </a:pPr>
            <a:r>
              <a:rPr lang="de-DE" sz="2000">
                <a:solidFill>
                  <a:srgbClr val="1D2228"/>
                </a:solidFill>
              </a:rPr>
              <a:t>Consumers </a:t>
            </a:r>
            <a:endParaRPr sz="2000">
              <a:solidFill>
                <a:srgbClr val="1D2228"/>
              </a:solidFill>
            </a:endParaRPr>
          </a:p>
          <a:p>
            <a:pPr marL="914400" lvl="1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2000"/>
              <a:buFont typeface="Helvetica Neue"/>
              <a:buChar char="○"/>
            </a:pPr>
            <a:r>
              <a:rPr lang="de-DE" sz="2000">
                <a:solidFill>
                  <a:srgbClr val="1D2228"/>
                </a:solidFill>
              </a:rPr>
              <a:t>Well established method for access</a:t>
            </a:r>
            <a:r>
              <a:rPr lang="de-DE" sz="2000"/>
              <a:t> web resources helps addressing the F and A in FAIR</a:t>
            </a:r>
            <a:endParaRPr sz="2000"/>
          </a:p>
          <a:p>
            <a:pPr marL="914400" lvl="1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de-DE" sz="2000"/>
              <a:t>Expose context (semantics) facilitates addressing the I and R in FAIR</a:t>
            </a:r>
            <a:br>
              <a:rPr lang="de-DE" sz="2000"/>
            </a:br>
            <a:endParaRPr sz="2000"/>
          </a:p>
          <a:p>
            <a:pPr marL="457200" lvl="0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de-DE" sz="2000"/>
              <a:t>Users</a:t>
            </a:r>
            <a:endParaRPr sz="2000"/>
          </a:p>
          <a:p>
            <a:pPr marL="914400" lvl="1" indent="-3556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○"/>
            </a:pPr>
            <a:r>
              <a:rPr lang="de-DE" sz="2000"/>
              <a:t>Context helps generate a semantic network and facilitate use and creation of value add products 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de-DE" b="1"/>
              <a:t>Status</a:t>
            </a:r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 sz="1800" b="1">
                <a:solidFill>
                  <a:srgbClr val="1D2228"/>
                </a:solidFill>
              </a:rPr>
              <a:t>Status (Mature)</a:t>
            </a:r>
            <a:endParaRPr sz="1800" b="1">
              <a:solidFill>
                <a:srgbClr val="1D2228"/>
              </a:solidFill>
            </a:endParaRP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1D2228"/>
              </a:buClr>
              <a:buSzPts val="1800"/>
              <a:buFont typeface="Calibri"/>
              <a:buChar char="●"/>
            </a:pPr>
            <a:r>
              <a:rPr lang="de-DE" sz="1800">
                <a:solidFill>
                  <a:srgbClr val="1D2228"/>
                </a:solidFill>
              </a:rPr>
              <a:t>Well adopted (schema.org in widespread use (varies by type of course))</a:t>
            </a:r>
            <a:endParaRPr sz="1800">
              <a:solidFill>
                <a:srgbClr val="1D222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800"/>
              <a:buFont typeface="Calibri"/>
              <a:buChar char="●"/>
            </a:pPr>
            <a:r>
              <a:rPr lang="de-DE" sz="1800">
                <a:solidFill>
                  <a:srgbClr val="1D2228"/>
                </a:solidFill>
              </a:rPr>
              <a:t>Web architecture (status is obvious)</a:t>
            </a:r>
            <a:endParaRPr sz="1800">
              <a:solidFill>
                <a:srgbClr val="1D222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800"/>
              <a:buFont typeface="Calibri"/>
              <a:buChar char="●"/>
            </a:pPr>
            <a:r>
              <a:rPr lang="de-DE" sz="1800">
                <a:solidFill>
                  <a:srgbClr val="1D2228"/>
                </a:solidFill>
              </a:rPr>
              <a:t>JSON-LD developer libraries across many languages, a W3C recommendation</a:t>
            </a:r>
            <a:endParaRPr sz="1800">
              <a:solidFill>
                <a:srgbClr val="1D2228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1D2228"/>
              </a:buClr>
              <a:buSzPts val="1800"/>
              <a:buFont typeface="Calibri"/>
              <a:buChar char="●"/>
            </a:pPr>
            <a:r>
              <a:rPr lang="de-DE" sz="1800">
                <a:solidFill>
                  <a:srgbClr val="1D2228"/>
                </a:solidFill>
              </a:rPr>
              <a:t>SHACL a W3C recommendation (multiple implementation across different languages)</a:t>
            </a:r>
            <a:endParaRPr sz="1800">
              <a:solidFill>
                <a:srgbClr val="1D2228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 sz="1800">
                <a:solidFill>
                  <a:srgbClr val="1D2228"/>
                </a:solidFill>
              </a:rPr>
              <a:t/>
            </a:r>
            <a:br>
              <a:rPr lang="de-DE" sz="1800">
                <a:solidFill>
                  <a:srgbClr val="1D2228"/>
                </a:solidFill>
              </a:rPr>
            </a:br>
            <a:r>
              <a:rPr lang="de-DE" sz="1800" b="1">
                <a:solidFill>
                  <a:srgbClr val="1D2228"/>
                </a:solidFill>
              </a:rPr>
              <a:t>Adoption (Broad)</a:t>
            </a:r>
            <a:endParaRPr sz="1800" b="1">
              <a:solidFill>
                <a:srgbClr val="1D2228"/>
              </a:solidFill>
            </a:endParaRP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1D2228"/>
              </a:buClr>
              <a:buSzPts val="1800"/>
              <a:buFont typeface="Calibri"/>
              <a:buChar char="●"/>
            </a:pPr>
            <a:r>
              <a:rPr lang="de-DE" sz="1800">
                <a:solidFill>
                  <a:srgbClr val="1D2228"/>
                </a:solidFill>
              </a:rPr>
              <a:t>These approaches are widely adopted at a global scale across a range of audiences and domains</a:t>
            </a:r>
            <a:endParaRPr sz="1800">
              <a:solidFill>
                <a:srgbClr val="1D2228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-DE" sz="1800">
                <a:solidFill>
                  <a:srgbClr val="1D2228"/>
                </a:solidFill>
              </a:rPr>
              <a:t/>
            </a:r>
            <a:br>
              <a:rPr lang="de-DE" sz="1800">
                <a:solidFill>
                  <a:srgbClr val="1D2228"/>
                </a:solidFill>
              </a:rPr>
            </a:br>
            <a:r>
              <a:rPr lang="de-DE" sz="1800" b="1">
                <a:solidFill>
                  <a:srgbClr val="1D2228"/>
                </a:solidFill>
              </a:rPr>
              <a:t>Production Tools (Many)</a:t>
            </a:r>
            <a:endParaRPr sz="1800" b="1">
              <a:solidFill>
                <a:srgbClr val="1D2228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800">
              <a:solidFill>
                <a:srgbClr val="1D2228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de-DE" sz="1800" b="1">
                <a:solidFill>
                  <a:srgbClr val="1D2228"/>
                </a:solidFill>
              </a:rPr>
              <a:t>Experience (Developing)</a:t>
            </a:r>
            <a:endParaRPr sz="1800" b="1">
              <a:solidFill>
                <a:srgbClr val="1D2228"/>
              </a:solidFill>
            </a:endParaRPr>
          </a:p>
          <a:p>
            <a:pPr marL="457200" lvl="0" indent="-342900" algn="l" rtl="0">
              <a:spcBef>
                <a:spcPts val="800"/>
              </a:spcBef>
              <a:spcAft>
                <a:spcPts val="0"/>
              </a:spcAft>
              <a:buClr>
                <a:srgbClr val="1D2228"/>
              </a:buClr>
              <a:buSzPts val="1800"/>
              <a:buFont typeface="Calibri"/>
              <a:buChar char="●"/>
            </a:pPr>
            <a:r>
              <a:rPr lang="de-DE" sz="1800">
                <a:solidFill>
                  <a:srgbClr val="1D2228"/>
                </a:solidFill>
              </a:rPr>
              <a:t>We are stilling learning where the issues and frictions on in establishing this approach in communities </a:t>
            </a:r>
            <a:endParaRPr sz="1800" b="1">
              <a:solidFill>
                <a:srgbClr val="1D2228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1">
              <a:solidFill>
                <a:srgbClr val="1D2228"/>
              </a:solidFill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800">
              <a:solidFill>
                <a:srgbClr val="1D2228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sz="1800">
              <a:solidFill>
                <a:srgbClr val="1D222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Bildschirmpräsentation (4:3)</PresentationFormat>
  <Paragraphs>48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Office Theme</vt:lpstr>
      <vt:lpstr>Data Discovery Dan Brickley, Doug Fils</vt:lpstr>
      <vt:lpstr>Purpose</vt:lpstr>
      <vt:lpstr>Goals</vt:lpstr>
      <vt:lpstr>Approach</vt:lpstr>
      <vt:lpstr>Benefits </vt:lpstr>
      <vt:lpstr>Status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Discovery Dan Brickley, Doug Fils</dc:title>
  <dc:creator>Wasner Catharina</dc:creator>
  <cp:lastModifiedBy>Wasner Catharina</cp:lastModifiedBy>
  <cp:revision>1</cp:revision>
  <dcterms:modified xsi:type="dcterms:W3CDTF">2019-10-07T10:12:22Z</dcterms:modified>
</cp:coreProperties>
</file>