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2" r:id="rId7"/>
    <p:sldId id="263" r:id="rId8"/>
    <p:sldId id="265" r:id="rId9"/>
    <p:sldId id="261" r:id="rId10"/>
    <p:sldId id="267" r:id="rId11"/>
    <p:sldId id="264" r:id="rId12"/>
  </p:sldIdLst>
  <p:sldSz cx="9144000" cy="6858000" type="screen4x3"/>
  <p:notesSz cx="6858000" cy="9144000"/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3333D-0828-6049-8364-F0C53BBD1863}" type="datetimeFigureOut">
              <a:rPr lang="en-GB" smtClean="0"/>
              <a:pPr/>
              <a:t>10/10/19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8D313-0908-084E-A518-068C1986A57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Programme Launch October 2021</a:t>
            </a:r>
          </a:p>
          <a:p>
            <a:pPr lvl="0" algn="ctr"/>
            <a:r>
              <a:rPr lang="en-GB" sz="2400" b="1" kern="0" dirty="0" smtClean="0">
                <a:solidFill>
                  <a:srgbClr val="0D0D0D"/>
                </a:solidFill>
              </a:rPr>
              <a:t>ISC General Assembly, Muscat, Oman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pic>
        <p:nvPicPr>
          <p:cNvPr id="9" name="Picture 8" descr="mostafa-meraji-VCH2eiJjsBc-unsplash-2880x125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05086"/>
            <a:ext cx="9144000" cy="39751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5548" y="963100"/>
            <a:ext cx="85659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Aim is to launch the programme at the ISC GA and associated events ‘Global Knowledge Forum’ in Oman, 10-14 October 2021.</a:t>
            </a:r>
            <a:endParaRPr lang="en-GB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What’s in a name?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48" y="791470"/>
            <a:ext cx="8565947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Data Integration Programme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Interoperability for Cross-Domain Areas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Data for the Planet: </a:t>
            </a:r>
            <a:r>
              <a:rPr lang="en-US" dirty="0" smtClean="0"/>
              <a:t>driving solutions for cross-domain research and policy areas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Data-Driven </a:t>
            </a:r>
            <a:r>
              <a:rPr lang="en-GB" dirty="0" err="1" smtClean="0"/>
              <a:t>Interdisciplinarity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err="1" smtClean="0"/>
              <a:t>Barend</a:t>
            </a:r>
            <a:r>
              <a:rPr lang="en-GB" dirty="0" smtClean="0"/>
              <a:t> doesn’t like ‘integration’; ISC doesn’t like ‘interoperability’…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Please be part of this!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pic>
        <p:nvPicPr>
          <p:cNvPr id="8" name="Picture 7" descr="Dagstuhl Group Phot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5342" y="461665"/>
            <a:ext cx="7205103" cy="560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Decadal Programme</a:t>
            </a:r>
          </a:p>
          <a:p>
            <a:pPr lvl="0" algn="ctr"/>
            <a:r>
              <a:rPr lang="en-GB" sz="2400" b="1" kern="0" dirty="0" smtClean="0">
                <a:solidFill>
                  <a:srgbClr val="0D0D0D"/>
                </a:solidFill>
              </a:rPr>
              <a:t>Data for the Planet: making data work for cross domain challenges  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58654" y="1234111"/>
            <a:ext cx="2587755" cy="13898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3258654" y="1384472"/>
            <a:ext cx="258775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1: </a:t>
            </a:r>
            <a:r>
              <a:rPr lang="fr-FR" b="1" dirty="0" err="1" smtClean="0"/>
              <a:t>Making</a:t>
            </a:r>
            <a:r>
              <a:rPr lang="fr-FR" b="1" dirty="0" smtClean="0"/>
              <a:t> Data </a:t>
            </a:r>
            <a:r>
              <a:rPr lang="fr-FR" b="1" dirty="0" err="1" smtClean="0"/>
              <a:t>Work</a:t>
            </a:r>
            <a:endParaRPr lang="fr-FR" b="1" dirty="0" smtClean="0"/>
          </a:p>
          <a:p>
            <a:pPr algn="ctr"/>
            <a:r>
              <a:rPr lang="fr-FR" sz="1600" dirty="0" smtClean="0"/>
              <a:t>Programme of </a:t>
            </a:r>
            <a:r>
              <a:rPr lang="fr-FR" sz="1600" dirty="0" err="1" smtClean="0"/>
              <a:t>technical</a:t>
            </a:r>
            <a:r>
              <a:rPr lang="fr-FR" sz="1600" dirty="0" smtClean="0"/>
              <a:t> and consensus building </a:t>
            </a:r>
            <a:r>
              <a:rPr lang="fr-FR" sz="1600" dirty="0" err="1" smtClean="0"/>
              <a:t>activities</a:t>
            </a:r>
            <a:r>
              <a:rPr lang="fr-FR" sz="1600" dirty="0" smtClean="0"/>
              <a:t> for </a:t>
            </a:r>
            <a:r>
              <a:rPr lang="fr-FR" sz="1600" dirty="0" err="1" smtClean="0"/>
              <a:t>interoperability</a:t>
            </a:r>
            <a:endParaRPr lang="fr-FR" sz="1600" dirty="0"/>
          </a:p>
        </p:txBody>
      </p:sp>
      <p:sp>
        <p:nvSpPr>
          <p:cNvPr id="13" name="Rounded Rectangle 12"/>
          <p:cNvSpPr/>
          <p:nvPr/>
        </p:nvSpPr>
        <p:spPr>
          <a:xfrm>
            <a:off x="670899" y="3888636"/>
            <a:ext cx="2587755" cy="13898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670899" y="4027555"/>
            <a:ext cx="2587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2: </a:t>
            </a:r>
            <a:r>
              <a:rPr lang="fr-FR" b="1" dirty="0" err="1" smtClean="0"/>
              <a:t>Advancing</a:t>
            </a:r>
            <a:r>
              <a:rPr lang="fr-FR" b="1" dirty="0" smtClean="0"/>
              <a:t> </a:t>
            </a:r>
            <a:r>
              <a:rPr lang="fr-FR" b="1" dirty="0" err="1" smtClean="0"/>
              <a:t>Interoperability</a:t>
            </a:r>
            <a:r>
              <a:rPr lang="fr-FR" b="1" dirty="0" smtClean="0"/>
              <a:t> </a:t>
            </a:r>
            <a:r>
              <a:rPr lang="fr-FR" b="1" dirty="0" err="1" smtClean="0"/>
              <a:t>through</a:t>
            </a:r>
            <a:r>
              <a:rPr lang="fr-FR" b="1" dirty="0" smtClean="0"/>
              <a:t> </a:t>
            </a:r>
            <a:r>
              <a:rPr lang="fr-FR" b="1" dirty="0" smtClean="0"/>
              <a:t>Cross Domain Case </a:t>
            </a:r>
            <a:r>
              <a:rPr lang="fr-FR" b="1" dirty="0" err="1" smtClean="0"/>
              <a:t>Studies</a:t>
            </a:r>
            <a:endParaRPr lang="fr-FR" b="1" dirty="0" smtClean="0"/>
          </a:p>
        </p:txBody>
      </p:sp>
      <p:sp>
        <p:nvSpPr>
          <p:cNvPr id="15" name="Rounded Rectangle 14"/>
          <p:cNvSpPr/>
          <p:nvPr/>
        </p:nvSpPr>
        <p:spPr>
          <a:xfrm>
            <a:off x="5846409" y="3888636"/>
            <a:ext cx="2587755" cy="1389872"/>
          </a:xfrm>
          <a:prstGeom prst="round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extBox 15"/>
          <p:cNvSpPr txBox="1"/>
          <p:nvPr/>
        </p:nvSpPr>
        <p:spPr>
          <a:xfrm>
            <a:off x="5846409" y="4016113"/>
            <a:ext cx="2587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3: </a:t>
            </a:r>
            <a:r>
              <a:rPr lang="fr-FR" b="1" dirty="0" err="1" smtClean="0"/>
              <a:t>Mobilising</a:t>
            </a:r>
            <a:r>
              <a:rPr lang="fr-FR" b="1" dirty="0" smtClean="0"/>
              <a:t> </a:t>
            </a:r>
            <a:r>
              <a:rPr lang="fr-FR" b="1" dirty="0" err="1" smtClean="0"/>
              <a:t>Domains</a:t>
            </a:r>
            <a:r>
              <a:rPr lang="fr-FR" b="1" dirty="0" smtClean="0"/>
              <a:t> and </a:t>
            </a:r>
            <a:r>
              <a:rPr lang="fr-FR" b="1" dirty="0" err="1" smtClean="0"/>
              <a:t>Breaking</a:t>
            </a:r>
            <a:r>
              <a:rPr lang="fr-FR" b="1" dirty="0" smtClean="0"/>
              <a:t> Down Silos</a:t>
            </a:r>
          </a:p>
        </p:txBody>
      </p:sp>
      <p:cxnSp>
        <p:nvCxnSpPr>
          <p:cNvPr id="18" name="Straight Arrow Connector 17"/>
          <p:cNvCxnSpPr>
            <a:stCxn id="9" idx="2"/>
            <a:endCxn id="13" idx="0"/>
          </p:cNvCxnSpPr>
          <p:nvPr/>
        </p:nvCxnSpPr>
        <p:spPr>
          <a:xfrm rot="5400000">
            <a:off x="2626329" y="1962432"/>
            <a:ext cx="1264653" cy="258775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9" idx="2"/>
            <a:endCxn id="15" idx="0"/>
          </p:cNvCxnSpPr>
          <p:nvPr/>
        </p:nvCxnSpPr>
        <p:spPr>
          <a:xfrm rot="16200000" flipH="1">
            <a:off x="5214083" y="1962431"/>
            <a:ext cx="1264653" cy="2587755"/>
          </a:xfrm>
          <a:prstGeom prst="straightConnector1">
            <a:avLst/>
          </a:prstGeom>
          <a:ln w="3810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1: Making Data Work 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48" y="791470"/>
            <a:ext cx="856594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GB" b="1" dirty="0" smtClean="0"/>
              <a:t>What?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US" dirty="0" smtClean="0"/>
              <a:t>Develop </a:t>
            </a:r>
            <a:r>
              <a:rPr lang="en-US" dirty="0" smtClean="0"/>
              <a:t>consensus and work to facilitate the implementation of enabling technologies and convergence towards common good practice</a:t>
            </a:r>
            <a:r>
              <a:rPr lang="en-US" dirty="0" smtClean="0"/>
              <a:t> such that data interoperates across disciplines.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Engagement with related initiatives such as DDI 4 Core, GO FAIR Data Object model and Matrix.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Continuation of work on terminologies, core concepts, alignment of metadata specifications.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 smtClean="0"/>
          </a:p>
          <a:p>
            <a:pPr marL="358775" indent="-358775"/>
            <a:endParaRPr lang="en-GB" dirty="0" smtClean="0"/>
          </a:p>
          <a:p>
            <a:pPr marL="358775" indent="-358775"/>
            <a:r>
              <a:rPr lang="en-GB" b="1" dirty="0" smtClean="0"/>
              <a:t>How?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Consensus building workshops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Intensive </a:t>
            </a:r>
            <a:r>
              <a:rPr lang="en-GB" dirty="0" err="1" smtClean="0"/>
              <a:t>Dagstuhl</a:t>
            </a:r>
            <a:r>
              <a:rPr lang="en-GB" dirty="0" smtClean="0"/>
              <a:t> and </a:t>
            </a:r>
            <a:r>
              <a:rPr lang="en-GB" dirty="0" err="1" smtClean="0"/>
              <a:t>Dagstuhl</a:t>
            </a:r>
            <a:r>
              <a:rPr lang="en-GB" dirty="0" smtClean="0"/>
              <a:t>-style workshops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Projects, working groups etc.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Collaboration with GO FAIR </a:t>
            </a:r>
            <a:r>
              <a:rPr lang="en-GB" dirty="0" err="1" smtClean="0"/>
              <a:t>INs</a:t>
            </a:r>
            <a:r>
              <a:rPr lang="en-GB" dirty="0" smtClean="0"/>
              <a:t>, RDA </a:t>
            </a:r>
            <a:r>
              <a:rPr lang="en-GB" dirty="0" err="1" smtClean="0"/>
              <a:t>WGs</a:t>
            </a:r>
            <a:r>
              <a:rPr lang="en-GB" dirty="0" smtClean="0"/>
              <a:t> and </a:t>
            </a:r>
            <a:r>
              <a:rPr lang="en-GB" dirty="0" err="1" smtClean="0"/>
              <a:t>IGs</a:t>
            </a:r>
            <a:r>
              <a:rPr lang="en-GB" dirty="0" smtClean="0"/>
              <a:t>, etc.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</a:p>
          <a:p>
            <a:pPr marL="358775" indent="-358775"/>
            <a:endParaRPr lang="en-GB" dirty="0" smtClean="0"/>
          </a:p>
          <a:p>
            <a:pPr marL="358775" indent="-358775"/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2: Advancing Interoperability Through Cross-Domain Case Studies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5548" y="791470"/>
            <a:ext cx="8565947" cy="6186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GB" b="1" dirty="0" smtClean="0"/>
              <a:t>What?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US" dirty="0" smtClean="0"/>
              <a:t>a</a:t>
            </a:r>
            <a:r>
              <a:rPr lang="en-US" dirty="0" smtClean="0"/>
              <a:t>dvancing </a:t>
            </a:r>
            <a:r>
              <a:rPr lang="en-US" dirty="0" smtClean="0"/>
              <a:t>interoperability through cross-domain case studies: the </a:t>
            </a:r>
            <a:r>
              <a:rPr lang="en-US" dirty="0" err="1" smtClean="0"/>
              <a:t>programme</a:t>
            </a:r>
            <a:r>
              <a:rPr lang="en-US" dirty="0" smtClean="0"/>
              <a:t> will work with a number of cross domain case studies (including, but not limited to the Sustainable Development Goals, disaster risk reduction and reporting, urban health and resilience and infectious diseases)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testing generic solutions with cross-domain initiatives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i</a:t>
            </a:r>
            <a:r>
              <a:rPr lang="en-GB" dirty="0" smtClean="0"/>
              <a:t>dentification </a:t>
            </a:r>
            <a:r>
              <a:rPr lang="en-GB" dirty="0" smtClean="0"/>
              <a:t>of challenges and development of </a:t>
            </a:r>
            <a:r>
              <a:rPr lang="en-GB" dirty="0" err="1" smtClean="0"/>
              <a:t>reapplicable</a:t>
            </a:r>
            <a:r>
              <a:rPr lang="en-GB" dirty="0" smtClean="0"/>
              <a:t> </a:t>
            </a:r>
            <a:r>
              <a:rPr lang="en-GB" dirty="0" smtClean="0"/>
              <a:t>solutions for cross-domain projects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 smtClean="0"/>
          </a:p>
          <a:p>
            <a:pPr marL="358775" indent="-358775"/>
            <a:endParaRPr lang="en-GB" dirty="0" smtClean="0"/>
          </a:p>
          <a:p>
            <a:pPr marL="358775" indent="-358775"/>
            <a:r>
              <a:rPr lang="en-GB" b="1" dirty="0" smtClean="0"/>
              <a:t>How?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Joint projects and </a:t>
            </a:r>
            <a:r>
              <a:rPr lang="en-GB" dirty="0" err="1" smtClean="0"/>
              <a:t>WGs</a:t>
            </a:r>
            <a:r>
              <a:rPr lang="en-GB" dirty="0" smtClean="0"/>
              <a:t> with </a:t>
            </a:r>
            <a:r>
              <a:rPr lang="en-GB" dirty="0" smtClean="0"/>
              <a:t>cross domain case studies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Urban Health in LAC (urban health programme, SALURBAL, Resilience Brokers)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Alpha++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Collaboration with </a:t>
            </a:r>
            <a:r>
              <a:rPr lang="en-GB" dirty="0" err="1" smtClean="0"/>
              <a:t>CASEarth</a:t>
            </a:r>
            <a:r>
              <a:rPr lang="en-GB" dirty="0" smtClean="0"/>
              <a:t> on SDG 11, integration of EO and other data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Projects on SDG and DRR data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Other cross-domain areas?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/>
            <a:endParaRPr lang="en-GB" dirty="0" smtClean="0"/>
          </a:p>
          <a:p>
            <a:pPr marL="358775" indent="-358775"/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3: Mobilising Domains and Breaking Down Silos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5548" y="791470"/>
            <a:ext cx="8565947" cy="4801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GB" b="1" dirty="0" smtClean="0"/>
              <a:t>What?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US" dirty="0" smtClean="0"/>
              <a:t>engage with international scientific unions and associations in </a:t>
            </a:r>
            <a:r>
              <a:rPr lang="en-US" dirty="0" err="1" smtClean="0"/>
              <a:t>programmes</a:t>
            </a:r>
            <a:r>
              <a:rPr lang="en-US" dirty="0" smtClean="0"/>
              <a:t> of work designed to promote progress across the disciplines of science that will enable interdisciplinary data </a:t>
            </a:r>
            <a:r>
              <a:rPr lang="en-US" dirty="0" smtClean="0"/>
              <a:t>interoperability.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collaboration </a:t>
            </a:r>
            <a:r>
              <a:rPr lang="en-GB" dirty="0" smtClean="0"/>
              <a:t>with international scientific unions and their initiatives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a</a:t>
            </a:r>
            <a:r>
              <a:rPr lang="en-GB" dirty="0" smtClean="0"/>
              <a:t>ctivities to encourage domain specifications to think about cross-domain reuse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/>
            <a:r>
              <a:rPr lang="en-GB" b="1" dirty="0" smtClean="0"/>
              <a:t>How?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Joint activities with IUSSP, IUTAM, </a:t>
            </a:r>
            <a:r>
              <a:rPr lang="en-GB" dirty="0" smtClean="0"/>
              <a:t>IUPAC, </a:t>
            </a:r>
            <a:r>
              <a:rPr lang="en-GB" dirty="0" err="1" smtClean="0"/>
              <a:t>IUCr</a:t>
            </a:r>
            <a:r>
              <a:rPr lang="en-GB" dirty="0" smtClean="0"/>
              <a:t>, IUGG, IUBS </a:t>
            </a:r>
            <a:r>
              <a:rPr lang="en-GB" dirty="0" smtClean="0"/>
              <a:t>and others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Joint project or WG with Deep Time Digital Earth (IUGS)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‘Ambassadors’ programme suggested by IUPAC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</a:p>
          <a:p>
            <a:pPr marL="358775" indent="-358775"/>
            <a:endParaRPr lang="en-GB" dirty="0" smtClean="0"/>
          </a:p>
          <a:p>
            <a:pPr marL="358775" indent="-358775"/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Resourcing and Delivering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48" y="791470"/>
            <a:ext cx="8565947" cy="5078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b="1" dirty="0" smtClean="0"/>
              <a:t>European Commission</a:t>
            </a:r>
            <a:r>
              <a:rPr lang="en-GB" dirty="0" smtClean="0"/>
              <a:t>: discussions underway for resourcing related to EOSC.</a:t>
            </a:r>
          </a:p>
          <a:p>
            <a:pPr marL="358775" indent="-358775">
              <a:buFont typeface="Wingdings" charset="2"/>
              <a:buChar char="§"/>
            </a:pPr>
            <a:r>
              <a:rPr lang="en-GB" b="1" dirty="0" smtClean="0"/>
              <a:t>NIST</a:t>
            </a:r>
            <a:r>
              <a:rPr lang="en-GB" dirty="0" smtClean="0"/>
              <a:t>, Bob </a:t>
            </a:r>
            <a:r>
              <a:rPr lang="en-GB" dirty="0" err="1" smtClean="0"/>
              <a:t>Hanisch</a:t>
            </a:r>
            <a:r>
              <a:rPr lang="en-GB" dirty="0" smtClean="0"/>
              <a:t>, possibly in collaboration with RDA.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Other options with support of </a:t>
            </a:r>
            <a:r>
              <a:rPr lang="en-GB" b="1" dirty="0" smtClean="0"/>
              <a:t>ISC and ISC funders </a:t>
            </a:r>
            <a:r>
              <a:rPr lang="en-GB" dirty="0" smtClean="0"/>
              <a:t>(to be discussed)</a:t>
            </a:r>
            <a:r>
              <a:rPr lang="en-GB" dirty="0" smtClean="0"/>
              <a:t>.</a:t>
            </a:r>
          </a:p>
          <a:p>
            <a:pPr marL="358775" indent="-358775">
              <a:buFont typeface="Wingdings" charset="2"/>
              <a:buChar char="§"/>
            </a:pPr>
            <a:r>
              <a:rPr lang="en-GB" b="1" dirty="0" smtClean="0"/>
              <a:t>Other options for supporting activities…?</a:t>
            </a:r>
            <a:endParaRPr lang="en-GB" b="1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Proposal to </a:t>
            </a:r>
            <a:r>
              <a:rPr lang="en-GB" b="1" dirty="0" smtClean="0"/>
              <a:t>Montréal International </a:t>
            </a:r>
            <a:r>
              <a:rPr lang="en-GB" dirty="0" smtClean="0"/>
              <a:t>for support for coordinating programme office (meetings to be arranged for March 2020, proposal by June 2020).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Setting up </a:t>
            </a:r>
            <a:r>
              <a:rPr lang="en-GB" b="1" dirty="0" smtClean="0"/>
              <a:t>CODATA programme offices </a:t>
            </a:r>
            <a:r>
              <a:rPr lang="en-GB" dirty="0" smtClean="0"/>
              <a:t>(Kenya and China, possibly others).</a:t>
            </a:r>
          </a:p>
          <a:p>
            <a:pPr marL="358775" indent="-358775">
              <a:buFont typeface="Wingdings" charset="2"/>
              <a:buChar char="§"/>
            </a:pPr>
            <a:r>
              <a:rPr lang="en-GB" b="1" dirty="0" smtClean="0"/>
              <a:t>Call for EOI to host programme offices</a:t>
            </a:r>
            <a:r>
              <a:rPr lang="en-GB" dirty="0" smtClean="0"/>
              <a:t>, release in June 2020</a:t>
            </a:r>
            <a:r>
              <a:rPr lang="en-GB" dirty="0" smtClean="0"/>
              <a:t>.</a:t>
            </a:r>
          </a:p>
          <a:p>
            <a:pPr marL="358775" indent="-358775"/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b="1" dirty="0" smtClean="0"/>
              <a:t>Invitation for contributions of effort in kind </a:t>
            </a:r>
            <a:r>
              <a:rPr lang="en-GB" dirty="0" smtClean="0"/>
              <a:t>to particular activities (from interested institutions, research projects, Research Infrastructures etc) – ongoing, for particular activities.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Through CODATA, the Decadal Programme could be a party to </a:t>
            </a:r>
            <a:r>
              <a:rPr lang="en-GB" b="1" dirty="0" smtClean="0"/>
              <a:t>funding proposals </a:t>
            </a:r>
            <a:r>
              <a:rPr lang="en-GB" dirty="0" smtClean="0"/>
              <a:t>concerned with interoperability.  Funded projects could contribute to the programme</a:t>
            </a:r>
            <a:r>
              <a:rPr lang="en-GB" dirty="0" smtClean="0"/>
              <a:t>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Related project invited to coordinate with the programme.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489" y="219878"/>
            <a:ext cx="8518027" cy="970514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67234" y="507440"/>
            <a:ext cx="819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Making Data Work: POs, community of expertise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96164" y="2475024"/>
            <a:ext cx="1165438" cy="28875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311489" y="2702676"/>
            <a:ext cx="1150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WG on Terminology Resources</a:t>
            </a:r>
            <a:endParaRPr lang="en-GB" sz="1400" dirty="0"/>
          </a:p>
        </p:txBody>
      </p:sp>
      <p:sp>
        <p:nvSpPr>
          <p:cNvPr id="9" name="Rectangle 8"/>
          <p:cNvSpPr/>
          <p:nvPr/>
        </p:nvSpPr>
        <p:spPr>
          <a:xfrm>
            <a:off x="1614002" y="2475024"/>
            <a:ext cx="1165438" cy="28875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2947165" y="2702676"/>
            <a:ext cx="11501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Resilient and Healthy Cities in LAC</a:t>
            </a:r>
            <a:endParaRPr lang="en-GB" sz="1400" dirty="0"/>
          </a:p>
        </p:txBody>
      </p:sp>
      <p:sp>
        <p:nvSpPr>
          <p:cNvPr id="11" name="Rectangle 10"/>
          <p:cNvSpPr/>
          <p:nvPr/>
        </p:nvSpPr>
        <p:spPr>
          <a:xfrm>
            <a:off x="2931840" y="2475024"/>
            <a:ext cx="1165438" cy="28875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1614002" y="2702676"/>
            <a:ext cx="1150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Alpha++</a:t>
            </a:r>
            <a:endParaRPr lang="en-GB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4265003" y="2702676"/>
            <a:ext cx="11501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err="1" smtClean="0"/>
              <a:t>Dagstuhl</a:t>
            </a:r>
            <a:r>
              <a:rPr lang="en-GB" sz="1400" dirty="0" smtClean="0"/>
              <a:t> or other WG; pilot case study</a:t>
            </a:r>
            <a:endParaRPr lang="en-GB" sz="1400" dirty="0"/>
          </a:p>
        </p:txBody>
      </p:sp>
      <p:sp>
        <p:nvSpPr>
          <p:cNvPr id="16" name="Rectangle 15"/>
          <p:cNvSpPr/>
          <p:nvPr/>
        </p:nvSpPr>
        <p:spPr>
          <a:xfrm>
            <a:off x="4249678" y="2475024"/>
            <a:ext cx="1165438" cy="2887579"/>
          </a:xfrm>
          <a:prstGeom prst="rect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ight Arrow 16"/>
          <p:cNvSpPr/>
          <p:nvPr/>
        </p:nvSpPr>
        <p:spPr>
          <a:xfrm>
            <a:off x="5870370" y="2702676"/>
            <a:ext cx="2420031" cy="6463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11489" y="5679305"/>
            <a:ext cx="8518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</a:t>
            </a:r>
            <a:r>
              <a:rPr lang="en-GB" dirty="0" smtClean="0"/>
              <a:t> Making Data Work POs and community of expertise, engages with </a:t>
            </a:r>
            <a:r>
              <a:rPr lang="en-GB" dirty="0" err="1" smtClean="0"/>
              <a:t>WGs</a:t>
            </a:r>
            <a:r>
              <a:rPr lang="en-GB" dirty="0" smtClean="0"/>
              <a:t>, projects, pilot case studies that come out of activities or wish to engage…</a:t>
            </a:r>
            <a:endParaRPr lang="en-GB" dirty="0"/>
          </a:p>
        </p:txBody>
      </p:sp>
      <p:sp>
        <p:nvSpPr>
          <p:cNvPr id="14" name="Right Arrow 13"/>
          <p:cNvSpPr/>
          <p:nvPr/>
        </p:nvSpPr>
        <p:spPr>
          <a:xfrm>
            <a:off x="5870370" y="3579839"/>
            <a:ext cx="2420031" cy="6463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>
            <a:off x="5870370" y="4457002"/>
            <a:ext cx="2420031" cy="646331"/>
          </a:xfrm>
          <a:prstGeom prst="rightArrow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Up-Down Arrow 19"/>
          <p:cNvSpPr/>
          <p:nvPr/>
        </p:nvSpPr>
        <p:spPr>
          <a:xfrm>
            <a:off x="732206" y="1190392"/>
            <a:ext cx="308900" cy="128463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Up-Down Arrow 20"/>
          <p:cNvSpPr/>
          <p:nvPr/>
        </p:nvSpPr>
        <p:spPr>
          <a:xfrm>
            <a:off x="2051560" y="1190392"/>
            <a:ext cx="308900" cy="128463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Up-Down Arrow 21"/>
          <p:cNvSpPr/>
          <p:nvPr/>
        </p:nvSpPr>
        <p:spPr>
          <a:xfrm>
            <a:off x="3367244" y="1190392"/>
            <a:ext cx="308900" cy="128463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Up-Down Arrow 22"/>
          <p:cNvSpPr/>
          <p:nvPr/>
        </p:nvSpPr>
        <p:spPr>
          <a:xfrm>
            <a:off x="4694368" y="1190392"/>
            <a:ext cx="308900" cy="1284632"/>
          </a:xfrm>
          <a:prstGeom prst="upDownArrow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Decadal Programme</a:t>
            </a:r>
          </a:p>
          <a:p>
            <a:pPr lvl="0" algn="ctr"/>
            <a:r>
              <a:rPr lang="en-GB" sz="2400" b="1" kern="0" dirty="0" smtClean="0">
                <a:solidFill>
                  <a:srgbClr val="0D0D0D"/>
                </a:solidFill>
              </a:rPr>
              <a:t>Data for the Planet: making data work for cross domain challenges  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930950" y="1132751"/>
            <a:ext cx="652121" cy="572096"/>
          </a:xfrm>
          <a:prstGeom prst="rect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extBox 20"/>
          <p:cNvSpPr txBox="1"/>
          <p:nvPr/>
        </p:nvSpPr>
        <p:spPr>
          <a:xfrm>
            <a:off x="42880" y="1029773"/>
            <a:ext cx="1913484" cy="5262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sz="1400" dirty="0" smtClean="0"/>
              <a:t>Central or distributed secretariat</a:t>
            </a:r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400" dirty="0" smtClean="0"/>
              <a:t>Programme Offices / CODATA </a:t>
            </a:r>
            <a:r>
              <a:rPr lang="en-GB" sz="1400" dirty="0" err="1" smtClean="0"/>
              <a:t>CoEs</a:t>
            </a: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400" dirty="0" smtClean="0"/>
              <a:t>Projects and Working Groups</a:t>
            </a:r>
          </a:p>
          <a:p>
            <a:pPr marL="358775" indent="-358775"/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r>
              <a:rPr lang="en-GB" sz="1400" dirty="0" smtClean="0"/>
              <a:t>Regular programme meetings and intensive workshops</a:t>
            </a:r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 smtClean="0"/>
          </a:p>
          <a:p>
            <a:pPr marL="358775" indent="-358775">
              <a:buFont typeface="Wingdings" charset="2"/>
              <a:buChar char="§"/>
            </a:pPr>
            <a:endParaRPr lang="en-GB" sz="1400" dirty="0"/>
          </a:p>
        </p:txBody>
      </p:sp>
      <p:sp>
        <p:nvSpPr>
          <p:cNvPr id="23" name="Oval 22"/>
          <p:cNvSpPr/>
          <p:nvPr/>
        </p:nvSpPr>
        <p:spPr>
          <a:xfrm>
            <a:off x="2276704" y="2219733"/>
            <a:ext cx="617800" cy="62930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Oval 23"/>
          <p:cNvSpPr/>
          <p:nvPr/>
        </p:nvSpPr>
        <p:spPr>
          <a:xfrm>
            <a:off x="3603827" y="2219733"/>
            <a:ext cx="617800" cy="62930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Oval 24"/>
          <p:cNvSpPr/>
          <p:nvPr/>
        </p:nvSpPr>
        <p:spPr>
          <a:xfrm>
            <a:off x="4930950" y="2219733"/>
            <a:ext cx="617800" cy="62930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Oval 25"/>
          <p:cNvSpPr/>
          <p:nvPr/>
        </p:nvSpPr>
        <p:spPr>
          <a:xfrm>
            <a:off x="6258073" y="2219733"/>
            <a:ext cx="617800" cy="62930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Oval 26"/>
          <p:cNvSpPr/>
          <p:nvPr/>
        </p:nvSpPr>
        <p:spPr>
          <a:xfrm>
            <a:off x="7585196" y="2219733"/>
            <a:ext cx="617800" cy="629305"/>
          </a:xfrm>
          <a:prstGeom prst="ellips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Isosceles Triangle 27"/>
          <p:cNvSpPr/>
          <p:nvPr/>
        </p:nvSpPr>
        <p:spPr>
          <a:xfrm>
            <a:off x="2070771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Isosceles Triangle 28"/>
          <p:cNvSpPr/>
          <p:nvPr/>
        </p:nvSpPr>
        <p:spPr>
          <a:xfrm>
            <a:off x="3046904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Isosceles Triangle 29"/>
          <p:cNvSpPr/>
          <p:nvPr/>
        </p:nvSpPr>
        <p:spPr>
          <a:xfrm>
            <a:off x="4023037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Isosceles Triangle 30"/>
          <p:cNvSpPr/>
          <p:nvPr/>
        </p:nvSpPr>
        <p:spPr>
          <a:xfrm>
            <a:off x="4999170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Isosceles Triangle 31"/>
          <p:cNvSpPr/>
          <p:nvPr/>
        </p:nvSpPr>
        <p:spPr>
          <a:xfrm>
            <a:off x="5975303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Isosceles Triangle 32"/>
          <p:cNvSpPr/>
          <p:nvPr/>
        </p:nvSpPr>
        <p:spPr>
          <a:xfrm>
            <a:off x="6951436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Isosceles Triangle 33"/>
          <p:cNvSpPr/>
          <p:nvPr/>
        </p:nvSpPr>
        <p:spPr>
          <a:xfrm>
            <a:off x="7927569" y="3491986"/>
            <a:ext cx="823733" cy="606422"/>
          </a:xfrm>
          <a:prstGeom prst="triangle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Rounded Rectangle 34"/>
          <p:cNvSpPr/>
          <p:nvPr/>
        </p:nvSpPr>
        <p:spPr>
          <a:xfrm>
            <a:off x="2070771" y="4784647"/>
            <a:ext cx="1533056" cy="45575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Rounded Rectangle 35"/>
          <p:cNvSpPr/>
          <p:nvPr/>
        </p:nvSpPr>
        <p:spPr>
          <a:xfrm>
            <a:off x="3756227" y="4784647"/>
            <a:ext cx="1533056" cy="45575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ounded Rectangle 36"/>
          <p:cNvSpPr/>
          <p:nvPr/>
        </p:nvSpPr>
        <p:spPr>
          <a:xfrm>
            <a:off x="5441683" y="4784647"/>
            <a:ext cx="1533056" cy="45575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ounded Rectangle 37"/>
          <p:cNvSpPr/>
          <p:nvPr/>
        </p:nvSpPr>
        <p:spPr>
          <a:xfrm>
            <a:off x="7127139" y="4784647"/>
            <a:ext cx="1533056" cy="455752"/>
          </a:xfrm>
          <a:prstGeom prst="roundRect">
            <a:avLst/>
          </a:prstGeom>
          <a:noFill/>
          <a:ln w="1905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481;p189"/>
          <p:cNvSpPr/>
          <p:nvPr/>
        </p:nvSpPr>
        <p:spPr>
          <a:xfrm>
            <a:off x="-102" y="6066000"/>
            <a:ext cx="9144000" cy="79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Google Shape;2482;p189"/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06293" y="6142392"/>
            <a:ext cx="2337605" cy="6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DT_logo-sub_white@3x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0" y="6104196"/>
            <a:ext cx="1635165" cy="72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-102" y="0"/>
            <a:ext cx="914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GB" sz="2400" b="1" dirty="0" smtClean="0">
                <a:solidFill>
                  <a:srgbClr val="0D0D0D"/>
                </a:solidFill>
              </a:rPr>
              <a:t>What next?</a:t>
            </a:r>
            <a:endParaRPr lang="en-US" sz="2400" b="1" kern="0" dirty="0" smtClean="0">
              <a:solidFill>
                <a:srgbClr val="0D0D0D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5548" y="791470"/>
            <a:ext cx="85659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Finalise outputs from this workshop.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Project management and communications support from CODATA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Further meetings around RDA in Australia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Planning for another </a:t>
            </a:r>
            <a:r>
              <a:rPr lang="en-GB" dirty="0" err="1" smtClean="0"/>
              <a:t>Dagstuhl</a:t>
            </a:r>
            <a:r>
              <a:rPr lang="en-GB" dirty="0" smtClean="0"/>
              <a:t> Workshop next year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Funding proposals for programmatic aspects and for activities coming out of this workshop.</a:t>
            </a:r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Possibly, ISC global programmes conference in Sept 2020, Beijing.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CODATA Conference or Workshop in Oct-Dec next year.</a:t>
            </a:r>
            <a:endParaRPr lang="en-GB" dirty="0" smtClean="0"/>
          </a:p>
          <a:p>
            <a:pPr marL="358775" indent="-358775">
              <a:buFont typeface="Wingdings" charset="2"/>
              <a:buChar char="§"/>
            </a:pPr>
            <a:r>
              <a:rPr lang="en-GB" dirty="0" smtClean="0"/>
              <a:t>…</a:t>
            </a: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</TotalTime>
  <Words>785</Words>
  <Application>Microsoft Macintosh PowerPoint</Application>
  <PresentationFormat>On-screen Show (4:3)</PresentationFormat>
  <Paragraphs>104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University of Hull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Hodson</dc:creator>
  <cp:lastModifiedBy>Simon Hodson</cp:lastModifiedBy>
  <cp:revision>31</cp:revision>
  <dcterms:created xsi:type="dcterms:W3CDTF">2019-10-10T14:54:10Z</dcterms:created>
  <dcterms:modified xsi:type="dcterms:W3CDTF">2019-10-11T08:26:32Z</dcterms:modified>
</cp:coreProperties>
</file>