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71" r:id="rId3"/>
    <p:sldId id="262" r:id="rId4"/>
    <p:sldId id="263" r:id="rId5"/>
    <p:sldId id="269" r:id="rId6"/>
    <p:sldId id="265" r:id="rId7"/>
    <p:sldId id="272" r:id="rId8"/>
    <p:sldId id="266" r:id="rId9"/>
    <p:sldId id="267" r:id="rId10"/>
    <p:sldId id="268" r:id="rId11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186" autoAdjust="0"/>
  </p:normalViewPr>
  <p:slideViewPr>
    <p:cSldViewPr>
      <p:cViewPr>
        <p:scale>
          <a:sx n="102" d="100"/>
          <a:sy n="102" d="100"/>
        </p:scale>
        <p:origin x="-926" y="1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fspapat02.isis.unige.ch\MEDECINE_HOME_PAPAT\fac\oreler\Predicting%20HIV%20Status\Excel\results%20per%20count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400" b="1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noProof="0" dirty="0"/>
              <a:t>Sensitivity</a:t>
            </a:r>
            <a:r>
              <a:rPr lang="en-GB" b="1" baseline="0" noProof="0" dirty="0"/>
              <a:t> score for men per country with extreme gradient boosting (precision &gt; 60%)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Feuil3!$F$1</c:f>
              <c:strCache>
                <c:ptCount val="1"/>
                <c:pt idx="0">
                  <c:v>Test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Feuil3!$D$2:$D$11</c:f>
              <c:strCache>
                <c:ptCount val="10"/>
                <c:pt idx="0">
                  <c:v>Angola</c:v>
                </c:pt>
                <c:pt idx="1">
                  <c:v>Burundi</c:v>
                </c:pt>
                <c:pt idx="2">
                  <c:v>Ethiopia</c:v>
                </c:pt>
                <c:pt idx="3">
                  <c:v>Lesotho</c:v>
                </c:pt>
                <c:pt idx="4">
                  <c:v>Malawi</c:v>
                </c:pt>
                <c:pt idx="5">
                  <c:v>Mozambique</c:v>
                </c:pt>
                <c:pt idx="6">
                  <c:v>Namibia</c:v>
                </c:pt>
                <c:pt idx="7">
                  <c:v>Rwanda</c:v>
                </c:pt>
                <c:pt idx="8">
                  <c:v>Zambia</c:v>
                </c:pt>
                <c:pt idx="9">
                  <c:v>Zimbabwe</c:v>
                </c:pt>
              </c:strCache>
            </c:strRef>
          </c:cat>
          <c:val>
            <c:numRef>
              <c:f>Feuil3!$F$2:$F$11</c:f>
              <c:numCache>
                <c:formatCode>0.00%</c:formatCode>
                <c:ptCount val="10"/>
                <c:pt idx="0">
                  <c:v>0.69750000000000001</c:v>
                </c:pt>
                <c:pt idx="1">
                  <c:v>0.68489999999999995</c:v>
                </c:pt>
                <c:pt idx="2">
                  <c:v>0.70109999999999995</c:v>
                </c:pt>
                <c:pt idx="3">
                  <c:v>0.6593</c:v>
                </c:pt>
                <c:pt idx="4">
                  <c:v>0.69720000000000004</c:v>
                </c:pt>
                <c:pt idx="5">
                  <c:v>0.69720000000000004</c:v>
                </c:pt>
                <c:pt idx="6">
                  <c:v>0.69920000000000004</c:v>
                </c:pt>
                <c:pt idx="7">
                  <c:v>0.70630000000000004</c:v>
                </c:pt>
                <c:pt idx="8">
                  <c:v>0.68240000000000001</c:v>
                </c:pt>
                <c:pt idx="9">
                  <c:v>0.68669999999999998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F6-4F71-9248-69C47499560B}"/>
            </c:ext>
          </c:extLst>
        </c:ser>
        <c:ser>
          <c:idx val="2"/>
          <c:order val="1"/>
          <c:tx>
            <c:strRef>
              <c:f>Feuil3!$G$1</c:f>
              <c:strCache>
                <c:ptCount val="1"/>
                <c:pt idx="0">
                  <c:v>Country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Feuil3!$D$2:$D$11</c:f>
              <c:strCache>
                <c:ptCount val="10"/>
                <c:pt idx="0">
                  <c:v>Angola</c:v>
                </c:pt>
                <c:pt idx="1">
                  <c:v>Burundi</c:v>
                </c:pt>
                <c:pt idx="2">
                  <c:v>Ethiopia</c:v>
                </c:pt>
                <c:pt idx="3">
                  <c:v>Lesotho</c:v>
                </c:pt>
                <c:pt idx="4">
                  <c:v>Malawi</c:v>
                </c:pt>
                <c:pt idx="5">
                  <c:v>Mozambique</c:v>
                </c:pt>
                <c:pt idx="6">
                  <c:v>Namibia</c:v>
                </c:pt>
                <c:pt idx="7">
                  <c:v>Rwanda</c:v>
                </c:pt>
                <c:pt idx="8">
                  <c:v>Zambia</c:v>
                </c:pt>
                <c:pt idx="9">
                  <c:v>Zimbabwe</c:v>
                </c:pt>
              </c:strCache>
            </c:strRef>
          </c:cat>
          <c:val>
            <c:numRef>
              <c:f>Feuil3!$G$2:$G$11</c:f>
              <c:numCache>
                <c:formatCode>0.00%</c:formatCode>
                <c:ptCount val="10"/>
                <c:pt idx="0">
                  <c:v>0.42080000000000001</c:v>
                </c:pt>
                <c:pt idx="1">
                  <c:v>0.41020000000000001</c:v>
                </c:pt>
                <c:pt idx="2">
                  <c:v>0.37880000000000003</c:v>
                </c:pt>
                <c:pt idx="3">
                  <c:v>0.46310000000000001</c:v>
                </c:pt>
                <c:pt idx="4">
                  <c:v>0.61460000000000004</c:v>
                </c:pt>
                <c:pt idx="5">
                  <c:v>0.57250000000000001</c:v>
                </c:pt>
                <c:pt idx="6">
                  <c:v>0.68520000000000003</c:v>
                </c:pt>
                <c:pt idx="7">
                  <c:v>0.65800000000000003</c:v>
                </c:pt>
                <c:pt idx="8">
                  <c:v>0.57509999999999994</c:v>
                </c:pt>
                <c:pt idx="9">
                  <c:v>0.60240000000000005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0F6-4F71-9248-69C47499560B}"/>
            </c:ext>
          </c:extLst>
        </c:ser>
        <c:ser>
          <c:idx val="3"/>
          <c:order val="2"/>
          <c:tx>
            <c:strRef>
              <c:f>Feuil3!$H$1</c:f>
              <c:strCache>
                <c:ptCount val="1"/>
                <c:pt idx="0">
                  <c:v>Prevalence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Feuil3!$D$2:$D$11</c:f>
              <c:strCache>
                <c:ptCount val="10"/>
                <c:pt idx="0">
                  <c:v>Angola</c:v>
                </c:pt>
                <c:pt idx="1">
                  <c:v>Burundi</c:v>
                </c:pt>
                <c:pt idx="2">
                  <c:v>Ethiopia</c:v>
                </c:pt>
                <c:pt idx="3">
                  <c:v>Lesotho</c:v>
                </c:pt>
                <c:pt idx="4">
                  <c:v>Malawi</c:v>
                </c:pt>
                <c:pt idx="5">
                  <c:v>Mozambique</c:v>
                </c:pt>
                <c:pt idx="6">
                  <c:v>Namibia</c:v>
                </c:pt>
                <c:pt idx="7">
                  <c:v>Rwanda</c:v>
                </c:pt>
                <c:pt idx="8">
                  <c:v>Zambia</c:v>
                </c:pt>
                <c:pt idx="9">
                  <c:v>Zimbabwe</c:v>
                </c:pt>
              </c:strCache>
            </c:strRef>
          </c:cat>
          <c:val>
            <c:numRef>
              <c:f>Feuil3!$H$2:$H$11</c:f>
              <c:numCache>
                <c:formatCode>0.00%</c:formatCode>
                <c:ptCount val="10"/>
                <c:pt idx="0">
                  <c:v>1.0500000000000001E-2</c:v>
                </c:pt>
                <c:pt idx="1">
                  <c:v>9.4999999999999998E-3</c:v>
                </c:pt>
                <c:pt idx="2">
                  <c:v>5.8999999999999999E-3</c:v>
                </c:pt>
                <c:pt idx="3">
                  <c:v>0.27839999999999998</c:v>
                </c:pt>
                <c:pt idx="4">
                  <c:v>8.5400000000000004E-2</c:v>
                </c:pt>
                <c:pt idx="5">
                  <c:v>0.11990000000000001</c:v>
                </c:pt>
                <c:pt idx="6">
                  <c:v>0.13020000000000001</c:v>
                </c:pt>
                <c:pt idx="7">
                  <c:v>3.5200000000000002E-2</c:v>
                </c:pt>
                <c:pt idx="8">
                  <c:v>6.7799999999999999E-2</c:v>
                </c:pt>
                <c:pt idx="9">
                  <c:v>0.15379999999999999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0F6-4F71-9248-69C4749956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185728"/>
        <c:axId val="176187264"/>
      </c:barChart>
      <c:catAx>
        <c:axId val="17618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6187264"/>
        <c:crosses val="autoZero"/>
        <c:auto val="1"/>
        <c:lblAlgn val="ctr"/>
        <c:lblOffset val="100"/>
        <c:noMultiLvlLbl val="0"/>
      </c:catAx>
      <c:valAx>
        <c:axId val="176187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618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EE67F-903B-4A36-A3C3-E32CFF2AB75D}" type="datetimeFigureOut">
              <a:rPr lang="x-none" smtClean="0"/>
              <a:t>07.10.2019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2764A-3D5E-47D6-B7C1-2B153ABB862F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95177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2764A-3D5E-47D6-B7C1-2B153ABB862F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16017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2764A-3D5E-47D6-B7C1-2B153ABB862F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21799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2764A-3D5E-47D6-B7C1-2B153ABB862F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55946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2764A-3D5E-47D6-B7C1-2B153ABB862F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61030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2764A-3D5E-47D6-B7C1-2B153ABB862F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38554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2764A-3D5E-47D6-B7C1-2B153ABB862F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46020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2764A-3D5E-47D6-B7C1-2B153ABB862F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97122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2764A-3D5E-47D6-B7C1-2B153ABB862F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00040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2764A-3D5E-47D6-B7C1-2B153ABB862F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68231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0852"/>
            <a:ext cx="9144000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52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1394"/>
            <a:ext cx="9144000" cy="61264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52FDD99-4001-401D-B858-8371D1D779A7}" type="datetimeFigureOut">
              <a:rPr lang="fr-CH" smtClean="0"/>
              <a:t>07.10.2019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38AEF9-613E-4F50-AB3F-BF720E27A659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55523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52FDD99-4001-401D-B858-8371D1D779A7}" type="datetimeFigureOut">
              <a:rPr lang="fr-CH" smtClean="0"/>
              <a:t>07.10.2019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38AEF9-613E-4F50-AB3F-BF720E27A659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71043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52FDD99-4001-401D-B858-8371D1D779A7}" type="datetimeFigureOut">
              <a:rPr lang="fr-CH" smtClean="0"/>
              <a:t>07.10.2019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38AEF9-613E-4F50-AB3F-BF720E27A659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41483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52FDD99-4001-401D-B858-8371D1D779A7}" type="datetimeFigureOut">
              <a:rPr lang="fr-CH" smtClean="0"/>
              <a:t>07.10.2019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38AEF9-613E-4F50-AB3F-BF720E27A659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06118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52FDD99-4001-401D-B858-8371D1D779A7}" type="datetimeFigureOut">
              <a:rPr lang="fr-CH" smtClean="0"/>
              <a:t>07.10.2019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38AEF9-613E-4F50-AB3F-BF720E27A659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04040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52FDD99-4001-401D-B858-8371D1D779A7}" type="datetimeFigureOut">
              <a:rPr lang="fr-CH" smtClean="0"/>
              <a:t>07.10.2019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38AEF9-613E-4F50-AB3F-BF720E27A659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29910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52FDD99-4001-401D-B858-8371D1D779A7}" type="datetimeFigureOut">
              <a:rPr lang="fr-CH" smtClean="0"/>
              <a:t>07.10.2019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38AEF9-613E-4F50-AB3F-BF720E27A659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19569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52FDD99-4001-401D-B858-8371D1D779A7}" type="datetimeFigureOut">
              <a:rPr lang="fr-CH" smtClean="0"/>
              <a:t>07.10.2019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38AEF9-613E-4F50-AB3F-BF720E27A659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6512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52FDD99-4001-401D-B858-8371D1D779A7}" type="datetimeFigureOut">
              <a:rPr lang="fr-CH" smtClean="0"/>
              <a:t>07.10.2019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38AEF9-613E-4F50-AB3F-BF720E27A659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6978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0852"/>
            <a:ext cx="9144000" cy="61264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52FDD99-4001-401D-B858-8371D1D779A7}" type="datetimeFigureOut">
              <a:rPr lang="fr-CH" smtClean="0"/>
              <a:t>07.10.2019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38AEF9-613E-4F50-AB3F-BF720E27A659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389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0852"/>
            <a:ext cx="9144000" cy="61264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0852"/>
            <a:ext cx="9144000" cy="61264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0852"/>
            <a:ext cx="9144000" cy="61264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0852"/>
            <a:ext cx="9144000" cy="61264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0852"/>
            <a:ext cx="9144000" cy="61264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0852"/>
            <a:ext cx="9144000" cy="61264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0852"/>
            <a:ext cx="9144000" cy="61264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72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8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50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4"/>
          <p:cNvSpPr txBox="1"/>
          <p:nvPr/>
        </p:nvSpPr>
        <p:spPr>
          <a:xfrm>
            <a:off x="429320" y="4587974"/>
            <a:ext cx="60096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FACULTY OF MEDICINE</a:t>
            </a:r>
          </a:p>
          <a:p>
            <a:r>
              <a:rPr lang="en-GB"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Institute of Global Health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7D1B07A5-8038-4CCF-B888-D84954AA21DE}"/>
              </a:ext>
            </a:extLst>
          </p:cNvPr>
          <p:cNvSpPr txBox="1">
            <a:spLocks/>
          </p:cNvSpPr>
          <p:nvPr/>
        </p:nvSpPr>
        <p:spPr>
          <a:xfrm>
            <a:off x="0" y="417007"/>
            <a:ext cx="9144000" cy="118561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Predicting HIV Status using social and behavioral factors in Eastern and Southern Africa</a:t>
            </a:r>
            <a:endParaRPr lang="x-none" sz="36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83AC6922-08AC-470E-B111-DD261615E161}"/>
              </a:ext>
            </a:extLst>
          </p:cNvPr>
          <p:cNvSpPr txBox="1">
            <a:spLocks/>
          </p:cNvSpPr>
          <p:nvPr/>
        </p:nvSpPr>
        <p:spPr>
          <a:xfrm>
            <a:off x="0" y="2209845"/>
            <a:ext cx="9144000" cy="72194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Case Study 4: Infectious Diseases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2136334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4"/>
          <p:cNvSpPr txBox="1"/>
          <p:nvPr/>
        </p:nvSpPr>
        <p:spPr>
          <a:xfrm>
            <a:off x="429320" y="4587974"/>
            <a:ext cx="60096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FACULTY OF MEDICINE</a:t>
            </a:r>
          </a:p>
          <a:p>
            <a:r>
              <a:rPr lang="en-GB"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Institute of Global Health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C8A9490E-12E6-435F-9647-2D5AF9E641E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0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Challenges: Part II: Merging surveys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293F3F72-2E94-4A20-93EC-3DE6EBD590B5}"/>
              </a:ext>
            </a:extLst>
          </p:cNvPr>
          <p:cNvSpPr txBox="1">
            <a:spLocks/>
          </p:cNvSpPr>
          <p:nvPr/>
        </p:nvSpPr>
        <p:spPr>
          <a:xfrm>
            <a:off x="0" y="904567"/>
            <a:ext cx="9144000" cy="361139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GB" sz="18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Example with                                and                  surveys:</a:t>
            </a:r>
          </a:p>
          <a:p>
            <a:pPr marL="457200" lvl="1" indent="0">
              <a:buNone/>
            </a:pPr>
            <a:endParaRPr lang="en-GB" sz="14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GB" sz="18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Ideally would increase the samples size and add information (e.g. additional biomarkers)</a:t>
            </a:r>
          </a:p>
          <a:p>
            <a:pPr lvl="2"/>
            <a:r>
              <a:rPr lang="en-GB" sz="14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Both population based surveys</a:t>
            </a:r>
          </a:p>
          <a:p>
            <a:pPr lvl="2"/>
            <a:r>
              <a:rPr lang="en-GB" sz="14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Similar countries: Ethiopia, Lesotho, Malawi, Mozambique, Namibia, Rwanda, Zambia, Zimbabwe</a:t>
            </a:r>
            <a:endParaRPr lang="en-GB" sz="1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GB" sz="18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Challenges:</a:t>
            </a:r>
          </a:p>
          <a:p>
            <a:pPr lvl="2"/>
            <a:r>
              <a:rPr lang="en-GB" sz="14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The adult age bands may differ between surveys or one may only include a sub-sample of adult</a:t>
            </a:r>
          </a:p>
          <a:p>
            <a:pPr lvl="2"/>
            <a:r>
              <a:rPr lang="en-GB" sz="14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HIV tests performed using different techniques</a:t>
            </a:r>
          </a:p>
          <a:p>
            <a:pPr lvl="2"/>
            <a:r>
              <a:rPr lang="en-GB" sz="14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No unique individual identification keys: duplicates may arise</a:t>
            </a:r>
          </a:p>
          <a:p>
            <a:pPr lvl="2"/>
            <a:r>
              <a:rPr lang="en-GB" sz="14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Socio-behavioural questions may have (even slightly) different definitions</a:t>
            </a:r>
            <a:endParaRPr lang="en-GB" sz="1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GB" sz="14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Potential biases and necessity of imputation process for non-similar factors</a:t>
            </a:r>
            <a:endParaRPr lang="en-US" sz="1800" dirty="0"/>
          </a:p>
          <a:p>
            <a:endParaRPr lang="x-none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93BD456-FB3B-4817-A662-3560C7B987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04567"/>
            <a:ext cx="1455655" cy="3554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25480C2-6AFE-4F02-A183-B304257EE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878120"/>
            <a:ext cx="761959" cy="40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90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4"/>
          <p:cNvSpPr txBox="1"/>
          <p:nvPr/>
        </p:nvSpPr>
        <p:spPr>
          <a:xfrm>
            <a:off x="429320" y="4587974"/>
            <a:ext cx="60096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FACULTY OF MEDICINE</a:t>
            </a:r>
          </a:p>
          <a:p>
            <a:r>
              <a:rPr lang="en-GB"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Institute of Global Health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1E775355-56FE-4C66-A042-1B9B220BAF0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0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90-90-90</a:t>
            </a:r>
            <a:endParaRPr lang="x-non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AFF65E89-1BA4-4CF4-A465-38579AB42BE1}"/>
              </a:ext>
            </a:extLst>
          </p:cNvPr>
          <p:cNvSpPr txBox="1">
            <a:spLocks/>
          </p:cNvSpPr>
          <p:nvPr/>
        </p:nvSpPr>
        <p:spPr>
          <a:xfrm>
            <a:off x="0" y="904567"/>
            <a:ext cx="9144000" cy="361139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0" lvl="8" indent="0">
              <a:buFont typeface="Arial" panose="020B0604020202020204" pitchFamily="34" charset="0"/>
              <a:buNone/>
            </a:pPr>
            <a:endParaRPr lang="en-US" dirty="0"/>
          </a:p>
          <a:p>
            <a:endParaRPr lang="x-none" sz="2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ED690A6-16D2-4CC6-ABFC-1AE4EE33286A}"/>
              </a:ext>
            </a:extLst>
          </p:cNvPr>
          <p:cNvSpPr txBox="1">
            <a:spLocks/>
          </p:cNvSpPr>
          <p:nvPr/>
        </p:nvSpPr>
        <p:spPr>
          <a:xfrm>
            <a:off x="0" y="904566"/>
            <a:ext cx="9144000" cy="361139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GB" sz="16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WHO and UNAIDS targets by 2020: 90-90-90</a:t>
            </a:r>
          </a:p>
          <a:p>
            <a:pPr marL="457200" lvl="1" indent="0">
              <a:buNone/>
            </a:pPr>
            <a:endParaRPr lang="en-US" sz="1600" dirty="0"/>
          </a:p>
          <a:p>
            <a:pPr lvl="1">
              <a:buFontTx/>
              <a:buChar char="-"/>
            </a:pPr>
            <a:r>
              <a:rPr lang="en-US" sz="16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90% of people living with HIV know their status (PLHIV)</a:t>
            </a:r>
          </a:p>
          <a:p>
            <a:pPr lvl="1">
              <a:buFontTx/>
              <a:buChar char="-"/>
            </a:pPr>
            <a:r>
              <a:rPr lang="en-US" sz="16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90% of people who know their HIV-positive status are on antiretroviral therapy</a:t>
            </a:r>
          </a:p>
          <a:p>
            <a:pPr lvl="1">
              <a:buFontTx/>
              <a:buChar char="-"/>
            </a:pPr>
            <a:r>
              <a:rPr lang="en-US" sz="16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90% of people on antiretroviral therapy are virally suppressed</a:t>
            </a:r>
          </a:p>
          <a:p>
            <a:pPr lvl="1">
              <a:buFontTx/>
              <a:buChar char="-"/>
            </a:pPr>
            <a:endParaRPr lang="en-US" sz="16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16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First step is to reach the 90% of PLHIV </a:t>
            </a:r>
          </a:p>
          <a:p>
            <a:pPr marL="457200" lvl="1" indent="0">
              <a:buNone/>
            </a:pPr>
            <a:endParaRPr lang="en-US" sz="16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lvl="1">
              <a:buFontTx/>
              <a:buChar char="-"/>
            </a:pPr>
            <a:r>
              <a:rPr lang="en-US" sz="16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According to UNAIDS, as of today, 79% of PLHIV know their status</a:t>
            </a:r>
          </a:p>
          <a:p>
            <a:pPr marL="457200" lvl="1" indent="0">
              <a:buNone/>
            </a:pPr>
            <a:endParaRPr lang="en-US" sz="16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Develop new high yield (precision) testing strategy</a:t>
            </a:r>
          </a:p>
          <a:p>
            <a:pPr lvl="1">
              <a:buFontTx/>
              <a:buChar char="-"/>
            </a:pPr>
            <a:endParaRPr lang="en-GB" sz="16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3657600" lvl="8" indent="0">
              <a:buFont typeface="Arial" panose="020B0604020202020204" pitchFamily="34" charset="0"/>
              <a:buNone/>
            </a:pPr>
            <a:endParaRPr lang="en-US" sz="1600" dirty="0"/>
          </a:p>
          <a:p>
            <a:endParaRPr lang="x-none" sz="1600" dirty="0"/>
          </a:p>
        </p:txBody>
      </p:sp>
    </p:spTree>
    <p:extLst>
      <p:ext uri="{BB962C8B-B14F-4D97-AF65-F5344CB8AC3E}">
        <p14:creationId xmlns:p14="http://schemas.microsoft.com/office/powerpoint/2010/main" val="1365456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4"/>
          <p:cNvSpPr txBox="1"/>
          <p:nvPr/>
        </p:nvSpPr>
        <p:spPr>
          <a:xfrm>
            <a:off x="429320" y="4587974"/>
            <a:ext cx="60096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FACULTY OF MEDICINE</a:t>
            </a:r>
          </a:p>
          <a:p>
            <a:r>
              <a:rPr lang="en-GB"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Institute of Global Health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1E775355-56FE-4C66-A042-1B9B220BAF0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0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Background of the project</a:t>
            </a:r>
            <a:endParaRPr lang="x-non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AFF65E89-1BA4-4CF4-A465-38579AB42BE1}"/>
              </a:ext>
            </a:extLst>
          </p:cNvPr>
          <p:cNvSpPr txBox="1">
            <a:spLocks/>
          </p:cNvSpPr>
          <p:nvPr/>
        </p:nvSpPr>
        <p:spPr>
          <a:xfrm>
            <a:off x="0" y="904567"/>
            <a:ext cx="9144000" cy="361139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Country-level HIV incidence with similar social and behavioral characteristics </a:t>
            </a:r>
          </a:p>
          <a:p>
            <a:r>
              <a:rPr lang="en-US" sz="2000" dirty="0"/>
              <a:t>Relevant factors for HIV status at individual level in Malawi</a:t>
            </a:r>
          </a:p>
          <a:p>
            <a:pPr marL="3657600" lvl="8" indent="0">
              <a:buFont typeface="Arial" panose="020B0604020202020204" pitchFamily="34" charset="0"/>
              <a:buNone/>
            </a:pPr>
            <a:endParaRPr lang="en-US" dirty="0"/>
          </a:p>
          <a:p>
            <a:endParaRPr lang="x-none" sz="2000" dirty="0"/>
          </a:p>
        </p:txBody>
      </p:sp>
      <p:pic>
        <p:nvPicPr>
          <p:cNvPr id="10" name="Image 3">
            <a:extLst>
              <a:ext uri="{FF2B5EF4-FFF2-40B4-BE49-F238E27FC236}">
                <a16:creationId xmlns:a16="http://schemas.microsoft.com/office/drawing/2014/main" xmlns="" id="{8181659C-6FFD-44F4-BA35-A138BE48D2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4"/>
          <a:stretch/>
        </p:blipFill>
        <p:spPr>
          <a:xfrm>
            <a:off x="683568" y="1666799"/>
            <a:ext cx="3022148" cy="2849165"/>
          </a:xfrm>
          <a:prstGeom prst="rect">
            <a:avLst/>
          </a:prstGeom>
        </p:spPr>
      </p:pic>
      <p:pic>
        <p:nvPicPr>
          <p:cNvPr id="11" name="Graphic 2" descr="image001">
            <a:extLst>
              <a:ext uri="{FF2B5EF4-FFF2-40B4-BE49-F238E27FC236}">
                <a16:creationId xmlns:a16="http://schemas.microsoft.com/office/drawing/2014/main" xmlns="" id="{8EBA470E-FA69-4DB0-9064-685E75AB8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788" y="1666799"/>
            <a:ext cx="4715758" cy="284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935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4"/>
          <p:cNvSpPr txBox="1"/>
          <p:nvPr/>
        </p:nvSpPr>
        <p:spPr>
          <a:xfrm>
            <a:off x="429320" y="4587974"/>
            <a:ext cx="60096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FACULTY OF MEDICINE</a:t>
            </a:r>
          </a:p>
          <a:p>
            <a:r>
              <a:rPr lang="en-GB"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Institute of Global Health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1666D889-4A26-47BF-A6D0-8581AF48A4A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0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Goal of the project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A91EDCEB-C7C1-4EC9-A4EB-6DE0F2432058}"/>
              </a:ext>
            </a:extLst>
          </p:cNvPr>
          <p:cNvSpPr txBox="1">
            <a:spLocks/>
          </p:cNvSpPr>
          <p:nvPr/>
        </p:nvSpPr>
        <p:spPr>
          <a:xfrm>
            <a:off x="0" y="904567"/>
            <a:ext cx="9144000" cy="361139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0" lvl="8" indent="0">
              <a:buFont typeface="Arial" panose="020B0604020202020204" pitchFamily="34" charset="0"/>
              <a:buNone/>
            </a:pPr>
            <a:endParaRPr lang="en-US" dirty="0"/>
          </a:p>
          <a:p>
            <a:endParaRPr lang="x-none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7919ACC-CD6C-4BFD-9C5D-7D22CDCED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3" y="1347614"/>
            <a:ext cx="5295135" cy="23647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66D10FE-9D78-4BCA-B9D8-6018D34D2725}"/>
              </a:ext>
            </a:extLst>
          </p:cNvPr>
          <p:cNvSpPr/>
          <p:nvPr/>
        </p:nvSpPr>
        <p:spPr>
          <a:xfrm>
            <a:off x="5328591" y="1195521"/>
            <a:ext cx="399593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Individual-level HIV status prediction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Generalized HIV epidemic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Use of machine-learning classifier</a:t>
            </a:r>
            <a:endParaRPr lang="en-GB" sz="2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Define relevant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HIV status prediction</a:t>
            </a:r>
          </a:p>
          <a:p>
            <a:endParaRPr lang="en-GB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473F017-73E5-444E-83D4-D942D4163BD0}"/>
              </a:ext>
            </a:extLst>
          </p:cNvPr>
          <p:cNvSpPr/>
          <p:nvPr/>
        </p:nvSpPr>
        <p:spPr>
          <a:xfrm>
            <a:off x="1152129" y="3965510"/>
            <a:ext cx="5148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Targeting specific interventions</a:t>
            </a:r>
            <a:endParaRPr lang="en-GB" sz="2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501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4"/>
          <p:cNvSpPr txBox="1"/>
          <p:nvPr/>
        </p:nvSpPr>
        <p:spPr>
          <a:xfrm>
            <a:off x="429320" y="4587974"/>
            <a:ext cx="60096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FACULTY OF MEDICINE</a:t>
            </a:r>
          </a:p>
          <a:p>
            <a:r>
              <a:rPr lang="en-GB"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Institute of Global Health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C8A9490E-12E6-435F-9647-2D5AF9E641E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0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D6AB3F94-0953-4397-A2F7-6CD10297FB5D}"/>
              </a:ext>
            </a:extLst>
          </p:cNvPr>
          <p:cNvSpPr txBox="1">
            <a:spLocks/>
          </p:cNvSpPr>
          <p:nvPr/>
        </p:nvSpPr>
        <p:spPr>
          <a:xfrm>
            <a:off x="0" y="904567"/>
            <a:ext cx="9144000" cy="361139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0" lvl="8" indent="0">
              <a:buFont typeface="Arial" panose="020B0604020202020204" pitchFamily="34" charset="0"/>
              <a:buNone/>
            </a:pPr>
            <a:endParaRPr lang="en-US" dirty="0"/>
          </a:p>
          <a:p>
            <a:endParaRPr lang="x-none" sz="2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DCE0E743-ACFC-41E1-810D-6A8900BE1BD8}"/>
              </a:ext>
            </a:extLst>
          </p:cNvPr>
          <p:cNvSpPr txBox="1">
            <a:spLocks/>
          </p:cNvSpPr>
          <p:nvPr/>
        </p:nvSpPr>
        <p:spPr>
          <a:xfrm>
            <a:off x="-4172" y="0"/>
            <a:ext cx="9144000" cy="90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Key 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FBE7BCE-C150-47F0-97C0-50EE52235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512" y="767061"/>
            <a:ext cx="4049942" cy="374890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D5316BDF-FB40-4EF7-A3DF-06008221A3AA}"/>
              </a:ext>
            </a:extLst>
          </p:cNvPr>
          <p:cNvSpPr txBox="1">
            <a:spLocks/>
          </p:cNvSpPr>
          <p:nvPr/>
        </p:nvSpPr>
        <p:spPr>
          <a:xfrm>
            <a:off x="4431717" y="789066"/>
            <a:ext cx="4708111" cy="37048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1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1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Graphique 1">
            <a:extLst>
              <a:ext uri="{FF2B5EF4-FFF2-40B4-BE49-F238E27FC236}">
                <a16:creationId xmlns:a16="http://schemas.microsoft.com/office/drawing/2014/main" xmlns="" id="{638A0D0A-42B6-4A18-8B13-C74A37961C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9862941"/>
              </p:ext>
            </p:extLst>
          </p:nvPr>
        </p:nvGraphicFramePr>
        <p:xfrm>
          <a:off x="397852" y="860764"/>
          <a:ext cx="4536504" cy="3683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25113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93E151D-74F0-447B-B77C-6DED24B02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828089"/>
            <a:ext cx="7200800" cy="3766822"/>
          </a:xfrm>
          <a:prstGeom prst="rect">
            <a:avLst/>
          </a:prstGeom>
        </p:spPr>
      </p:pic>
      <p:sp>
        <p:nvSpPr>
          <p:cNvPr id="3" name="ZoneTexte 4"/>
          <p:cNvSpPr txBox="1"/>
          <p:nvPr/>
        </p:nvSpPr>
        <p:spPr>
          <a:xfrm>
            <a:off x="429320" y="4587974"/>
            <a:ext cx="60096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FACULTY OF MEDICINE</a:t>
            </a:r>
          </a:p>
          <a:p>
            <a:r>
              <a:rPr lang="en-GB"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Institute of Global Health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9D5AE1C8-148A-4289-A823-068E1E7270A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0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Data from     </a:t>
            </a:r>
            <a:r>
              <a:rPr lang="en-US" dirty="0" err="1"/>
              <a:t>tototo</a:t>
            </a:r>
            <a:r>
              <a:rPr lang="en-US" dirty="0"/>
              <a:t> </a:t>
            </a:r>
            <a:endParaRPr lang="x-non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48665B0-9EF9-42B9-A32D-3B19EE7681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7161"/>
            <a:ext cx="2417190" cy="59024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56222F04-C5E9-4E79-9059-1F02DB50916D}"/>
              </a:ext>
            </a:extLst>
          </p:cNvPr>
          <p:cNvSpPr txBox="1">
            <a:spLocks/>
          </p:cNvSpPr>
          <p:nvPr/>
        </p:nvSpPr>
        <p:spPr>
          <a:xfrm>
            <a:off x="0" y="904567"/>
            <a:ext cx="9144000" cy="361139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0" lvl="8" indent="0">
              <a:buFont typeface="Arial" panose="020B0604020202020204" pitchFamily="34" charset="0"/>
              <a:buNone/>
            </a:pPr>
            <a:endParaRPr lang="en-US" dirty="0"/>
          </a:p>
          <a:p>
            <a:endParaRPr lang="x-none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C713844-0D2A-42E9-BAEB-B4A65828BA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800" y="845901"/>
            <a:ext cx="1475656" cy="154667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9144BFA-5C37-4C06-9ABC-F764B40117BA}"/>
              </a:ext>
            </a:extLst>
          </p:cNvPr>
          <p:cNvSpPr/>
          <p:nvPr/>
        </p:nvSpPr>
        <p:spPr>
          <a:xfrm>
            <a:off x="5580112" y="2499742"/>
            <a:ext cx="1620688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B37F7E-C5CD-4EF0-A61A-29442A6849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4151" y="3012943"/>
            <a:ext cx="3579849" cy="88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59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4"/>
          <p:cNvSpPr txBox="1"/>
          <p:nvPr/>
        </p:nvSpPr>
        <p:spPr>
          <a:xfrm>
            <a:off x="429320" y="4587974"/>
            <a:ext cx="60096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FACULTY OF MEDICINE</a:t>
            </a:r>
          </a:p>
          <a:p>
            <a:r>
              <a:rPr lang="en-GB"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Institute of Global Health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9D5AE1C8-148A-4289-A823-068E1E7270A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0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Feeding algorithms with curated data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56222F04-C5E9-4E79-9059-1F02DB50916D}"/>
              </a:ext>
            </a:extLst>
          </p:cNvPr>
          <p:cNvSpPr txBox="1">
            <a:spLocks/>
          </p:cNvSpPr>
          <p:nvPr/>
        </p:nvSpPr>
        <p:spPr>
          <a:xfrm>
            <a:off x="0" y="904567"/>
            <a:ext cx="9144000" cy="361139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x-none" sz="20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0B04FE7-26E1-4240-8CA4-8EAF27400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904567"/>
            <a:ext cx="6926976" cy="351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30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4"/>
          <p:cNvSpPr txBox="1"/>
          <p:nvPr/>
        </p:nvSpPr>
        <p:spPr>
          <a:xfrm>
            <a:off x="429320" y="4587974"/>
            <a:ext cx="60096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FACULTY OF MEDICINE</a:t>
            </a:r>
          </a:p>
          <a:p>
            <a:r>
              <a:rPr lang="en-GB"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Institute of Global Health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151913E5-EA9A-4C87-82A0-D97D74D9BE9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0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DHS data interoperability</a:t>
            </a:r>
            <a:endParaRPr lang="x-non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3E4D06FF-F360-484A-8E28-38FC261D87A8}"/>
              </a:ext>
            </a:extLst>
          </p:cNvPr>
          <p:cNvSpPr txBox="1">
            <a:spLocks/>
          </p:cNvSpPr>
          <p:nvPr/>
        </p:nvSpPr>
        <p:spPr>
          <a:xfrm>
            <a:off x="0" y="904567"/>
            <a:ext cx="9144000" cy="361139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GB" sz="16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DHS data availability: Flat ASCII, Stata, SAS and SPSS</a:t>
            </a:r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r>
              <a:rPr lang="en-US" sz="1600" dirty="0"/>
              <a:t>Import into Python:</a:t>
            </a:r>
          </a:p>
          <a:p>
            <a:pPr marL="457200" lvl="1" indent="0">
              <a:buNone/>
            </a:pPr>
            <a:endParaRPr lang="en-US" sz="1600" dirty="0"/>
          </a:p>
          <a:p>
            <a:pPr lvl="1"/>
            <a:r>
              <a:rPr lang="en-GB" sz="16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If flat ASCII used, lost of information about already encoded factors (e.g. ordinal ones)</a:t>
            </a:r>
          </a:p>
          <a:p>
            <a:pPr lvl="1"/>
            <a:r>
              <a:rPr lang="en-GB" sz="16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Python libraries for importing Stata, SAS and SPSS exists but </a:t>
            </a:r>
          </a:p>
          <a:p>
            <a:pPr lvl="2"/>
            <a:r>
              <a:rPr lang="en-GB" sz="16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When imported into Python, very often importation problems arise (try-except needed)</a:t>
            </a:r>
          </a:p>
          <a:p>
            <a:pPr lvl="2"/>
            <a:r>
              <a:rPr lang="en-GB" sz="16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Many classifier algorithms can only accept numerical data (and not factors)</a:t>
            </a:r>
          </a:p>
          <a:p>
            <a:pPr lvl="3"/>
            <a:r>
              <a:rPr lang="en-GB" sz="16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Needs recoding anyway</a:t>
            </a:r>
          </a:p>
          <a:p>
            <a:pPr marL="1371600" lvl="3" indent="0">
              <a:buNone/>
            </a:pPr>
            <a:endParaRPr lang="en-GB" sz="14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GB" sz="16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Need for uniformity in numerical data coding and storing format</a:t>
            </a:r>
          </a:p>
          <a:p>
            <a:pPr marL="3657600" lvl="8" indent="0">
              <a:buFont typeface="Arial" panose="020B0604020202020204" pitchFamily="34" charset="0"/>
              <a:buNone/>
            </a:pPr>
            <a:endParaRPr lang="en-US" sz="1600" dirty="0"/>
          </a:p>
          <a:p>
            <a:endParaRPr lang="x-none" sz="1600" dirty="0"/>
          </a:p>
        </p:txBody>
      </p:sp>
    </p:spTree>
    <p:extLst>
      <p:ext uri="{BB962C8B-B14F-4D97-AF65-F5344CB8AC3E}">
        <p14:creationId xmlns:p14="http://schemas.microsoft.com/office/powerpoint/2010/main" val="2744511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4"/>
          <p:cNvSpPr txBox="1"/>
          <p:nvPr/>
        </p:nvSpPr>
        <p:spPr>
          <a:xfrm>
            <a:off x="429320" y="4587974"/>
            <a:ext cx="60096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FACULTY OF MEDICINE</a:t>
            </a:r>
          </a:p>
          <a:p>
            <a:r>
              <a:rPr lang="en-GB"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Institute of Global Health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F9E83586-A244-4A88-ABA1-53E8CE2936B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0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Challenges: Part I: Features engineering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330E2EC9-E44A-457B-9DD1-6C872A7554B5}"/>
              </a:ext>
            </a:extLst>
          </p:cNvPr>
          <p:cNvSpPr txBox="1">
            <a:spLocks/>
          </p:cNvSpPr>
          <p:nvPr/>
        </p:nvSpPr>
        <p:spPr>
          <a:xfrm>
            <a:off x="0" y="904567"/>
            <a:ext cx="9144000" cy="361139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GB" sz="18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Example with encoding nominal factors: </a:t>
            </a:r>
            <a:r>
              <a:rPr lang="en-GB" sz="1800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OneHot</a:t>
            </a:r>
            <a:r>
              <a:rPr lang="en-GB" sz="18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encoding</a:t>
            </a:r>
          </a:p>
          <a:p>
            <a:pPr marL="457200" lvl="1" indent="0">
              <a:buNone/>
            </a:pPr>
            <a:endParaRPr lang="en-GB" sz="14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lvl="1"/>
            <a:r>
              <a:rPr lang="en-GB" sz="18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Create n (or n-1) dummy variables (0 or 1)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14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One new variable for each category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14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Problem: Curse of dimensionality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14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Needs more specification for missing value imputation</a:t>
            </a:r>
          </a:p>
          <a:p>
            <a:pPr lvl="1"/>
            <a:r>
              <a:rPr lang="en-GB" sz="18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Ideal world: data entry automation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14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Saves enormous time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14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Makes data entry effortless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14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Eliminates human errors</a:t>
            </a:r>
          </a:p>
          <a:p>
            <a:pPr lvl="1"/>
            <a:r>
              <a:rPr lang="en-GB" sz="18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Already some libraries available but:</a:t>
            </a:r>
          </a:p>
          <a:p>
            <a:pPr lvl="2"/>
            <a:r>
              <a:rPr lang="en-GB" sz="14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Depends mainly on the data quality: garbage in…</a:t>
            </a:r>
            <a:endParaRPr lang="en-US" sz="1400" dirty="0"/>
          </a:p>
          <a:p>
            <a:endParaRPr lang="x-none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725DCD-9175-4859-8146-93A9EB7CC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904588"/>
            <a:ext cx="1625803" cy="361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505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519</Words>
  <Application>Microsoft Office PowerPoint</Application>
  <PresentationFormat>Bildschirmpräsentation (16:9)</PresentationFormat>
  <Paragraphs>101</Paragraphs>
  <Slides>10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Thème 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Jérémy Maggioni</dc:creator>
  <cp:lastModifiedBy>Wasner Catharina</cp:lastModifiedBy>
  <cp:revision>50</cp:revision>
  <dcterms:created xsi:type="dcterms:W3CDTF">2016-10-10T11:51:10Z</dcterms:created>
  <dcterms:modified xsi:type="dcterms:W3CDTF">2019-10-07T08:55:24Z</dcterms:modified>
</cp:coreProperties>
</file>