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57" r:id="rId4"/>
    <p:sldId id="275" r:id="rId5"/>
    <p:sldId id="264" r:id="rId6"/>
    <p:sldId id="259" r:id="rId7"/>
    <p:sldId id="273" r:id="rId8"/>
    <p:sldId id="267" r:id="rId9"/>
    <p:sldId id="269" r:id="rId10"/>
    <p:sldId id="261" r:id="rId11"/>
    <p:sldId id="262" r:id="rId12"/>
    <p:sldId id="263" r:id="rId13"/>
    <p:sldId id="271" r:id="rId14"/>
    <p:sldId id="274" r:id="rId15"/>
    <p:sldId id="260" r:id="rId16"/>
    <p:sldId id="272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F32D7-3887-4617-B13D-AE58F5BD18D4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AD27-BEB4-4EF2-97C0-FC88F4F2B28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9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AD27-BEB4-4EF2-97C0-FC88F4F2B28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16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25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4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32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92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4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03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97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9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3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99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30D04-D192-4DC3-8C99-905EE7F345EB}" type="datetimeFigureOut">
              <a:rPr lang="de-DE" smtClean="0"/>
              <a:t>01.10.2019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FF7C-3A26-42E3-B241-89D3C9F242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81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x/FwDI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atlassian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ddi-alliance.atlassian.net/wiki/x/FwDI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dialliance.org/community/events-at-schloss-dagstuhl-&#8211;-leibniz-center-for-informatic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uncil.science/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www.codata.org/about-codata/secretariat" TargetMode="External"/><Relationship Id="rId7" Type="http://schemas.openxmlformats.org/officeDocument/2006/relationships/hyperlink" Target="http://www.codata.org/" TargetMode="External"/><Relationship Id="rId12" Type="http://schemas.openxmlformats.org/officeDocument/2006/relationships/image" Target="../media/image4.gif"/><Relationship Id="rId2" Type="http://schemas.openxmlformats.org/officeDocument/2006/relationships/hyperlink" Target="http://people.csiro.au/C/S/simon-c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bw.eu/en/about-us/key-activities/research-data-management/go-fair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www.gesis.org/en/institute/staff/person/?tx_gextstaffdir_staffdirectory%5bemail%5d=joachim.wackerow@gesis.org" TargetMode="External"/><Relationship Id="rId10" Type="http://schemas.openxmlformats.org/officeDocument/2006/relationships/hyperlink" Target="https://www.dagstuhl.de/" TargetMode="External"/><Relationship Id="rId4" Type="http://schemas.openxmlformats.org/officeDocument/2006/relationships/hyperlink" Target="http://csrm.cass.anu.edu.au/people/dr-steven-mceachern" TargetMode="External"/><Relationship Id="rId9" Type="http://schemas.openxmlformats.org/officeDocument/2006/relationships/hyperlink" Target="http://www.ddialliance.org/community/events-at-schloss-dagstuhl-%E2%80%93-leibniz-center-for-informatics" TargetMode="Externa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wlan.dagstuhl.d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534400" cy="2686051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Workshop </a:t>
            </a:r>
            <a:r>
              <a:rPr lang="en-US" dirty="0" smtClean="0"/>
              <a:t>on</a:t>
            </a:r>
            <a:br>
              <a:rPr lang="en-US" dirty="0" smtClean="0"/>
            </a:br>
            <a:r>
              <a:rPr lang="en-US" dirty="0" smtClean="0"/>
              <a:t>Interoperability </a:t>
            </a:r>
            <a:r>
              <a:rPr lang="en-US" dirty="0"/>
              <a:t>of </a:t>
            </a:r>
            <a:r>
              <a:rPr lang="en-US" dirty="0" smtClean="0"/>
              <a:t>Metadata  Standards in Cross-Domain </a:t>
            </a:r>
            <a:r>
              <a:rPr lang="en-US" dirty="0"/>
              <a:t>Science, Health, and Social Science Applications </a:t>
            </a:r>
            <a:r>
              <a:rPr lang="en-US" dirty="0" smtClean="0"/>
              <a:t>II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81600"/>
            <a:ext cx="8305800" cy="1219200"/>
          </a:xfrm>
        </p:spPr>
        <p:txBody>
          <a:bodyPr/>
          <a:lstStyle/>
          <a:p>
            <a:r>
              <a:rPr lang="de-DE" dirty="0" smtClean="0"/>
              <a:t>Schloss </a:t>
            </a:r>
            <a:r>
              <a:rPr lang="de-DE" dirty="0" err="1" smtClean="0"/>
              <a:t>Dagstuhl</a:t>
            </a:r>
            <a:r>
              <a:rPr lang="de-DE" dirty="0" smtClean="0"/>
              <a:t> – Leibniz Center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Informatics</a:t>
            </a:r>
            <a:r>
              <a:rPr lang="de-DE" dirty="0" smtClean="0"/>
              <a:t> </a:t>
            </a:r>
            <a:r>
              <a:rPr lang="de-DE" dirty="0" err="1" smtClean="0"/>
              <a:t>Wadern</a:t>
            </a:r>
            <a:r>
              <a:rPr lang="de-DE" dirty="0" smtClean="0"/>
              <a:t>, Germany, </a:t>
            </a:r>
            <a:r>
              <a:rPr lang="de-DE" dirty="0" err="1" smtClean="0"/>
              <a:t>October</a:t>
            </a:r>
            <a:r>
              <a:rPr lang="de-DE" dirty="0" smtClean="0"/>
              <a:t> 7-11, 2019</a:t>
            </a:r>
            <a:endParaRPr lang="de-D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3048000"/>
            <a:ext cx="8534400" cy="2686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Introduction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52400"/>
            <a:ext cx="71310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Daily Schedule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264083"/>
              </p:ext>
            </p:extLst>
          </p:nvPr>
        </p:nvGraphicFramePr>
        <p:xfrm>
          <a:off x="457200" y="1219200"/>
          <a:ext cx="8229600" cy="5558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/>
                <a:gridCol w="55626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Time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07:30 - 08:45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Breakfast</a:t>
                      </a:r>
                      <a:endParaRPr lang="de-DE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09:00 - 10:30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1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10:30 - 10:45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Coffee/Tea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10:45 - 12:15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2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12:15 - 13:00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Lunch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13:00 - 13:45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Walk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13:45 - 15:15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3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15:15 - 15:30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Cake and Coffee/Tea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15:30 - 17:00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Session 4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17:00 - 17:30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Organizers Meeting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18:00 - 19:00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Dinner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19:00 - 20:00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Possible evening session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Evening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Informal discussion (with drinks on own expense)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20:00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Cheese </a:t>
                      </a:r>
                      <a:r>
                        <a:rPr lang="en-US" sz="1600" dirty="0" smtClean="0">
                          <a:effectLst/>
                        </a:rPr>
                        <a:t>platter at wine</a:t>
                      </a:r>
                      <a:r>
                        <a:rPr lang="en-US" sz="1600" baseline="0" dirty="0" smtClean="0">
                          <a:effectLst/>
                        </a:rPr>
                        <a:t> cellar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0" marR="95250" marT="53975" marB="3619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4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Practical</a:t>
            </a:r>
            <a:r>
              <a:rPr lang="de-DE" dirty="0" smtClean="0"/>
              <a:t> Information II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Departure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(</a:t>
            </a:r>
            <a:r>
              <a:rPr lang="de-DE" dirty="0" err="1" smtClean="0"/>
              <a:t>staying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Saturday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Information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collected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endParaRPr lang="de-DE" dirty="0" smtClean="0"/>
          </a:p>
          <a:p>
            <a:r>
              <a:rPr lang="de-DE" dirty="0" smtClean="0"/>
              <a:t>Payment at </a:t>
            </a:r>
            <a:r>
              <a:rPr lang="de-DE" dirty="0" err="1" smtClean="0"/>
              <a:t>Dagstuhl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r>
              <a:rPr lang="de-DE" dirty="0" smtClean="0"/>
              <a:t> </a:t>
            </a:r>
            <a:r>
              <a:rPr lang="de-DE" dirty="0" err="1" smtClean="0"/>
              <a:t>prior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departure</a:t>
            </a:r>
            <a:r>
              <a:rPr lang="de-DE" dirty="0" smtClean="0"/>
              <a:t> (</a:t>
            </a:r>
            <a:r>
              <a:rPr lang="de-DE" dirty="0" err="1" smtClean="0"/>
              <a:t>morning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day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departure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Time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announced</a:t>
            </a:r>
            <a:endParaRPr lang="de-DE" dirty="0" smtClean="0"/>
          </a:p>
          <a:p>
            <a:r>
              <a:rPr lang="de-DE" dirty="0" smtClean="0"/>
              <a:t>Taxi </a:t>
            </a:r>
            <a:r>
              <a:rPr lang="de-DE" dirty="0" err="1" smtClean="0"/>
              <a:t>booking</a:t>
            </a:r>
            <a:r>
              <a:rPr lang="de-DE" dirty="0" smtClean="0"/>
              <a:t> at </a:t>
            </a:r>
            <a:r>
              <a:rPr lang="de-DE" dirty="0" err="1" smtClean="0"/>
              <a:t>Dagstuhl</a:t>
            </a:r>
            <a:r>
              <a:rPr lang="de-DE" dirty="0" smtClean="0"/>
              <a:t> </a:t>
            </a:r>
            <a:r>
              <a:rPr lang="de-DE" dirty="0" err="1" smtClean="0"/>
              <a:t>office</a:t>
            </a:r>
            <a:endParaRPr lang="de-DE" dirty="0" smtClean="0"/>
          </a:p>
          <a:p>
            <a:pPr lvl="1"/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organize</a:t>
            </a:r>
            <a:r>
              <a:rPr lang="de-DE" dirty="0" smtClean="0"/>
              <a:t>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taxis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58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Wiki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Confluence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workshop</a:t>
            </a:r>
            <a:r>
              <a:rPr lang="de-DE" dirty="0" smtClean="0"/>
              <a:t> </a:t>
            </a:r>
            <a:r>
              <a:rPr lang="de-DE" dirty="0" err="1" smtClean="0"/>
              <a:t>tiny</a:t>
            </a:r>
            <a:r>
              <a:rPr lang="de-DE" dirty="0" smtClean="0"/>
              <a:t> link: </a:t>
            </a:r>
            <a:r>
              <a:rPr lang="de-DE" sz="2800" dirty="0" smtClean="0">
                <a:hlinkClick r:id="rId2"/>
              </a:rPr>
              <a:t>https://ddi-alliance.atlassian.net/wiki/x/FwDIK</a:t>
            </a:r>
            <a:endParaRPr lang="de-DE" sz="2800" dirty="0" smtClean="0"/>
          </a:p>
          <a:p>
            <a:r>
              <a:rPr lang="de-DE" sz="2800" dirty="0" smtClean="0"/>
              <a:t>All </a:t>
            </a:r>
            <a:r>
              <a:rPr lang="de-DE" sz="2800" dirty="0" err="1" smtClean="0"/>
              <a:t>participants</a:t>
            </a:r>
            <a:r>
              <a:rPr lang="de-DE" sz="2800" dirty="0" smtClean="0"/>
              <a:t> </a:t>
            </a:r>
            <a:r>
              <a:rPr lang="de-DE" sz="2800" dirty="0" err="1" smtClean="0"/>
              <a:t>have</a:t>
            </a:r>
            <a:r>
              <a:rPr lang="de-DE" sz="2800" dirty="0" smtClean="0"/>
              <a:t> </a:t>
            </a:r>
            <a:r>
              <a:rPr lang="de-DE" sz="2800" dirty="0" err="1" smtClean="0"/>
              <a:t>write</a:t>
            </a:r>
            <a:r>
              <a:rPr lang="de-DE" sz="2800" dirty="0" smtClean="0"/>
              <a:t> </a:t>
            </a:r>
            <a:r>
              <a:rPr lang="de-DE" sz="2800" dirty="0" err="1" smtClean="0"/>
              <a:t>access</a:t>
            </a:r>
            <a:endParaRPr lang="de-DE" sz="2800" dirty="0" smtClean="0"/>
          </a:p>
          <a:p>
            <a:r>
              <a:rPr lang="de-DE" sz="2800" dirty="0" err="1" smtClean="0"/>
              <a:t>Simoulteanous</a:t>
            </a:r>
            <a:r>
              <a:rPr lang="de-DE" sz="2800" dirty="0" smtClean="0"/>
              <a:t> </a:t>
            </a:r>
            <a:r>
              <a:rPr lang="de-DE" sz="2800" dirty="0" err="1" smtClean="0"/>
              <a:t>editing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documents</a:t>
            </a:r>
            <a:r>
              <a:rPr lang="de-DE" sz="2800" dirty="0" smtClean="0"/>
              <a:t> </a:t>
            </a:r>
            <a:r>
              <a:rPr lang="de-DE" sz="2800" dirty="0" err="1" smtClean="0"/>
              <a:t>possible</a:t>
            </a:r>
            <a:r>
              <a:rPr lang="de-DE" sz="2800" dirty="0" smtClean="0"/>
              <a:t> </a:t>
            </a:r>
            <a:r>
              <a:rPr lang="de-DE" sz="2800" dirty="0" err="1" smtClean="0"/>
              <a:t>if</a:t>
            </a:r>
            <a:r>
              <a:rPr lang="de-DE" sz="2800" dirty="0" smtClean="0"/>
              <a:t> </a:t>
            </a:r>
            <a:r>
              <a:rPr lang="de-DE" sz="2800" dirty="0" err="1" smtClean="0"/>
              <a:t>logged</a:t>
            </a:r>
            <a:r>
              <a:rPr lang="de-DE" sz="2800" dirty="0" smtClean="0"/>
              <a:t> 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25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Confluence</a:t>
            </a:r>
            <a:r>
              <a:rPr lang="de-DE" dirty="0" smtClean="0"/>
              <a:t> Login </a:t>
            </a:r>
            <a:r>
              <a:rPr lang="de-DE" dirty="0" err="1" smtClean="0"/>
              <a:t>Issues</a:t>
            </a:r>
            <a:endParaRPr lang="de-DE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559175" cy="2496529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191000"/>
            <a:ext cx="487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Instructions </a:t>
            </a:r>
            <a:r>
              <a:rPr lang="en-US" dirty="0"/>
              <a:t>to work around </a:t>
            </a:r>
            <a:r>
              <a:rPr lang="en-US" dirty="0" smtClean="0"/>
              <a:t>this:</a:t>
            </a:r>
            <a:endParaRPr lang="de-DE" dirty="0"/>
          </a:p>
          <a:p>
            <a:r>
              <a:rPr lang="en-US" dirty="0"/>
              <a:t> 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Go to the Confluence page </a:t>
            </a:r>
            <a:r>
              <a:rPr lang="en-US" u="sng" dirty="0">
                <a:hlinkClick r:id="rId3"/>
              </a:rPr>
              <a:t>https://confluence.atlassian.com/</a:t>
            </a: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login. Enter your credentials.</a:t>
            </a:r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Go to the page workshop page </a:t>
            </a:r>
            <a:r>
              <a:rPr lang="en-US" dirty="0" smtClean="0"/>
              <a:t>at</a:t>
            </a:r>
            <a:br>
              <a:rPr lang="en-US" dirty="0" smtClean="0"/>
            </a:b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://ddi-alliance.atlassian.net/wiki/x/FwDIK</a:t>
            </a:r>
            <a:r>
              <a:rPr lang="en-US" dirty="0"/>
              <a:t> 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47039"/>
            <a:ext cx="3879056" cy="256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7900"/>
            <a:ext cx="3879056" cy="21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14800" y="2667000"/>
            <a:ext cx="4191000" cy="26670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76800" y="4800600"/>
            <a:ext cx="2209800" cy="1066800"/>
          </a:xfrm>
          <a:prstGeom prst="straightConnector1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46075"/>
            <a:ext cx="702945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59331"/>
            <a:ext cx="3075794" cy="245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Agile 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Plenary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dynamic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 in </a:t>
            </a:r>
            <a:r>
              <a:rPr lang="de-DE" dirty="0" err="1" smtClean="0"/>
              <a:t>four</a:t>
            </a:r>
            <a:r>
              <a:rPr lang="de-DE" dirty="0" smtClean="0"/>
              <a:t> 90-minutes </a:t>
            </a:r>
            <a:r>
              <a:rPr lang="de-DE" dirty="0" err="1" smtClean="0"/>
              <a:t>blocks</a:t>
            </a:r>
            <a:r>
              <a:rPr lang="de-DE" dirty="0" smtClean="0"/>
              <a:t> per </a:t>
            </a:r>
            <a:r>
              <a:rPr lang="de-DE" dirty="0" err="1" smtClean="0"/>
              <a:t>day</a:t>
            </a:r>
            <a:endParaRPr lang="de-DE" dirty="0" smtClean="0"/>
          </a:p>
          <a:p>
            <a:r>
              <a:rPr lang="de-DE" dirty="0" smtClean="0"/>
              <a:t>Daily </a:t>
            </a:r>
            <a:r>
              <a:rPr lang="de-DE" dirty="0" err="1" smtClean="0"/>
              <a:t>adapting</a:t>
            </a:r>
            <a:r>
              <a:rPr lang="de-DE" dirty="0" smtClean="0"/>
              <a:t> in </a:t>
            </a:r>
            <a:r>
              <a:rPr lang="de-DE" dirty="0" err="1" smtClean="0"/>
              <a:t>plenary</a:t>
            </a:r>
            <a:endParaRPr lang="de-DE" dirty="0" smtClean="0"/>
          </a:p>
          <a:p>
            <a:r>
              <a:rPr lang="de-DE" dirty="0" smtClean="0"/>
              <a:t>Daily </a:t>
            </a:r>
            <a:r>
              <a:rPr lang="de-DE" dirty="0" err="1" smtClean="0"/>
              <a:t>organizers</a:t>
            </a:r>
            <a:r>
              <a:rPr lang="de-DE" dirty="0" smtClean="0"/>
              <a:t> </a:t>
            </a:r>
            <a:r>
              <a:rPr lang="de-DE" dirty="0" err="1" smtClean="0"/>
              <a:t>meeting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evenings</a:t>
            </a:r>
            <a:endParaRPr lang="de-DE" dirty="0" smtClean="0"/>
          </a:p>
          <a:p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evening</a:t>
            </a:r>
            <a:r>
              <a:rPr lang="de-DE" dirty="0" smtClean="0"/>
              <a:t> </a:t>
            </a:r>
            <a:r>
              <a:rPr lang="de-DE" dirty="0" err="1" smtClean="0"/>
              <a:t>sessions</a:t>
            </a:r>
            <a:r>
              <a:rPr lang="de-DE" dirty="0" smtClean="0"/>
              <a:t> (19:00)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special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Tuesday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Wednesday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Icebreaker</a:t>
            </a:r>
            <a:r>
              <a:rPr lang="de-DE" dirty="0" smtClean="0"/>
              <a:t> Round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 smtClean="0"/>
              <a:t>Introduce</a:t>
            </a:r>
            <a:r>
              <a:rPr lang="de-DE" dirty="0" smtClean="0"/>
              <a:t> </a:t>
            </a:r>
            <a:r>
              <a:rPr lang="de-DE" dirty="0" err="1" smtClean="0"/>
              <a:t>yourself</a:t>
            </a:r>
            <a:r>
              <a:rPr lang="de-DE" dirty="0" smtClean="0"/>
              <a:t>:</a:t>
            </a:r>
          </a:p>
          <a:p>
            <a:r>
              <a:rPr lang="en-US" dirty="0"/>
              <a:t>Do you see yourself as researcher, data expert, infrastructure expert or disseminator?</a:t>
            </a:r>
          </a:p>
          <a:p>
            <a:r>
              <a:rPr lang="en-US" dirty="0"/>
              <a:t>What do you bring to this workshop?</a:t>
            </a:r>
          </a:p>
          <a:p>
            <a:r>
              <a:rPr lang="en-US" dirty="0"/>
              <a:t>What do you want to take away from this workshop? 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15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052" y="76200"/>
            <a:ext cx="5064748" cy="63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803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e-DE" dirty="0"/>
              <a:t>14</a:t>
            </a:r>
            <a:r>
              <a:rPr lang="de-DE" baseline="30000" dirty="0"/>
              <a:t>th</a:t>
            </a:r>
            <a:r>
              <a:rPr lang="de-DE" dirty="0" smtClean="0"/>
              <a:t> Workshop in </a:t>
            </a:r>
            <a:r>
              <a:rPr lang="de-DE" dirty="0" err="1" smtClean="0"/>
              <a:t>this</a:t>
            </a:r>
            <a:r>
              <a:rPr lang="de-DE" dirty="0" smtClean="0"/>
              <a:t> Series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>
                <a:hlinkClick r:id="rId3"/>
              </a:rPr>
              <a:t>DDI/</a:t>
            </a:r>
            <a:r>
              <a:rPr lang="de-DE" dirty="0" err="1" smtClean="0">
                <a:hlinkClick r:id="rId3"/>
              </a:rPr>
              <a:t>Metadata</a:t>
            </a:r>
            <a:r>
              <a:rPr lang="de-DE" dirty="0" smtClean="0">
                <a:hlinkClick r:id="rId3"/>
              </a:rPr>
              <a:t> Workshop </a:t>
            </a:r>
            <a:r>
              <a:rPr lang="de-DE" dirty="0" err="1" smtClean="0">
                <a:hlinkClick r:id="rId3"/>
              </a:rPr>
              <a:t>series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	</a:t>
            </a:r>
            <a:r>
              <a:rPr lang="de-DE" dirty="0" err="1" smtClean="0"/>
              <a:t>started</a:t>
            </a:r>
            <a:r>
              <a:rPr lang="de-DE" dirty="0" smtClean="0"/>
              <a:t> </a:t>
            </a:r>
            <a:r>
              <a:rPr lang="de-DE" dirty="0" smtClean="0"/>
              <a:t>in 2007 in </a:t>
            </a:r>
            <a:r>
              <a:rPr lang="de-DE" dirty="0" err="1" smtClean="0"/>
              <a:t>Dagstuhl</a:t>
            </a:r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5-day </a:t>
            </a:r>
            <a:r>
              <a:rPr lang="de-DE" dirty="0" err="1" smtClean="0"/>
              <a:t>workshops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 smtClean="0"/>
          </a:p>
          <a:p>
            <a:r>
              <a:rPr lang="de-DE" dirty="0" smtClean="0"/>
              <a:t>Topics</a:t>
            </a:r>
          </a:p>
          <a:p>
            <a:pPr lvl="1"/>
            <a:r>
              <a:rPr lang="de-DE" dirty="0" smtClean="0"/>
              <a:t>DDI </a:t>
            </a:r>
            <a:r>
              <a:rPr lang="de-DE" dirty="0" err="1" smtClean="0"/>
              <a:t>development</a:t>
            </a:r>
            <a:r>
              <a:rPr lang="de-DE" dirty="0" smtClean="0"/>
              <a:t>, DDI </a:t>
            </a:r>
            <a:r>
              <a:rPr lang="de-DE" dirty="0" err="1" smtClean="0"/>
              <a:t>usage</a:t>
            </a:r>
            <a:r>
              <a:rPr lang="de-DE" dirty="0" smtClean="0"/>
              <a:t>, DDI </a:t>
            </a:r>
            <a:r>
              <a:rPr lang="de-DE" dirty="0" err="1" smtClean="0"/>
              <a:t>training</a:t>
            </a:r>
            <a:endParaRPr lang="de-DE" dirty="0" smtClean="0"/>
          </a:p>
          <a:p>
            <a:pPr lvl="1"/>
            <a:r>
              <a:rPr lang="de-DE" dirty="0" smtClean="0"/>
              <a:t>Development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semantic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r>
              <a:rPr lang="de-DE" dirty="0" smtClean="0"/>
              <a:t> (RDF </a:t>
            </a:r>
            <a:r>
              <a:rPr lang="de-DE" dirty="0" err="1" smtClean="0"/>
              <a:t>vocabularies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Interoperability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standards</a:t>
            </a:r>
            <a:r>
              <a:rPr lang="de-DE" dirty="0" smtClean="0"/>
              <a:t>, </a:t>
            </a:r>
            <a:r>
              <a:rPr lang="de-DE" dirty="0" err="1" smtClean="0"/>
              <a:t>including</a:t>
            </a:r>
            <a:r>
              <a:rPr lang="de-DE" dirty="0" smtClean="0"/>
              <a:t>:</a:t>
            </a:r>
          </a:p>
          <a:p>
            <a:pPr lvl="2"/>
            <a:r>
              <a:rPr lang="en-US" b="1" dirty="0" smtClean="0"/>
              <a:t>Workshops </a:t>
            </a:r>
            <a:r>
              <a:rPr lang="en-US" b="1" dirty="0"/>
              <a:t>in 2018 and 2019 </a:t>
            </a:r>
            <a:r>
              <a:rPr lang="en-US" b="1" dirty="0" smtClean="0"/>
              <a:t>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Interoperability </a:t>
            </a:r>
            <a:r>
              <a:rPr lang="en-US" b="1" dirty="0"/>
              <a:t>of Metadata Standards in Cross-Domain Science, Health, and Social Science </a:t>
            </a:r>
            <a:r>
              <a:rPr lang="en-US" b="1" dirty="0" smtClean="0"/>
              <a:t>Applications</a:t>
            </a:r>
            <a:endParaRPr lang="en-US" b="1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1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Organizers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Sponsors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err="1" smtClean="0"/>
              <a:t>Organizers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2"/>
              </a:rPr>
              <a:t>Simon Cox</a:t>
            </a:r>
            <a:r>
              <a:rPr lang="de-DE" dirty="0"/>
              <a:t>, CSIRO </a:t>
            </a:r>
            <a:r>
              <a:rPr lang="de-DE" dirty="0" err="1"/>
              <a:t>Australia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W3C Dataset Exchange Working Group</a:t>
            </a:r>
          </a:p>
          <a:p>
            <a:pPr lvl="1"/>
            <a:r>
              <a:rPr lang="de-DE" dirty="0" err="1"/>
              <a:t>Arofan</a:t>
            </a:r>
            <a:r>
              <a:rPr lang="de-DE" dirty="0"/>
              <a:t> Gregory, Consultant </a:t>
            </a:r>
            <a:r>
              <a:rPr lang="de-DE" dirty="0" err="1"/>
              <a:t>and</a:t>
            </a:r>
            <a:r>
              <a:rPr lang="de-DE" dirty="0"/>
              <a:t> DDI Alliance</a:t>
            </a:r>
          </a:p>
          <a:p>
            <a:pPr lvl="1"/>
            <a:r>
              <a:rPr lang="de-DE" dirty="0">
                <a:hlinkClick r:id="rId3"/>
              </a:rPr>
              <a:t>Simon </a:t>
            </a:r>
            <a:r>
              <a:rPr lang="de-DE" dirty="0" err="1">
                <a:hlinkClick r:id="rId3"/>
              </a:rPr>
              <a:t>Hodson</a:t>
            </a:r>
            <a:r>
              <a:rPr lang="de-DE" dirty="0"/>
              <a:t>, CODATA - </a:t>
            </a:r>
            <a:r>
              <a:rPr lang="de-DE" dirty="0" err="1"/>
              <a:t>Committee</a:t>
            </a:r>
            <a:r>
              <a:rPr lang="de-DE" dirty="0"/>
              <a:t> on Data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International Science Council (ISC)</a:t>
            </a:r>
          </a:p>
          <a:p>
            <a:pPr lvl="1"/>
            <a:r>
              <a:rPr lang="de-DE" dirty="0">
                <a:hlinkClick r:id="rId4"/>
              </a:rPr>
              <a:t>Steven </a:t>
            </a:r>
            <a:r>
              <a:rPr lang="de-DE" dirty="0" err="1">
                <a:hlinkClick r:id="rId4"/>
              </a:rPr>
              <a:t>McEachern</a:t>
            </a:r>
            <a:r>
              <a:rPr lang="de-DE" dirty="0"/>
              <a:t>, </a:t>
            </a:r>
            <a:r>
              <a:rPr lang="de-DE" dirty="0" err="1"/>
              <a:t>Australian</a:t>
            </a:r>
            <a:r>
              <a:rPr lang="de-DE" dirty="0"/>
              <a:t> National University </a:t>
            </a:r>
            <a:r>
              <a:rPr lang="de-DE" dirty="0" err="1"/>
              <a:t>and</a:t>
            </a:r>
            <a:r>
              <a:rPr lang="de-DE" dirty="0"/>
              <a:t> DDI Alliance</a:t>
            </a:r>
          </a:p>
          <a:p>
            <a:pPr lvl="1"/>
            <a:r>
              <a:rPr lang="de-DE" dirty="0">
                <a:hlinkClick r:id="rId5"/>
              </a:rPr>
              <a:t>Joachim </a:t>
            </a:r>
            <a:r>
              <a:rPr lang="de-DE" dirty="0" err="1">
                <a:hlinkClick r:id="rId5"/>
              </a:rPr>
              <a:t>Wackerow</a:t>
            </a:r>
            <a:r>
              <a:rPr lang="de-DE" dirty="0">
                <a:hlinkClick r:id="rId5"/>
              </a:rPr>
              <a:t>,</a:t>
            </a:r>
            <a:r>
              <a:rPr lang="de-DE" dirty="0"/>
              <a:t> GESIS - Leibniz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DDI Alliance</a:t>
            </a:r>
          </a:p>
          <a:p>
            <a:r>
              <a:rPr lang="de-DE" dirty="0" err="1"/>
              <a:t>Facilitator</a:t>
            </a:r>
            <a:r>
              <a:rPr lang="de-DE" dirty="0"/>
              <a:t>:</a:t>
            </a:r>
          </a:p>
          <a:p>
            <a:pPr lvl="1"/>
            <a:r>
              <a:rPr lang="de-DE" dirty="0">
                <a:hlinkClick r:id="rId6"/>
              </a:rPr>
              <a:t>Catharina </a:t>
            </a:r>
            <a:r>
              <a:rPr lang="de-DE" dirty="0" err="1">
                <a:hlinkClick r:id="rId6"/>
              </a:rPr>
              <a:t>Wasner</a:t>
            </a:r>
            <a:r>
              <a:rPr lang="de-DE" dirty="0"/>
              <a:t>, ZBW - Leibniz Information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smtClean="0"/>
              <a:t>Economics</a:t>
            </a:r>
          </a:p>
          <a:p>
            <a:r>
              <a:rPr lang="de-DE" dirty="0" err="1" smtClean="0"/>
              <a:t>Sponsored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:</a:t>
            </a:r>
          </a:p>
          <a:p>
            <a:pPr lvl="1"/>
            <a:r>
              <a:rPr lang="en-US" dirty="0" smtClean="0"/>
              <a:t>CODATA </a:t>
            </a:r>
            <a:r>
              <a:rPr lang="en-US" dirty="0"/>
              <a:t>(the </a:t>
            </a:r>
            <a:r>
              <a:rPr lang="en-US" u="sng" dirty="0">
                <a:hlinkClick r:id="rId7"/>
              </a:rPr>
              <a:t>Committee on Data</a:t>
            </a:r>
            <a:r>
              <a:rPr lang="en-US" dirty="0"/>
              <a:t> of </a:t>
            </a:r>
            <a:r>
              <a:rPr lang="en-US" dirty="0" smtClean="0"/>
              <a:t>the </a:t>
            </a:r>
            <a:r>
              <a:rPr lang="en-US" u="sng" dirty="0" smtClean="0">
                <a:hlinkClick r:id="rId8"/>
              </a:rPr>
              <a:t>International </a:t>
            </a:r>
            <a:r>
              <a:rPr lang="en-US" u="sng" dirty="0">
                <a:hlinkClick r:id="rId8"/>
              </a:rPr>
              <a:t>Science Council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Data </a:t>
            </a:r>
            <a:r>
              <a:rPr lang="en-US" dirty="0"/>
              <a:t>Documentation Initiative Alliance (</a:t>
            </a:r>
            <a:r>
              <a:rPr lang="en-US" u="sng" dirty="0">
                <a:hlinkClick r:id="rId9"/>
              </a:rPr>
              <a:t>DDI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Subsidized by</a:t>
            </a:r>
          </a:p>
          <a:p>
            <a:pPr lvl="1"/>
            <a:r>
              <a:rPr lang="de-DE" dirty="0" smtClean="0">
                <a:hlinkClick r:id="rId10"/>
              </a:rPr>
              <a:t>Schloss </a:t>
            </a:r>
            <a:r>
              <a:rPr lang="de-DE" dirty="0" err="1" smtClean="0">
                <a:hlinkClick r:id="rId10"/>
              </a:rPr>
              <a:t>Dagstuhl</a:t>
            </a:r>
            <a:r>
              <a:rPr lang="de-DE" dirty="0" smtClean="0">
                <a:hlinkClick r:id="rId10"/>
              </a:rPr>
              <a:t> – Leibniz </a:t>
            </a:r>
            <a:r>
              <a:rPr lang="de-DE" dirty="0" smtClean="0">
                <a:hlinkClick r:id="rId10"/>
              </a:rPr>
              <a:t>Center</a:t>
            </a:r>
            <a:br>
              <a:rPr lang="de-DE" dirty="0" smtClean="0">
                <a:hlinkClick r:id="rId10"/>
              </a:rPr>
            </a:br>
            <a:r>
              <a:rPr lang="de-DE" dirty="0" err="1" smtClean="0">
                <a:hlinkClick r:id="rId10"/>
              </a:rPr>
              <a:t>for</a:t>
            </a:r>
            <a:r>
              <a:rPr lang="de-DE" dirty="0" smtClean="0">
                <a:hlinkClick r:id="rId10"/>
              </a:rPr>
              <a:t> </a:t>
            </a:r>
            <a:r>
              <a:rPr lang="de-DE" dirty="0" err="1" smtClean="0">
                <a:hlinkClick r:id="rId10"/>
              </a:rPr>
              <a:t>Informatics</a:t>
            </a:r>
            <a:endParaRPr lang="de-DE" dirty="0"/>
          </a:p>
        </p:txBody>
      </p:sp>
      <p:pic>
        <p:nvPicPr>
          <p:cNvPr id="5122" name="Picture 2" descr="LeibnizAssociation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3139"/>
            <a:ext cx="1600200" cy="10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dagstuhl.de/fileadmin/assets/images/lzi_logo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486400"/>
            <a:ext cx="1676400" cy="37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933950"/>
            <a:ext cx="1295400" cy="31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 CODATA Pari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525365"/>
            <a:ext cx="1009649" cy="44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DDI Alliance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b="1" dirty="0"/>
              <a:t>Data Documentation Initiative (DDI)</a:t>
            </a:r>
            <a:r>
              <a:rPr lang="en-US" sz="1800" dirty="0"/>
              <a:t> is an international standard for describing the data produced by surveys and other observational methods in the social, behavioral, economic, and health </a:t>
            </a:r>
            <a:r>
              <a:rPr lang="en-US" sz="1800" dirty="0" smtClean="0"/>
              <a:t>sciences.</a:t>
            </a:r>
            <a:br>
              <a:rPr lang="en-US" sz="1800" dirty="0" smtClean="0"/>
            </a:br>
            <a:r>
              <a:rPr lang="en-US" sz="1800" dirty="0" smtClean="0"/>
              <a:t>DDI can </a:t>
            </a:r>
            <a:r>
              <a:rPr lang="en-US" sz="1800" dirty="0"/>
              <a:t>document and manage different stages in the research data lifecycle, such as conceptualization, collection, processing, distribution, discovery, and </a:t>
            </a:r>
            <a:r>
              <a:rPr lang="en-US" sz="1800" dirty="0" smtClean="0"/>
              <a:t>archiving.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Use </a:t>
            </a:r>
            <a:r>
              <a:rPr lang="en-US" sz="1800" dirty="0"/>
              <a:t>DDI </a:t>
            </a:r>
            <a:r>
              <a:rPr lang="en-US" sz="1800" dirty="0" smtClean="0"/>
              <a:t>to</a:t>
            </a:r>
            <a:br>
              <a:rPr lang="en-US" sz="1800" dirty="0" smtClean="0"/>
            </a:br>
            <a:r>
              <a:rPr lang="en-US" sz="1800" b="1" dirty="0" smtClean="0"/>
              <a:t>D</a:t>
            </a:r>
            <a:r>
              <a:rPr lang="en-US" sz="1800" dirty="0" smtClean="0"/>
              <a:t>ocument</a:t>
            </a:r>
            <a:r>
              <a:rPr lang="en-US" sz="1800" dirty="0"/>
              <a:t>, </a:t>
            </a:r>
            <a:r>
              <a:rPr lang="en-US" sz="1800" b="1" dirty="0"/>
              <a:t>D</a:t>
            </a:r>
            <a:r>
              <a:rPr lang="en-US" sz="1800" dirty="0"/>
              <a:t>iscover, and </a:t>
            </a:r>
            <a:r>
              <a:rPr lang="en-US" sz="1800" b="1" dirty="0"/>
              <a:t>I</a:t>
            </a:r>
            <a:r>
              <a:rPr lang="en-US" sz="1800" dirty="0"/>
              <a:t>nteroperate!</a:t>
            </a:r>
            <a:endParaRPr lang="de-DE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de-DE" dirty="0"/>
              <a:t>Aristotle Cloud Services</a:t>
            </a:r>
          </a:p>
          <a:p>
            <a:r>
              <a:rPr lang="de-DE" dirty="0" err="1"/>
              <a:t>Australian</a:t>
            </a:r>
            <a:r>
              <a:rPr lang="de-DE" dirty="0"/>
              <a:t> Bureau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(ABS)</a:t>
            </a:r>
          </a:p>
          <a:p>
            <a:r>
              <a:rPr lang="de-DE" dirty="0" err="1"/>
              <a:t>Australian</a:t>
            </a:r>
            <a:r>
              <a:rPr lang="de-DE" dirty="0"/>
              <a:t> Data Archive (ADA)</a:t>
            </a:r>
          </a:p>
          <a:p>
            <a:r>
              <a:rPr lang="de-DE" dirty="0"/>
              <a:t>Blaise -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Netherlands</a:t>
            </a:r>
            <a:endParaRPr lang="de-DE" dirty="0"/>
          </a:p>
          <a:p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Longitudinal Studies, Institute </a:t>
            </a:r>
            <a:r>
              <a:rPr lang="de-DE" dirty="0" err="1"/>
              <a:t>of</a:t>
            </a:r>
            <a:r>
              <a:rPr lang="de-DE" dirty="0"/>
              <a:t> Education, University College London</a:t>
            </a:r>
          </a:p>
          <a:p>
            <a:r>
              <a:rPr lang="de-DE" dirty="0" err="1"/>
              <a:t>Centro</a:t>
            </a:r>
            <a:r>
              <a:rPr lang="de-DE" dirty="0"/>
              <a:t> De </a:t>
            </a:r>
            <a:r>
              <a:rPr lang="de-DE" dirty="0" err="1"/>
              <a:t>Investigaciones</a:t>
            </a:r>
            <a:r>
              <a:rPr lang="de-DE" dirty="0"/>
              <a:t> </a:t>
            </a:r>
            <a:r>
              <a:rPr lang="de-DE" dirty="0" err="1"/>
              <a:t>Sociologicas</a:t>
            </a:r>
            <a:r>
              <a:rPr lang="de-DE" dirty="0"/>
              <a:t> (CIS), Spain</a:t>
            </a:r>
          </a:p>
          <a:p>
            <a:r>
              <a:rPr lang="de-DE" dirty="0" err="1"/>
              <a:t>Colectica</a:t>
            </a:r>
            <a:endParaRPr lang="de-DE" dirty="0"/>
          </a:p>
          <a:p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Science Data Archives (CESSDA)</a:t>
            </a:r>
          </a:p>
          <a:p>
            <a:r>
              <a:rPr lang="de-DE" dirty="0"/>
              <a:t>Cornell University (CISER)</a:t>
            </a:r>
          </a:p>
          <a:p>
            <a:r>
              <a:rPr lang="de-DE" dirty="0" err="1"/>
              <a:t>Danish</a:t>
            </a:r>
            <a:r>
              <a:rPr lang="de-DE" dirty="0"/>
              <a:t> Data Archive</a:t>
            </a:r>
          </a:p>
          <a:p>
            <a:r>
              <a:rPr lang="de-DE" dirty="0"/>
              <a:t>Data </a:t>
            </a:r>
            <a:r>
              <a:rPr lang="de-DE" dirty="0" err="1"/>
              <a:t>Archiving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Networked</a:t>
            </a:r>
            <a:r>
              <a:rPr lang="de-DE" dirty="0"/>
              <a:t> Services (DANS), The </a:t>
            </a:r>
            <a:r>
              <a:rPr lang="de-DE" dirty="0" err="1"/>
              <a:t>Netherlands</a:t>
            </a:r>
            <a:endParaRPr lang="de-DE" dirty="0"/>
          </a:p>
          <a:p>
            <a:r>
              <a:rPr lang="de-DE" dirty="0" err="1"/>
              <a:t>Eurostat</a:t>
            </a:r>
            <a:endParaRPr lang="de-DE" dirty="0"/>
          </a:p>
          <a:p>
            <a:r>
              <a:rPr lang="de-DE" dirty="0" err="1"/>
              <a:t>Finnish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Science Data Archive</a:t>
            </a:r>
          </a:p>
          <a:p>
            <a:r>
              <a:rPr lang="de-DE" dirty="0"/>
              <a:t>GESIS - Leibniz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Sciences</a:t>
            </a:r>
            <a:endParaRPr lang="de-DE" dirty="0"/>
          </a:p>
          <a:p>
            <a:r>
              <a:rPr lang="de-DE" dirty="0"/>
              <a:t>German </a:t>
            </a:r>
            <a:r>
              <a:rPr lang="de-DE" dirty="0" err="1"/>
              <a:t>Socio-Economic</a:t>
            </a:r>
            <a:r>
              <a:rPr lang="de-DE" dirty="0"/>
              <a:t> Panel Study (SOEP)</a:t>
            </a:r>
          </a:p>
          <a:p>
            <a:r>
              <a:rPr lang="de-DE" dirty="0"/>
              <a:t>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Study </a:t>
            </a:r>
            <a:r>
              <a:rPr lang="de-DE" dirty="0" err="1"/>
              <a:t>of</a:t>
            </a:r>
            <a:r>
              <a:rPr lang="de-DE" dirty="0"/>
              <a:t> Labor (IZA)</a:t>
            </a:r>
          </a:p>
          <a:p>
            <a:r>
              <a:rPr lang="de-DE" dirty="0"/>
              <a:t>Inter-university </a:t>
            </a:r>
            <a:r>
              <a:rPr lang="de-DE" dirty="0" err="1"/>
              <a:t>Consortium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Political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Research (ICPSR)</a:t>
            </a:r>
          </a:p>
          <a:p>
            <a:r>
              <a:rPr lang="de-DE" dirty="0"/>
              <a:t>Massachusetts Institute </a:t>
            </a:r>
            <a:r>
              <a:rPr lang="de-DE" dirty="0" err="1"/>
              <a:t>of</a:t>
            </a:r>
            <a:r>
              <a:rPr lang="de-DE" dirty="0"/>
              <a:t> Technology (MIT)</a:t>
            </a:r>
          </a:p>
          <a:p>
            <a:r>
              <a:rPr lang="de-DE" dirty="0"/>
              <a:t>National Institute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Statistics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Studies (INSEE)</a:t>
            </a:r>
          </a:p>
          <a:p>
            <a:r>
              <a:rPr lang="de-DE" dirty="0" err="1"/>
              <a:t>Nooro</a:t>
            </a:r>
            <a:r>
              <a:rPr lang="de-DE" dirty="0"/>
              <a:t> Online Research</a:t>
            </a:r>
          </a:p>
          <a:p>
            <a:r>
              <a:rPr lang="de-DE" dirty="0" err="1"/>
              <a:t>Norwegian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Science Data Service (NSD)</a:t>
            </a:r>
          </a:p>
          <a:p>
            <a:r>
              <a:rPr lang="de-DE" dirty="0"/>
              <a:t>Open Data </a:t>
            </a:r>
            <a:r>
              <a:rPr lang="de-DE" dirty="0" err="1"/>
              <a:t>Foundation</a:t>
            </a:r>
            <a:endParaRPr lang="de-DE" dirty="0"/>
          </a:p>
          <a:p>
            <a:r>
              <a:rPr lang="de-DE" dirty="0"/>
              <a:t>Research Data </a:t>
            </a:r>
            <a:r>
              <a:rPr lang="de-DE" dirty="0" err="1"/>
              <a:t>Centre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Federal </a:t>
            </a:r>
            <a:r>
              <a:rPr lang="de-DE" dirty="0" err="1"/>
              <a:t>Employment</a:t>
            </a:r>
            <a:r>
              <a:rPr lang="de-DE" dirty="0"/>
              <a:t> Agency,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Employment</a:t>
            </a:r>
            <a:r>
              <a:rPr lang="de-DE" dirty="0"/>
              <a:t> Research (IAB)</a:t>
            </a:r>
          </a:p>
          <a:p>
            <a:r>
              <a:rPr lang="de-DE" dirty="0" err="1"/>
              <a:t>Roper</a:t>
            </a:r>
            <a:r>
              <a:rPr lang="de-DE" dirty="0"/>
              <a:t> Center </a:t>
            </a:r>
            <a:r>
              <a:rPr lang="de-DE" dirty="0" err="1"/>
              <a:t>for</a:t>
            </a:r>
            <a:r>
              <a:rPr lang="de-DE" dirty="0"/>
              <a:t> Public Opinion Research</a:t>
            </a:r>
          </a:p>
          <a:p>
            <a:r>
              <a:rPr lang="de-DE" dirty="0"/>
              <a:t>Stanford University</a:t>
            </a:r>
          </a:p>
          <a:p>
            <a:r>
              <a:rPr lang="de-DE" dirty="0" err="1"/>
              <a:t>Statistics</a:t>
            </a:r>
            <a:r>
              <a:rPr lang="de-DE" dirty="0"/>
              <a:t> Canada</a:t>
            </a:r>
          </a:p>
          <a:p>
            <a:r>
              <a:rPr lang="de-DE" dirty="0" err="1"/>
              <a:t>Statistics</a:t>
            </a:r>
            <a:r>
              <a:rPr lang="de-DE" dirty="0"/>
              <a:t> Estonia</a:t>
            </a:r>
          </a:p>
          <a:p>
            <a:r>
              <a:rPr lang="de-DE" dirty="0" err="1"/>
              <a:t>Statistics</a:t>
            </a:r>
            <a:r>
              <a:rPr lang="de-DE" dirty="0"/>
              <a:t> New </a:t>
            </a:r>
            <a:r>
              <a:rPr lang="de-DE" dirty="0" err="1"/>
              <a:t>Zealand</a:t>
            </a:r>
            <a:endParaRPr lang="de-DE" dirty="0"/>
          </a:p>
          <a:p>
            <a:r>
              <a:rPr lang="de-DE" dirty="0"/>
              <a:t>Survey Research </a:t>
            </a:r>
            <a:r>
              <a:rPr lang="de-DE" dirty="0" err="1"/>
              <a:t>Operations</a:t>
            </a:r>
            <a:r>
              <a:rPr lang="de-DE" dirty="0"/>
              <a:t>, University </a:t>
            </a:r>
            <a:r>
              <a:rPr lang="de-DE" dirty="0" err="1"/>
              <a:t>of</a:t>
            </a:r>
            <a:r>
              <a:rPr lang="de-DE" dirty="0"/>
              <a:t> Michigan</a:t>
            </a:r>
          </a:p>
          <a:p>
            <a:r>
              <a:rPr lang="de-DE" dirty="0" err="1"/>
              <a:t>Swedish</a:t>
            </a:r>
            <a:r>
              <a:rPr lang="de-DE" dirty="0"/>
              <a:t> National Data Service (SND)</a:t>
            </a:r>
          </a:p>
          <a:p>
            <a:r>
              <a:rPr lang="de-DE" dirty="0"/>
              <a:t>Swiss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Research in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 (FORS)</a:t>
            </a:r>
          </a:p>
          <a:p>
            <a:r>
              <a:rPr lang="de-DE" dirty="0"/>
              <a:t>TBA21 Group</a:t>
            </a:r>
          </a:p>
          <a:p>
            <a:r>
              <a:rPr lang="de-DE" dirty="0"/>
              <a:t>U.S. Bureau </a:t>
            </a:r>
            <a:r>
              <a:rPr lang="de-DE" dirty="0" err="1"/>
              <a:t>of</a:t>
            </a:r>
            <a:r>
              <a:rPr lang="de-DE" dirty="0"/>
              <a:t> Labor </a:t>
            </a:r>
            <a:r>
              <a:rPr lang="de-DE" dirty="0" err="1"/>
              <a:t>Statistics</a:t>
            </a:r>
            <a:endParaRPr lang="de-DE" dirty="0"/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Alberta, Canada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Applied </a:t>
            </a:r>
            <a:r>
              <a:rPr lang="de-DE" dirty="0" err="1"/>
              <a:t>Sciences</a:t>
            </a:r>
            <a:r>
              <a:rPr lang="de-DE" dirty="0"/>
              <a:t> HTW Chur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California, Berkeley -- Computer-</a:t>
            </a:r>
            <a:r>
              <a:rPr lang="de-DE" dirty="0" err="1"/>
              <a:t>Assisted</a:t>
            </a:r>
            <a:r>
              <a:rPr lang="de-DE" dirty="0"/>
              <a:t> Survey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UCDATA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Essex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Guelph</a:t>
            </a:r>
            <a:endParaRPr lang="de-DE" dirty="0"/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Kansas,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Social</a:t>
            </a:r>
            <a:r>
              <a:rPr lang="de-DE" dirty="0"/>
              <a:t> Research (IPSR)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Minnesota, Minnesota Population Center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Toronto </a:t>
            </a:r>
            <a:r>
              <a:rPr lang="de-DE" dirty="0" err="1"/>
              <a:t>Scholars</a:t>
            </a:r>
            <a:r>
              <a:rPr lang="de-DE" dirty="0"/>
              <a:t> Portal</a:t>
            </a:r>
          </a:p>
          <a:p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Wisconsin Institute on </a:t>
            </a:r>
            <a:r>
              <a:rPr lang="de-DE" dirty="0" err="1"/>
              <a:t>Aging</a:t>
            </a:r>
            <a:r>
              <a:rPr lang="de-DE" dirty="0"/>
              <a:t> – MIDUS </a:t>
            </a:r>
            <a:r>
              <a:rPr lang="de-DE" dirty="0" err="1"/>
              <a:t>study</a:t>
            </a:r>
            <a:endParaRPr lang="de-DE" dirty="0"/>
          </a:p>
          <a:p>
            <a:r>
              <a:rPr lang="de-DE" dirty="0"/>
              <a:t>World Bank, Development Data Group (DECDG)</a:t>
            </a:r>
          </a:p>
          <a:p>
            <a:r>
              <a:rPr lang="de-DE" dirty="0" err="1"/>
              <a:t>mStats</a:t>
            </a:r>
            <a:r>
              <a:rPr lang="de-DE" dirty="0"/>
              <a:t> DS – Data Science </a:t>
            </a:r>
            <a:r>
              <a:rPr lang="de-DE" dirty="0" err="1"/>
              <a:t>and</a:t>
            </a:r>
            <a:r>
              <a:rPr lang="de-DE" dirty="0"/>
              <a:t> Statistical Software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3400"/>
            <a:ext cx="304800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News in </a:t>
            </a:r>
            <a:r>
              <a:rPr lang="de-DE" dirty="0" err="1" smtClean="0"/>
              <a:t>Wadern</a:t>
            </a:r>
            <a:r>
              <a:rPr lang="de-DE" dirty="0"/>
              <a:t> </a:t>
            </a:r>
            <a:r>
              <a:rPr lang="de-DE" dirty="0" smtClean="0"/>
              <a:t>- </a:t>
            </a:r>
            <a:r>
              <a:rPr lang="de-DE" i="1" dirty="0" err="1" smtClean="0"/>
              <a:t>Wildlife</a:t>
            </a:r>
            <a:r>
              <a:rPr lang="de-DE" i="1" dirty="0" smtClean="0"/>
              <a:t> </a:t>
            </a:r>
            <a:r>
              <a:rPr lang="de-DE" i="1" dirty="0" err="1" smtClean="0"/>
              <a:t>Accidents</a:t>
            </a:r>
            <a:endParaRPr lang="de-DE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47800"/>
            <a:ext cx="4513262" cy="5110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5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Practical</a:t>
            </a:r>
            <a:r>
              <a:rPr lang="de-DE" dirty="0" smtClean="0"/>
              <a:t> Information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ID </a:t>
            </a:r>
            <a:r>
              <a:rPr lang="de-DE" dirty="0" err="1" smtClean="0"/>
              <a:t>badges</a:t>
            </a:r>
            <a:endParaRPr lang="de-DE" dirty="0" smtClean="0"/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Honour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 cards at lunch/dinner table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 smtClean="0"/>
              <a:t>Wireless Internet </a:t>
            </a:r>
            <a:r>
              <a:rPr lang="de-DE" dirty="0" err="1" smtClean="0"/>
              <a:t>access</a:t>
            </a:r>
            <a:r>
              <a:rPr lang="de-DE" dirty="0" smtClean="0"/>
              <a:t>: </a:t>
            </a:r>
            <a:r>
              <a:rPr lang="de-DE" dirty="0" smtClean="0">
                <a:hlinkClick r:id="rId2" action="ppaction://hlinkfile"/>
              </a:rPr>
              <a:t>wlan.dagstuhl.de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Facilities, our rooms: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	Kaiserslautern, S003, S005, and S104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Dinner excursion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on Thursday evening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 plenary on Friday late morning or early afternoon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Daily schedule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28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51" y="337388"/>
            <a:ext cx="8652449" cy="621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8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4565766" cy="256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36" y="3425884"/>
            <a:ext cx="4565766" cy="25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27025"/>
            <a:ext cx="8655050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23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On-screen Show (4:3)</PresentationFormat>
  <Paragraphs>142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Workshop on Interoperability of Metadata  Standards in Cross-Domain Science, Health, and Social Science Applications II</vt:lpstr>
      <vt:lpstr>14th Workshop in this Series</vt:lpstr>
      <vt:lpstr>Organizers and Sponsors</vt:lpstr>
      <vt:lpstr>DDI Alliance</vt:lpstr>
      <vt:lpstr>News in Wadern - Wildlife Accidents</vt:lpstr>
      <vt:lpstr>Practical Information</vt:lpstr>
      <vt:lpstr>PowerPoint Presentation</vt:lpstr>
      <vt:lpstr>PowerPoint Presentation</vt:lpstr>
      <vt:lpstr>PowerPoint Presentation</vt:lpstr>
      <vt:lpstr>Daily Schedule</vt:lpstr>
      <vt:lpstr>Practical Information II</vt:lpstr>
      <vt:lpstr>Wiki</vt:lpstr>
      <vt:lpstr>Confluence Login Issues</vt:lpstr>
      <vt:lpstr>PowerPoint Presentation</vt:lpstr>
      <vt:lpstr>Agile Process</vt:lpstr>
      <vt:lpstr>Icebreaker Round</vt:lpstr>
    </vt:vector>
  </TitlesOfParts>
  <Company>GESIS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Wackerow, Joachim</dc:creator>
  <cp:lastModifiedBy>Wackerow, Joachim</cp:lastModifiedBy>
  <cp:revision>52</cp:revision>
  <dcterms:created xsi:type="dcterms:W3CDTF">2019-09-15T18:46:22Z</dcterms:created>
  <dcterms:modified xsi:type="dcterms:W3CDTF">2019-10-07T06:26:54Z</dcterms:modified>
</cp:coreProperties>
</file>