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1" r:id="rId2"/>
  </p:sldMasterIdLst>
  <p:notesMasterIdLst>
    <p:notesMasterId r:id="rId11"/>
  </p:notesMasterIdLst>
  <p:sldIdLst>
    <p:sldId id="297" r:id="rId3"/>
    <p:sldId id="262" r:id="rId4"/>
    <p:sldId id="308" r:id="rId5"/>
    <p:sldId id="261" r:id="rId6"/>
    <p:sldId id="690" r:id="rId7"/>
    <p:sldId id="342" r:id="rId8"/>
    <p:sldId id="310" r:id="rId9"/>
    <p:sldId id="701" r:id="rId10"/>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om Lutalo" initials="TL" lastIdx="7"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73" autoAdjust="0"/>
    <p:restoredTop sz="78571" autoAdjust="0"/>
  </p:normalViewPr>
  <p:slideViewPr>
    <p:cSldViewPr snapToGrid="0">
      <p:cViewPr>
        <p:scale>
          <a:sx n="74" d="100"/>
          <a:sy n="74" d="100"/>
        </p:scale>
        <p:origin x="-1546" y="5"/>
      </p:cViewPr>
      <p:guideLst>
        <p:guide orient="horz" pos="2160"/>
        <p:guide pos="2880"/>
      </p:guideLst>
    </p:cSldViewPr>
  </p:slideViewPr>
  <p:notesTextViewPr>
    <p:cViewPr>
      <p:scale>
        <a:sx n="1" d="1"/>
        <a:sy n="1" d="1"/>
      </p:scale>
      <p:origin x="0" y="0"/>
    </p:cViewPr>
  </p:notesTextViewPr>
  <p:notesViewPr>
    <p:cSldViewPr snapToGrid="0">
      <p:cViewPr varScale="1">
        <p:scale>
          <a:sx n="48" d="100"/>
          <a:sy n="48" d="100"/>
        </p:scale>
        <p:origin x="1652"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396A211-FBB9-4EB0-8724-7445B2408955}" type="doc">
      <dgm:prSet loTypeId="urn:microsoft.com/office/officeart/2005/8/layout/vList3" loCatId="list" qsTypeId="urn:microsoft.com/office/officeart/2005/8/quickstyle/simple1" qsCatId="simple" csTypeId="urn:microsoft.com/office/officeart/2005/8/colors/accent1_2" csCatId="accent1" phldr="1"/>
      <dgm:spPr/>
    </dgm:pt>
    <dgm:pt modelId="{89FC1B3F-90B2-4F12-A09E-BC81483E74A6}">
      <dgm:prSet phldrT="[Text]" custT="1"/>
      <dgm:spPr/>
      <dgm:t>
        <a:bodyPr/>
        <a:lstStyle/>
        <a:p>
          <a:pPr algn="l"/>
          <a:r>
            <a:rPr lang="en-GB" sz="2000" dirty="0"/>
            <a:t>Household residency episodes</a:t>
          </a:r>
        </a:p>
      </dgm:t>
    </dgm:pt>
    <dgm:pt modelId="{59C1E59C-87CC-4C60-ADF2-1DAB646E030E}" type="parTrans" cxnId="{A9C0AB22-CB72-4BB7-943A-0AF8C23D3B56}">
      <dgm:prSet/>
      <dgm:spPr/>
      <dgm:t>
        <a:bodyPr/>
        <a:lstStyle/>
        <a:p>
          <a:pPr algn="l"/>
          <a:endParaRPr lang="en-GB" sz="2000"/>
        </a:p>
      </dgm:t>
    </dgm:pt>
    <dgm:pt modelId="{151D79B9-F655-4D4A-A95A-4348C9689B8E}" type="sibTrans" cxnId="{A9C0AB22-CB72-4BB7-943A-0AF8C23D3B56}">
      <dgm:prSet/>
      <dgm:spPr/>
      <dgm:t>
        <a:bodyPr/>
        <a:lstStyle/>
        <a:p>
          <a:pPr algn="l"/>
          <a:endParaRPr lang="en-GB" sz="2000"/>
        </a:p>
      </dgm:t>
    </dgm:pt>
    <dgm:pt modelId="{E606C922-2497-4443-8918-211D7DEE74B7}">
      <dgm:prSet phldrT="[Text]" custT="1"/>
      <dgm:spPr/>
      <dgm:t>
        <a:bodyPr/>
        <a:lstStyle/>
        <a:p>
          <a:pPr algn="l"/>
          <a:r>
            <a:rPr lang="en-GB" sz="2000" dirty="0"/>
            <a:t>HIV care and ART clinical records</a:t>
          </a:r>
        </a:p>
      </dgm:t>
    </dgm:pt>
    <dgm:pt modelId="{2D598D2B-9D79-49D9-B7C8-023AC9A1A303}" type="parTrans" cxnId="{222AF396-A980-438D-A5A5-9855CADE6BB1}">
      <dgm:prSet/>
      <dgm:spPr/>
      <dgm:t>
        <a:bodyPr/>
        <a:lstStyle/>
        <a:p>
          <a:pPr algn="l"/>
          <a:endParaRPr lang="en-GB" sz="2000"/>
        </a:p>
      </dgm:t>
    </dgm:pt>
    <dgm:pt modelId="{02CAD9A6-C187-4267-94EA-2DACF3FB9388}" type="sibTrans" cxnId="{222AF396-A980-438D-A5A5-9855CADE6BB1}">
      <dgm:prSet/>
      <dgm:spPr/>
      <dgm:t>
        <a:bodyPr/>
        <a:lstStyle/>
        <a:p>
          <a:pPr algn="l"/>
          <a:endParaRPr lang="en-GB" sz="2000"/>
        </a:p>
      </dgm:t>
    </dgm:pt>
    <dgm:pt modelId="{AFC1FA75-9840-405D-B771-4117C1C9789D}">
      <dgm:prSet custT="1"/>
      <dgm:spPr/>
      <dgm:t>
        <a:bodyPr/>
        <a:lstStyle/>
        <a:p>
          <a:pPr algn="l"/>
          <a:r>
            <a:rPr lang="en-GB" sz="2000" dirty="0"/>
            <a:t>Deaths and verbal autopsy</a:t>
          </a:r>
        </a:p>
      </dgm:t>
    </dgm:pt>
    <dgm:pt modelId="{082BFEB7-869E-42C7-92FE-838063E075CF}" type="parTrans" cxnId="{1EAD5A02-08BA-4C29-9599-FB63767362AF}">
      <dgm:prSet/>
      <dgm:spPr/>
      <dgm:t>
        <a:bodyPr/>
        <a:lstStyle/>
        <a:p>
          <a:pPr algn="l"/>
          <a:endParaRPr lang="en-GB" sz="2000"/>
        </a:p>
      </dgm:t>
    </dgm:pt>
    <dgm:pt modelId="{6CE52C04-ADE4-4463-B8C9-6AA00256F397}" type="sibTrans" cxnId="{1EAD5A02-08BA-4C29-9599-FB63767362AF}">
      <dgm:prSet/>
      <dgm:spPr/>
      <dgm:t>
        <a:bodyPr/>
        <a:lstStyle/>
        <a:p>
          <a:pPr algn="l"/>
          <a:endParaRPr lang="en-GB" sz="2000"/>
        </a:p>
      </dgm:t>
    </dgm:pt>
    <dgm:pt modelId="{41396F61-EA71-440E-B006-DBE2F5A770E6}">
      <dgm:prSet custT="1"/>
      <dgm:spPr/>
      <dgm:t>
        <a:bodyPr/>
        <a:lstStyle/>
        <a:p>
          <a:pPr algn="l"/>
          <a:r>
            <a:rPr lang="en-GB" sz="2000" dirty="0"/>
            <a:t>HIV test dates and results</a:t>
          </a:r>
        </a:p>
      </dgm:t>
    </dgm:pt>
    <dgm:pt modelId="{D81F45E5-C50E-4BBD-8444-DEFF017F1E85}" type="parTrans" cxnId="{186CDA9E-BC85-49CD-9E24-B04913887242}">
      <dgm:prSet/>
      <dgm:spPr/>
      <dgm:t>
        <a:bodyPr/>
        <a:lstStyle/>
        <a:p>
          <a:pPr algn="l"/>
          <a:endParaRPr lang="en-GB" sz="2000"/>
        </a:p>
      </dgm:t>
    </dgm:pt>
    <dgm:pt modelId="{FE2B8167-51B7-4C89-A29E-B8AE2CD70C82}" type="sibTrans" cxnId="{186CDA9E-BC85-49CD-9E24-B04913887242}">
      <dgm:prSet/>
      <dgm:spPr/>
      <dgm:t>
        <a:bodyPr/>
        <a:lstStyle/>
        <a:p>
          <a:pPr algn="l"/>
          <a:endParaRPr lang="en-GB" sz="2000"/>
        </a:p>
      </dgm:t>
    </dgm:pt>
    <dgm:pt modelId="{41193A27-1E98-4A46-BD57-85DF6F2C74D8}" type="pres">
      <dgm:prSet presAssocID="{2396A211-FBB9-4EB0-8724-7445B2408955}" presName="linearFlow" presStyleCnt="0">
        <dgm:presLayoutVars>
          <dgm:dir/>
          <dgm:resizeHandles val="exact"/>
        </dgm:presLayoutVars>
      </dgm:prSet>
      <dgm:spPr/>
    </dgm:pt>
    <dgm:pt modelId="{981A1412-9622-49BC-BD1A-D5A5111ED4CE}" type="pres">
      <dgm:prSet presAssocID="{89FC1B3F-90B2-4F12-A09E-BC81483E74A6}" presName="composite" presStyleCnt="0"/>
      <dgm:spPr/>
    </dgm:pt>
    <dgm:pt modelId="{86B53438-85A1-4937-B20E-C3D3D0006625}" type="pres">
      <dgm:prSet presAssocID="{89FC1B3F-90B2-4F12-A09E-BC81483E74A6}" presName="imgShp" presStyleLbl="fgImgPlace1" presStyleIdx="0" presStyleCnt="4"/>
      <dgm:spPr/>
    </dgm:pt>
    <dgm:pt modelId="{A4AA62E9-2364-4BA7-90C2-418CA1E3332B}" type="pres">
      <dgm:prSet presAssocID="{89FC1B3F-90B2-4F12-A09E-BC81483E74A6}" presName="txShp" presStyleLbl="node1" presStyleIdx="0" presStyleCnt="4">
        <dgm:presLayoutVars>
          <dgm:bulletEnabled val="1"/>
        </dgm:presLayoutVars>
      </dgm:prSet>
      <dgm:spPr/>
      <dgm:t>
        <a:bodyPr/>
        <a:lstStyle/>
        <a:p>
          <a:endParaRPr lang="de-DE"/>
        </a:p>
      </dgm:t>
    </dgm:pt>
    <dgm:pt modelId="{91948522-37C3-4A55-9BCE-992499F6674B}" type="pres">
      <dgm:prSet presAssocID="{151D79B9-F655-4D4A-A95A-4348C9689B8E}" presName="spacing" presStyleCnt="0"/>
      <dgm:spPr/>
    </dgm:pt>
    <dgm:pt modelId="{471E0B25-2CCC-433F-801A-E1A3C0530B05}" type="pres">
      <dgm:prSet presAssocID="{41396F61-EA71-440E-B006-DBE2F5A770E6}" presName="composite" presStyleCnt="0"/>
      <dgm:spPr/>
    </dgm:pt>
    <dgm:pt modelId="{03864ADE-2EE7-4771-BF03-4D29F40DA292}" type="pres">
      <dgm:prSet presAssocID="{41396F61-EA71-440E-B006-DBE2F5A770E6}" presName="imgShp" presStyleLbl="fgImgPlace1" presStyleIdx="1" presStyleCnt="4"/>
      <dgm:spPr/>
    </dgm:pt>
    <dgm:pt modelId="{9D48187A-9B37-4076-A4DA-BB36C65D4997}" type="pres">
      <dgm:prSet presAssocID="{41396F61-EA71-440E-B006-DBE2F5A770E6}" presName="txShp" presStyleLbl="node1" presStyleIdx="1" presStyleCnt="4">
        <dgm:presLayoutVars>
          <dgm:bulletEnabled val="1"/>
        </dgm:presLayoutVars>
      </dgm:prSet>
      <dgm:spPr/>
      <dgm:t>
        <a:bodyPr/>
        <a:lstStyle/>
        <a:p>
          <a:endParaRPr lang="de-DE"/>
        </a:p>
      </dgm:t>
    </dgm:pt>
    <dgm:pt modelId="{A27C61BE-F169-4B60-8520-2E9840F97F6A}" type="pres">
      <dgm:prSet presAssocID="{FE2B8167-51B7-4C89-A29E-B8AE2CD70C82}" presName="spacing" presStyleCnt="0"/>
      <dgm:spPr/>
    </dgm:pt>
    <dgm:pt modelId="{4A6F45E7-6DCB-43CF-9EEA-AB7CFAD78EE6}" type="pres">
      <dgm:prSet presAssocID="{AFC1FA75-9840-405D-B771-4117C1C9789D}" presName="composite" presStyleCnt="0"/>
      <dgm:spPr/>
    </dgm:pt>
    <dgm:pt modelId="{FE3C2A76-D6B3-4950-9846-EBF8DFF20F8F}" type="pres">
      <dgm:prSet presAssocID="{AFC1FA75-9840-405D-B771-4117C1C9789D}" presName="imgShp" presStyleLbl="fgImgPlace1" presStyleIdx="2" presStyleCnt="4"/>
      <dgm:spPr/>
    </dgm:pt>
    <dgm:pt modelId="{E9D8AABE-F8C1-40E4-BD68-3C8ACF091671}" type="pres">
      <dgm:prSet presAssocID="{AFC1FA75-9840-405D-B771-4117C1C9789D}" presName="txShp" presStyleLbl="node1" presStyleIdx="2" presStyleCnt="4">
        <dgm:presLayoutVars>
          <dgm:bulletEnabled val="1"/>
        </dgm:presLayoutVars>
      </dgm:prSet>
      <dgm:spPr/>
      <dgm:t>
        <a:bodyPr/>
        <a:lstStyle/>
        <a:p>
          <a:endParaRPr lang="de-DE"/>
        </a:p>
      </dgm:t>
    </dgm:pt>
    <dgm:pt modelId="{18130281-5668-4AB3-B710-E0041BB779FC}" type="pres">
      <dgm:prSet presAssocID="{6CE52C04-ADE4-4463-B8C9-6AA00256F397}" presName="spacing" presStyleCnt="0"/>
      <dgm:spPr/>
    </dgm:pt>
    <dgm:pt modelId="{7DAF14D3-9E7D-4A47-A331-7FEB254A279B}" type="pres">
      <dgm:prSet presAssocID="{E606C922-2497-4443-8918-211D7DEE74B7}" presName="composite" presStyleCnt="0"/>
      <dgm:spPr/>
    </dgm:pt>
    <dgm:pt modelId="{44F7D8F0-749C-49FA-9E5A-65AC14F7D120}" type="pres">
      <dgm:prSet presAssocID="{E606C922-2497-4443-8918-211D7DEE74B7}" presName="imgShp" presStyleLbl="fgImgPlace1" presStyleIdx="3" presStyleCnt="4"/>
      <dgm:spPr/>
    </dgm:pt>
    <dgm:pt modelId="{DCC00AD6-ED73-46A7-B688-37691D5FA1A4}" type="pres">
      <dgm:prSet presAssocID="{E606C922-2497-4443-8918-211D7DEE74B7}" presName="txShp" presStyleLbl="node1" presStyleIdx="3" presStyleCnt="4">
        <dgm:presLayoutVars>
          <dgm:bulletEnabled val="1"/>
        </dgm:presLayoutVars>
      </dgm:prSet>
      <dgm:spPr/>
      <dgm:t>
        <a:bodyPr/>
        <a:lstStyle/>
        <a:p>
          <a:endParaRPr lang="de-DE"/>
        </a:p>
      </dgm:t>
    </dgm:pt>
  </dgm:ptLst>
  <dgm:cxnLst>
    <dgm:cxn modelId="{DDC5C758-083D-4E00-9E4F-7E5C4C0EA1EB}" type="presOf" srcId="{AFC1FA75-9840-405D-B771-4117C1C9789D}" destId="{E9D8AABE-F8C1-40E4-BD68-3C8ACF091671}" srcOrd="0" destOrd="0" presId="urn:microsoft.com/office/officeart/2005/8/layout/vList3"/>
    <dgm:cxn modelId="{186CDA9E-BC85-49CD-9E24-B04913887242}" srcId="{2396A211-FBB9-4EB0-8724-7445B2408955}" destId="{41396F61-EA71-440E-B006-DBE2F5A770E6}" srcOrd="1" destOrd="0" parTransId="{D81F45E5-C50E-4BBD-8444-DEFF017F1E85}" sibTransId="{FE2B8167-51B7-4C89-A29E-B8AE2CD70C82}"/>
    <dgm:cxn modelId="{0C4A70A2-7DB9-44AA-A9B0-81B1F32737BF}" type="presOf" srcId="{89FC1B3F-90B2-4F12-A09E-BC81483E74A6}" destId="{A4AA62E9-2364-4BA7-90C2-418CA1E3332B}" srcOrd="0" destOrd="0" presId="urn:microsoft.com/office/officeart/2005/8/layout/vList3"/>
    <dgm:cxn modelId="{A9C0AB22-CB72-4BB7-943A-0AF8C23D3B56}" srcId="{2396A211-FBB9-4EB0-8724-7445B2408955}" destId="{89FC1B3F-90B2-4F12-A09E-BC81483E74A6}" srcOrd="0" destOrd="0" parTransId="{59C1E59C-87CC-4C60-ADF2-1DAB646E030E}" sibTransId="{151D79B9-F655-4D4A-A95A-4348C9689B8E}"/>
    <dgm:cxn modelId="{1EAD5A02-08BA-4C29-9599-FB63767362AF}" srcId="{2396A211-FBB9-4EB0-8724-7445B2408955}" destId="{AFC1FA75-9840-405D-B771-4117C1C9789D}" srcOrd="2" destOrd="0" parTransId="{082BFEB7-869E-42C7-92FE-838063E075CF}" sibTransId="{6CE52C04-ADE4-4463-B8C9-6AA00256F397}"/>
    <dgm:cxn modelId="{A644B694-F309-4639-B232-30322761CF38}" type="presOf" srcId="{41396F61-EA71-440E-B006-DBE2F5A770E6}" destId="{9D48187A-9B37-4076-A4DA-BB36C65D4997}" srcOrd="0" destOrd="0" presId="urn:microsoft.com/office/officeart/2005/8/layout/vList3"/>
    <dgm:cxn modelId="{222AF396-A980-438D-A5A5-9855CADE6BB1}" srcId="{2396A211-FBB9-4EB0-8724-7445B2408955}" destId="{E606C922-2497-4443-8918-211D7DEE74B7}" srcOrd="3" destOrd="0" parTransId="{2D598D2B-9D79-49D9-B7C8-023AC9A1A303}" sibTransId="{02CAD9A6-C187-4267-94EA-2DACF3FB9388}"/>
    <dgm:cxn modelId="{F823867E-13A9-41B6-A963-803A19E697D4}" type="presOf" srcId="{2396A211-FBB9-4EB0-8724-7445B2408955}" destId="{41193A27-1E98-4A46-BD57-85DF6F2C74D8}" srcOrd="0" destOrd="0" presId="urn:microsoft.com/office/officeart/2005/8/layout/vList3"/>
    <dgm:cxn modelId="{3734B5F6-9C63-49DF-917D-6F31A0A14F84}" type="presOf" srcId="{E606C922-2497-4443-8918-211D7DEE74B7}" destId="{DCC00AD6-ED73-46A7-B688-37691D5FA1A4}" srcOrd="0" destOrd="0" presId="urn:microsoft.com/office/officeart/2005/8/layout/vList3"/>
    <dgm:cxn modelId="{7B735089-BE74-4866-BED4-789FD341A938}" type="presParOf" srcId="{41193A27-1E98-4A46-BD57-85DF6F2C74D8}" destId="{981A1412-9622-49BC-BD1A-D5A5111ED4CE}" srcOrd="0" destOrd="0" presId="urn:microsoft.com/office/officeart/2005/8/layout/vList3"/>
    <dgm:cxn modelId="{E0553580-54FB-4B82-AA2F-6618AB118DA1}" type="presParOf" srcId="{981A1412-9622-49BC-BD1A-D5A5111ED4CE}" destId="{86B53438-85A1-4937-B20E-C3D3D0006625}" srcOrd="0" destOrd="0" presId="urn:microsoft.com/office/officeart/2005/8/layout/vList3"/>
    <dgm:cxn modelId="{8280A967-1D1A-403F-9821-C8FF19286840}" type="presParOf" srcId="{981A1412-9622-49BC-BD1A-D5A5111ED4CE}" destId="{A4AA62E9-2364-4BA7-90C2-418CA1E3332B}" srcOrd="1" destOrd="0" presId="urn:microsoft.com/office/officeart/2005/8/layout/vList3"/>
    <dgm:cxn modelId="{738870C4-168E-4096-9184-3DD8A1D237E3}" type="presParOf" srcId="{41193A27-1E98-4A46-BD57-85DF6F2C74D8}" destId="{91948522-37C3-4A55-9BCE-992499F6674B}" srcOrd="1" destOrd="0" presId="urn:microsoft.com/office/officeart/2005/8/layout/vList3"/>
    <dgm:cxn modelId="{824FE647-0A3B-4DC1-91DE-0C3E8B232EC6}" type="presParOf" srcId="{41193A27-1E98-4A46-BD57-85DF6F2C74D8}" destId="{471E0B25-2CCC-433F-801A-E1A3C0530B05}" srcOrd="2" destOrd="0" presId="urn:microsoft.com/office/officeart/2005/8/layout/vList3"/>
    <dgm:cxn modelId="{C8978BE4-C554-4606-9803-B32B03DBA6D3}" type="presParOf" srcId="{471E0B25-2CCC-433F-801A-E1A3C0530B05}" destId="{03864ADE-2EE7-4771-BF03-4D29F40DA292}" srcOrd="0" destOrd="0" presId="urn:microsoft.com/office/officeart/2005/8/layout/vList3"/>
    <dgm:cxn modelId="{78F76435-2890-496A-AA57-934721588F35}" type="presParOf" srcId="{471E0B25-2CCC-433F-801A-E1A3C0530B05}" destId="{9D48187A-9B37-4076-A4DA-BB36C65D4997}" srcOrd="1" destOrd="0" presId="urn:microsoft.com/office/officeart/2005/8/layout/vList3"/>
    <dgm:cxn modelId="{CBC1650D-CD95-47EA-899D-D60B964E0336}" type="presParOf" srcId="{41193A27-1E98-4A46-BD57-85DF6F2C74D8}" destId="{A27C61BE-F169-4B60-8520-2E9840F97F6A}" srcOrd="3" destOrd="0" presId="urn:microsoft.com/office/officeart/2005/8/layout/vList3"/>
    <dgm:cxn modelId="{3AF38AB8-8EAF-46B7-B6DE-9868AF6718C6}" type="presParOf" srcId="{41193A27-1E98-4A46-BD57-85DF6F2C74D8}" destId="{4A6F45E7-6DCB-43CF-9EEA-AB7CFAD78EE6}" srcOrd="4" destOrd="0" presId="urn:microsoft.com/office/officeart/2005/8/layout/vList3"/>
    <dgm:cxn modelId="{4652AEB2-A595-4CA3-A2E1-3ADE9791C39E}" type="presParOf" srcId="{4A6F45E7-6DCB-43CF-9EEA-AB7CFAD78EE6}" destId="{FE3C2A76-D6B3-4950-9846-EBF8DFF20F8F}" srcOrd="0" destOrd="0" presId="urn:microsoft.com/office/officeart/2005/8/layout/vList3"/>
    <dgm:cxn modelId="{D59DE47A-FC1E-4AC9-9185-3626D6F52F72}" type="presParOf" srcId="{4A6F45E7-6DCB-43CF-9EEA-AB7CFAD78EE6}" destId="{E9D8AABE-F8C1-40E4-BD68-3C8ACF091671}" srcOrd="1" destOrd="0" presId="urn:microsoft.com/office/officeart/2005/8/layout/vList3"/>
    <dgm:cxn modelId="{AE1076DC-EE3B-4009-97CF-5CC86DB66ECF}" type="presParOf" srcId="{41193A27-1E98-4A46-BD57-85DF6F2C74D8}" destId="{18130281-5668-4AB3-B710-E0041BB779FC}" srcOrd="5" destOrd="0" presId="urn:microsoft.com/office/officeart/2005/8/layout/vList3"/>
    <dgm:cxn modelId="{68F4B509-F3B5-4C75-B8CB-D7DE7C8B5E9F}" type="presParOf" srcId="{41193A27-1E98-4A46-BD57-85DF6F2C74D8}" destId="{7DAF14D3-9E7D-4A47-A331-7FEB254A279B}" srcOrd="6" destOrd="0" presId="urn:microsoft.com/office/officeart/2005/8/layout/vList3"/>
    <dgm:cxn modelId="{14B99D8C-54F6-4F9F-A871-870DE89C3C80}" type="presParOf" srcId="{7DAF14D3-9E7D-4A47-A331-7FEB254A279B}" destId="{44F7D8F0-749C-49FA-9E5A-65AC14F7D120}" srcOrd="0" destOrd="0" presId="urn:microsoft.com/office/officeart/2005/8/layout/vList3"/>
    <dgm:cxn modelId="{8169AFE4-F394-43CC-BAAD-282FBEE5C4F2}" type="presParOf" srcId="{7DAF14D3-9E7D-4A47-A331-7FEB254A279B}" destId="{DCC00AD6-ED73-46A7-B688-37691D5FA1A4}" srcOrd="1" destOrd="0" presId="urn:microsoft.com/office/officeart/2005/8/layout/vList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AA62E9-2364-4BA7-90C2-418CA1E3332B}">
      <dsp:nvSpPr>
        <dsp:cNvPr id="0" name=""/>
        <dsp:cNvSpPr/>
      </dsp:nvSpPr>
      <dsp:spPr>
        <a:xfrm rot="10800000">
          <a:off x="1082725" y="254"/>
          <a:ext cx="4008545" cy="292215"/>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859" tIns="76200" rIns="142240" bIns="76200" numCol="1" spcCol="1270" anchor="ctr" anchorCtr="0">
          <a:noAutofit/>
        </a:bodyPr>
        <a:lstStyle/>
        <a:p>
          <a:pPr lvl="0" algn="l" defTabSz="889000">
            <a:lnSpc>
              <a:spcPct val="90000"/>
            </a:lnSpc>
            <a:spcBef>
              <a:spcPct val="0"/>
            </a:spcBef>
            <a:spcAft>
              <a:spcPct val="35000"/>
            </a:spcAft>
          </a:pPr>
          <a:r>
            <a:rPr lang="en-GB" sz="2000" kern="1200" dirty="0"/>
            <a:t>Household residency episodes</a:t>
          </a:r>
        </a:p>
      </dsp:txBody>
      <dsp:txXfrm rot="10800000">
        <a:off x="1155779" y="254"/>
        <a:ext cx="3935491" cy="292215"/>
      </dsp:txXfrm>
    </dsp:sp>
    <dsp:sp modelId="{86B53438-85A1-4937-B20E-C3D3D0006625}">
      <dsp:nvSpPr>
        <dsp:cNvPr id="0" name=""/>
        <dsp:cNvSpPr/>
      </dsp:nvSpPr>
      <dsp:spPr>
        <a:xfrm>
          <a:off x="936617" y="254"/>
          <a:ext cx="292215" cy="292215"/>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D48187A-9B37-4076-A4DA-BB36C65D4997}">
      <dsp:nvSpPr>
        <dsp:cNvPr id="0" name=""/>
        <dsp:cNvSpPr/>
      </dsp:nvSpPr>
      <dsp:spPr>
        <a:xfrm rot="10800000">
          <a:off x="1082725" y="365523"/>
          <a:ext cx="4008545" cy="292215"/>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859" tIns="76200" rIns="142240" bIns="76200" numCol="1" spcCol="1270" anchor="ctr" anchorCtr="0">
          <a:noAutofit/>
        </a:bodyPr>
        <a:lstStyle/>
        <a:p>
          <a:pPr lvl="0" algn="l" defTabSz="889000">
            <a:lnSpc>
              <a:spcPct val="90000"/>
            </a:lnSpc>
            <a:spcBef>
              <a:spcPct val="0"/>
            </a:spcBef>
            <a:spcAft>
              <a:spcPct val="35000"/>
            </a:spcAft>
          </a:pPr>
          <a:r>
            <a:rPr lang="en-GB" sz="2000" kern="1200" dirty="0"/>
            <a:t>HIV test dates and results</a:t>
          </a:r>
        </a:p>
      </dsp:txBody>
      <dsp:txXfrm rot="10800000">
        <a:off x="1155779" y="365523"/>
        <a:ext cx="3935491" cy="292215"/>
      </dsp:txXfrm>
    </dsp:sp>
    <dsp:sp modelId="{03864ADE-2EE7-4771-BF03-4D29F40DA292}">
      <dsp:nvSpPr>
        <dsp:cNvPr id="0" name=""/>
        <dsp:cNvSpPr/>
      </dsp:nvSpPr>
      <dsp:spPr>
        <a:xfrm>
          <a:off x="936617" y="365523"/>
          <a:ext cx="292215" cy="292215"/>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9D8AABE-F8C1-40E4-BD68-3C8ACF091671}">
      <dsp:nvSpPr>
        <dsp:cNvPr id="0" name=""/>
        <dsp:cNvSpPr/>
      </dsp:nvSpPr>
      <dsp:spPr>
        <a:xfrm rot="10800000">
          <a:off x="1082725" y="730793"/>
          <a:ext cx="4008545" cy="292215"/>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859" tIns="76200" rIns="142240" bIns="76200" numCol="1" spcCol="1270" anchor="ctr" anchorCtr="0">
          <a:noAutofit/>
        </a:bodyPr>
        <a:lstStyle/>
        <a:p>
          <a:pPr lvl="0" algn="l" defTabSz="889000">
            <a:lnSpc>
              <a:spcPct val="90000"/>
            </a:lnSpc>
            <a:spcBef>
              <a:spcPct val="0"/>
            </a:spcBef>
            <a:spcAft>
              <a:spcPct val="35000"/>
            </a:spcAft>
          </a:pPr>
          <a:r>
            <a:rPr lang="en-GB" sz="2000" kern="1200" dirty="0"/>
            <a:t>Deaths and verbal autopsy</a:t>
          </a:r>
        </a:p>
      </dsp:txBody>
      <dsp:txXfrm rot="10800000">
        <a:off x="1155779" y="730793"/>
        <a:ext cx="3935491" cy="292215"/>
      </dsp:txXfrm>
    </dsp:sp>
    <dsp:sp modelId="{FE3C2A76-D6B3-4950-9846-EBF8DFF20F8F}">
      <dsp:nvSpPr>
        <dsp:cNvPr id="0" name=""/>
        <dsp:cNvSpPr/>
      </dsp:nvSpPr>
      <dsp:spPr>
        <a:xfrm>
          <a:off x="936617" y="730793"/>
          <a:ext cx="292215" cy="292215"/>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CC00AD6-ED73-46A7-B688-37691D5FA1A4}">
      <dsp:nvSpPr>
        <dsp:cNvPr id="0" name=""/>
        <dsp:cNvSpPr/>
      </dsp:nvSpPr>
      <dsp:spPr>
        <a:xfrm rot="10800000">
          <a:off x="1082725" y="1096063"/>
          <a:ext cx="4008545" cy="292215"/>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859" tIns="76200" rIns="142240" bIns="76200" numCol="1" spcCol="1270" anchor="ctr" anchorCtr="0">
          <a:noAutofit/>
        </a:bodyPr>
        <a:lstStyle/>
        <a:p>
          <a:pPr lvl="0" algn="l" defTabSz="889000">
            <a:lnSpc>
              <a:spcPct val="90000"/>
            </a:lnSpc>
            <a:spcBef>
              <a:spcPct val="0"/>
            </a:spcBef>
            <a:spcAft>
              <a:spcPct val="35000"/>
            </a:spcAft>
          </a:pPr>
          <a:r>
            <a:rPr lang="en-GB" sz="2000" kern="1200" dirty="0"/>
            <a:t>HIV care and ART clinical records</a:t>
          </a:r>
        </a:p>
      </dsp:txBody>
      <dsp:txXfrm rot="10800000">
        <a:off x="1155779" y="1096063"/>
        <a:ext cx="3935491" cy="292215"/>
      </dsp:txXfrm>
    </dsp:sp>
    <dsp:sp modelId="{44F7D8F0-749C-49FA-9E5A-65AC14F7D120}">
      <dsp:nvSpPr>
        <dsp:cNvPr id="0" name=""/>
        <dsp:cNvSpPr/>
      </dsp:nvSpPr>
      <dsp:spPr>
        <a:xfrm>
          <a:off x="936617" y="1096063"/>
          <a:ext cx="292215" cy="292215"/>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689A973A-671D-4D7E-A025-5501284A87B0}" type="datetimeFigureOut">
              <a:rPr lang="en-GB" smtClean="0"/>
              <a:t>07/10/2019</a:t>
            </a:fld>
            <a:endParaRPr lang="en-GB"/>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AB630DC-CCBD-4DFB-8CF9-693F095FA60B}" type="slidenum">
              <a:rPr lang="en-GB" smtClean="0"/>
              <a:t>‹Nr.›</a:t>
            </a:fld>
            <a:endParaRPr lang="en-GB"/>
          </a:p>
        </p:txBody>
      </p:sp>
    </p:spTree>
    <p:extLst>
      <p:ext uri="{BB962C8B-B14F-4D97-AF65-F5344CB8AC3E}">
        <p14:creationId xmlns:p14="http://schemas.microsoft.com/office/powerpoint/2010/main" val="1746555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5AB630DC-CCBD-4DFB-8CF9-693F095FA60B}" type="slidenum">
              <a:rPr lang="en-GB" smtClean="0"/>
              <a:t>1</a:t>
            </a:fld>
            <a:endParaRPr lang="en-GB"/>
          </a:p>
        </p:txBody>
      </p:sp>
    </p:spTree>
    <p:extLst>
      <p:ext uri="{BB962C8B-B14F-4D97-AF65-F5344CB8AC3E}">
        <p14:creationId xmlns:p14="http://schemas.microsoft.com/office/powerpoint/2010/main" val="26925051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6E0AE086-FCE5-4265-A78F-D58A108F27F1}" type="slidenum">
              <a:rPr lang="en-US" smtClean="0">
                <a:solidFill>
                  <a:prstClr val="black"/>
                </a:solidFill>
              </a:rPr>
              <a:pPr/>
              <a:t>2</a:t>
            </a:fld>
            <a:endParaRPr lang="en-US">
              <a:solidFill>
                <a:prstClr val="black"/>
              </a:solidFill>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r>
              <a:rPr lang="en-GB" dirty="0"/>
              <a:t>The ALPHA network started from the perspective of African, longitudinal, population-based cohorts with HIV data.  What could be done to bring these together to answer questions about the HIV epidemic which was already in its third decade by the time ALPHA started. </a:t>
            </a:r>
          </a:p>
          <a:p>
            <a:pPr eaLnBrk="1" hangingPunct="1"/>
            <a:endParaRPr lang="en-GB" dirty="0"/>
          </a:p>
          <a:p>
            <a:pPr eaLnBrk="1" hangingPunct="1"/>
            <a:r>
              <a:rPr lang="en-GB" dirty="0"/>
              <a:t>The ALPHA project was conceived: </a:t>
            </a:r>
          </a:p>
          <a:p>
            <a:pPr marL="228600" indent="-228600" eaLnBrk="1" hangingPunct="1">
              <a:buAutoNum type="arabicPeriod"/>
            </a:pPr>
            <a:r>
              <a:rPr lang="en-GB" dirty="0"/>
              <a:t>To develop new, innovative analyse of these HIV data.  </a:t>
            </a:r>
          </a:p>
          <a:p>
            <a:pPr marL="228600" indent="-228600" eaLnBrk="1" hangingPunct="1">
              <a:buAutoNum type="arabicPeriod"/>
            </a:pPr>
            <a:r>
              <a:rPr lang="en-GB" dirty="0"/>
              <a:t>To harmonise the data from different cohorts to provide comparative analyses.  </a:t>
            </a:r>
          </a:p>
          <a:p>
            <a:pPr marL="228600" indent="-228600" eaLnBrk="1" hangingPunct="1">
              <a:buAutoNum type="arabicPeriod"/>
            </a:pPr>
            <a:r>
              <a:rPr lang="en-GB" dirty="0"/>
              <a:t>To make the results available and useful to policy makers. </a:t>
            </a:r>
          </a:p>
          <a:p>
            <a:pPr marL="228600" indent="-228600" eaLnBrk="1" hangingPunct="1">
              <a:buAutoNum type="arabicPeriod"/>
            </a:pPr>
            <a:r>
              <a:rPr lang="en-GB" dirty="0"/>
              <a:t>To build the capacity of staff within the partner institutions to undertake their own analyses.</a:t>
            </a:r>
          </a:p>
          <a:p>
            <a:pPr marL="228600" indent="-228600" eaLnBrk="1" hangingPunct="1">
              <a:buAutoNum type="arabicPeriod"/>
            </a:pPr>
            <a:endParaRPr lang="en-GB" dirty="0"/>
          </a:p>
          <a:p>
            <a:pPr marL="0" indent="0" eaLnBrk="1" hangingPunct="1">
              <a:buNone/>
            </a:pPr>
            <a:r>
              <a:rPr lang="en-GB" dirty="0"/>
              <a:t>All similar to other research projects and programmes. But this is rooted within the theoretic demographic analyses from HDSS with strong links to the INDEPTH network.</a:t>
            </a:r>
          </a:p>
        </p:txBody>
      </p:sp>
    </p:spTree>
    <p:extLst>
      <p:ext uri="{BB962C8B-B14F-4D97-AF65-F5344CB8AC3E}">
        <p14:creationId xmlns:p14="http://schemas.microsoft.com/office/powerpoint/2010/main" val="18857009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different datasets are brought together by the ALPHA team.  </a:t>
            </a:r>
          </a:p>
          <a:p>
            <a:r>
              <a:rPr lang="en-GB" dirty="0"/>
              <a:t>Each of these boxes represents a harmonised data specification within the ALPHA network.</a:t>
            </a:r>
          </a:p>
          <a:p>
            <a:r>
              <a:rPr lang="en-GB" dirty="0"/>
              <a:t>All of the African partners who collect the primary data have the longitudinal, population data from households on births, death and migration (at the centre).  But other data obtained from as many partners with the data. </a:t>
            </a:r>
          </a:p>
          <a:p>
            <a:endParaRPr lang="en-GB" dirty="0"/>
          </a:p>
        </p:txBody>
      </p:sp>
      <p:sp>
        <p:nvSpPr>
          <p:cNvPr id="4" name="Slide Number Placeholder 3"/>
          <p:cNvSpPr>
            <a:spLocks noGrp="1"/>
          </p:cNvSpPr>
          <p:nvPr>
            <p:ph type="sldNum" sz="quarter" idx="10"/>
          </p:nvPr>
        </p:nvSpPr>
        <p:spPr/>
        <p:txBody>
          <a:bodyPr/>
          <a:lstStyle/>
          <a:p>
            <a:fld id="{5AB630DC-CCBD-4DFB-8CF9-693F095FA60B}" type="slidenum">
              <a:rPr lang="en-GB" smtClean="0"/>
              <a:t>3</a:t>
            </a:fld>
            <a:endParaRPr lang="en-GB"/>
          </a:p>
        </p:txBody>
      </p:sp>
    </p:spTree>
    <p:extLst>
      <p:ext uri="{BB962C8B-B14F-4D97-AF65-F5344CB8AC3E}">
        <p14:creationId xmlns:p14="http://schemas.microsoft.com/office/powerpoint/2010/main" val="37158356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 quick review of the health and demographic sentinel surveillance in Africa giving credit and recognition to the INDEPTH network. </a:t>
            </a:r>
          </a:p>
          <a:p>
            <a:r>
              <a:rPr lang="en-GB" dirty="0"/>
              <a:t>These observational cohorts provide the best up-to-date information on fertility, mortality, and migration in sub-Saharan Africa. </a:t>
            </a:r>
          </a:p>
          <a:p>
            <a:r>
              <a:rPr lang="en-GB" dirty="0"/>
              <a:t>The addition of regular HIV data allows estimation of prevalence of HIV at the time of the surveys, and the incidence of HIV over time. </a:t>
            </a:r>
          </a:p>
          <a:p>
            <a:r>
              <a:rPr lang="en-GB" dirty="0"/>
              <a:t>These cohorts can assess outcomes and the impact of interventions through the observation of real-world implementation.  They also provide the population platform for other surveys, including SES, and for qualitative research. </a:t>
            </a:r>
          </a:p>
          <a:p>
            <a:r>
              <a:rPr lang="en-GB" dirty="0"/>
              <a:t>As an aside in the demography world (and perhaps elsewhere):</a:t>
            </a:r>
          </a:p>
          <a:p>
            <a:r>
              <a:rPr lang="en-GB" dirty="0"/>
              <a:t>Some feel that HDSS are only relevant where there is limited Civil Vital Registration data, but we see HDSS as important platforms for collection of  longitudinal population-based data.  And there are plenty of others who also see the value of HDSS beyond civil registration and vital statistics. </a:t>
            </a:r>
          </a:p>
        </p:txBody>
      </p:sp>
      <p:sp>
        <p:nvSpPr>
          <p:cNvPr id="4" name="Slide Number Placeholder 3"/>
          <p:cNvSpPr>
            <a:spLocks noGrp="1"/>
          </p:cNvSpPr>
          <p:nvPr>
            <p:ph type="sldNum" sz="quarter" idx="5"/>
          </p:nvPr>
        </p:nvSpPr>
        <p:spPr/>
        <p:txBody>
          <a:bodyPr/>
          <a:lstStyle/>
          <a:p>
            <a:fld id="{5AB630DC-CCBD-4DFB-8CF9-693F095FA60B}" type="slidenum">
              <a:rPr lang="en-GB" smtClean="0"/>
              <a:t>4</a:t>
            </a:fld>
            <a:endParaRPr lang="en-GB"/>
          </a:p>
        </p:txBody>
      </p:sp>
    </p:spTree>
    <p:extLst>
      <p:ext uri="{BB962C8B-B14F-4D97-AF65-F5344CB8AC3E}">
        <p14:creationId xmlns:p14="http://schemas.microsoft.com/office/powerpoint/2010/main" val="8809354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the beginning, the ALPHA network has started with one spoke - the analyses of HIV – and no hub.  In 2005 there were important questions that needed answers, and funding was available to answer these questions.  The funding was used not only to do the analyses, but also to develop the pooled databases needed to bring the data together from the diverse HDSS. This was only possible because the same people who did the analyses, devoted their time to data issues as well. </a:t>
            </a:r>
          </a:p>
          <a:p>
            <a:r>
              <a:rPr lang="en-GB" dirty="0"/>
              <a:t>As the number of analyses increased, and the spokes increased, then the role of the data hub becomes more important, and more distinct from the analysis. This diagram shows the independent partners contributing data, to an organised and harmonised data hub, which in turn allows in-depth analysis of key questions on a multitude of different health conditions.  and spokes is new. </a:t>
            </a:r>
          </a:p>
          <a:p>
            <a:r>
              <a:rPr lang="en-GB" dirty="0"/>
              <a:t>The urgent need now is to develop the process within the data hub, to improve the quality of the data, enhance the data documentation, and to credit the partners producing the primary data </a:t>
            </a:r>
          </a:p>
        </p:txBody>
      </p:sp>
      <p:sp>
        <p:nvSpPr>
          <p:cNvPr id="4" name="Slide Number Placeholder 3"/>
          <p:cNvSpPr>
            <a:spLocks noGrp="1"/>
          </p:cNvSpPr>
          <p:nvPr>
            <p:ph type="sldNum" sz="quarter" idx="5"/>
          </p:nvPr>
        </p:nvSpPr>
        <p:spPr/>
        <p:txBody>
          <a:bodyPr/>
          <a:lstStyle/>
          <a:p>
            <a:fld id="{5AB630DC-CCBD-4DFB-8CF9-693F095FA60B}" type="slidenum">
              <a:rPr lang="en-GB" smtClean="0"/>
              <a:t>5</a:t>
            </a:fld>
            <a:endParaRPr lang="en-GB"/>
          </a:p>
        </p:txBody>
      </p:sp>
    </p:spTree>
    <p:extLst>
      <p:ext uri="{BB962C8B-B14F-4D97-AF65-F5344CB8AC3E}">
        <p14:creationId xmlns:p14="http://schemas.microsoft.com/office/powerpoint/2010/main" val="27345937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latin typeface="Arial" panose="020B0604020202020204" pitchFamily="34" charset="0"/>
                <a:cs typeface="Arial" panose="020B0604020202020204" pitchFamily="34" charset="0"/>
              </a:rPr>
              <a:t>Complex transformations of longitudinal population data,  repeated cross sectional surveys and health records</a:t>
            </a:r>
          </a:p>
          <a:p>
            <a:r>
              <a:rPr lang="en-GB" dirty="0">
                <a:latin typeface="Arial" panose="020B0604020202020204" pitchFamily="34" charset="0"/>
                <a:cs typeface="Arial" panose="020B0604020202020204" pitchFamily="34" charset="0"/>
              </a:rPr>
              <a:t>Different data managers/ researchers producing the ALPHA data</a:t>
            </a:r>
          </a:p>
          <a:p>
            <a:r>
              <a:rPr lang="en-GB" sz="3200" b="1" dirty="0"/>
              <a:t>Pentaho</a:t>
            </a:r>
          </a:p>
          <a:p>
            <a:pPr>
              <a:buFont typeface="Arial" pitchFamily="34" charset="0"/>
              <a:buChar char="•"/>
            </a:pPr>
            <a:r>
              <a:rPr lang="en-US" sz="1200" dirty="0">
                <a:solidFill>
                  <a:schemeClr val="accent6">
                    <a:lumMod val="50000"/>
                  </a:schemeClr>
                </a:solidFill>
              </a:rPr>
              <a:t>Powerful extraction, transformation and loading tool</a:t>
            </a:r>
          </a:p>
          <a:p>
            <a:pPr>
              <a:buFont typeface="Arial" pitchFamily="34" charset="0"/>
              <a:buChar char="•"/>
            </a:pPr>
            <a:r>
              <a:rPr lang="en-US" sz="1200" dirty="0">
                <a:solidFill>
                  <a:schemeClr val="accent6">
                    <a:lumMod val="50000"/>
                  </a:schemeClr>
                </a:solidFill>
              </a:rPr>
              <a:t> Support data in a wide variety of input formats</a:t>
            </a:r>
          </a:p>
          <a:p>
            <a:pPr>
              <a:buFont typeface="Arial" pitchFamily="34" charset="0"/>
              <a:buChar char="•"/>
            </a:pPr>
            <a:r>
              <a:rPr lang="en-US" sz="1200" dirty="0">
                <a:solidFill>
                  <a:schemeClr val="accent6">
                    <a:lumMod val="50000"/>
                  </a:schemeClr>
                </a:solidFill>
              </a:rPr>
              <a:t> Can output data in a wide variety of formats</a:t>
            </a:r>
          </a:p>
          <a:p>
            <a:pPr>
              <a:buFont typeface="Arial" pitchFamily="34" charset="0"/>
              <a:buChar char="•"/>
            </a:pPr>
            <a:r>
              <a:rPr lang="en-US" sz="1200" dirty="0">
                <a:solidFill>
                  <a:schemeClr val="accent6">
                    <a:lumMod val="50000"/>
                  </a:schemeClr>
                </a:solidFill>
              </a:rPr>
              <a:t> Can manipulate data in various ways</a:t>
            </a:r>
          </a:p>
          <a:p>
            <a:pPr>
              <a:buFont typeface="Arial" pitchFamily="34" charset="0"/>
              <a:buChar char="•"/>
            </a:pPr>
            <a:r>
              <a:rPr lang="en-US" sz="1200" dirty="0">
                <a:solidFill>
                  <a:schemeClr val="accent6">
                    <a:lumMod val="50000"/>
                  </a:schemeClr>
                </a:solidFill>
              </a:rPr>
              <a:t> Research data management can be automated and standardised</a:t>
            </a:r>
          </a:p>
          <a:p>
            <a:pPr>
              <a:buFont typeface="Arial" pitchFamily="34" charset="0"/>
              <a:buChar char="•"/>
            </a:pPr>
            <a:r>
              <a:rPr lang="en-US" sz="1200" dirty="0">
                <a:solidFill>
                  <a:schemeClr val="accent6">
                    <a:lumMod val="50000"/>
                  </a:schemeClr>
                </a:solidFill>
              </a:rPr>
              <a:t> Standard data manipulation recipes can be shared</a:t>
            </a:r>
            <a:endParaRPr lang="en-ZA" sz="1200" dirty="0">
              <a:solidFill>
                <a:schemeClr val="accent6">
                  <a:lumMod val="50000"/>
                </a:schemeClr>
              </a:solidFill>
            </a:endParaRPr>
          </a:p>
          <a:p>
            <a:r>
              <a:rPr lang="en-GB" dirty="0"/>
              <a:t>These processes can incorporate the data documentation needed for the ultimate use of the ALPHA harmonised data – which is analysing health conditions which affect populations in African countries.  </a:t>
            </a:r>
          </a:p>
        </p:txBody>
      </p:sp>
      <p:sp>
        <p:nvSpPr>
          <p:cNvPr id="4" name="Slide Number Placeholder 3"/>
          <p:cNvSpPr>
            <a:spLocks noGrp="1"/>
          </p:cNvSpPr>
          <p:nvPr>
            <p:ph type="sldNum" sz="quarter" idx="10"/>
          </p:nvPr>
        </p:nvSpPr>
        <p:spPr/>
        <p:txBody>
          <a:bodyPr/>
          <a:lstStyle/>
          <a:p>
            <a:fld id="{DB205047-53CE-4A2C-AB9C-973778398C30}" type="slidenum">
              <a:rPr lang="en-GB" smtClean="0"/>
              <a:t>6</a:t>
            </a:fld>
            <a:endParaRPr lang="en-GB"/>
          </a:p>
        </p:txBody>
      </p:sp>
    </p:spTree>
    <p:extLst>
      <p:ext uri="{BB962C8B-B14F-4D97-AF65-F5344CB8AC3E}">
        <p14:creationId xmlns:p14="http://schemas.microsoft.com/office/powerpoint/2010/main" val="37395950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slide shows the different datasets that are brought together by the ALPHA team.  Each of these boxes represents a harmonised data specification within the ALPHA network.</a:t>
            </a:r>
          </a:p>
          <a:p>
            <a:r>
              <a:rPr lang="en-GB" dirty="0"/>
              <a:t>All of the African partners who collect the primary data have the longitudinal, population data from households on births, death and migration (at the centre).  Which forms the central core of the ALPHA harmonised data specs.</a:t>
            </a:r>
          </a:p>
          <a:p>
            <a:endParaRPr lang="en-GB" dirty="0"/>
          </a:p>
          <a:p>
            <a:r>
              <a:rPr lang="en-GB" dirty="0"/>
              <a:t>But other data obtained from as many partners with the data. </a:t>
            </a:r>
          </a:p>
          <a:p>
            <a:r>
              <a:rPr lang="en-GB" dirty="0"/>
              <a:t>Extraction, transformation and documentation by ALPHA into common data specification anonymises the data, but preserves the links between the datasets.  </a:t>
            </a:r>
          </a:p>
        </p:txBody>
      </p:sp>
      <p:sp>
        <p:nvSpPr>
          <p:cNvPr id="4" name="Slide Number Placeholder 3"/>
          <p:cNvSpPr>
            <a:spLocks noGrp="1"/>
          </p:cNvSpPr>
          <p:nvPr>
            <p:ph type="sldNum" sz="quarter" idx="5"/>
          </p:nvPr>
        </p:nvSpPr>
        <p:spPr/>
        <p:txBody>
          <a:bodyPr/>
          <a:lstStyle/>
          <a:p>
            <a:fld id="{5AB630DC-CCBD-4DFB-8CF9-693F095FA60B}" type="slidenum">
              <a:rPr lang="en-GB" smtClean="0"/>
              <a:t>7</a:t>
            </a:fld>
            <a:endParaRPr lang="en-GB"/>
          </a:p>
        </p:txBody>
      </p:sp>
    </p:spTree>
    <p:extLst>
      <p:ext uri="{BB962C8B-B14F-4D97-AF65-F5344CB8AC3E}">
        <p14:creationId xmlns:p14="http://schemas.microsoft.com/office/powerpoint/2010/main" val="32024770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a:prstGeom prst="rect">
            <a:avLst/>
          </a:prstGeom>
        </p:spPr>
        <p:txBody>
          <a:bodyPr/>
          <a:lstStyle>
            <a:lvl1pPr>
              <a:defRPr>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E4B04092-7155-F94E-A177-DB69BAC1F278}" type="datetimeFigureOut">
              <a:rPr lang="en-US" smtClean="0"/>
              <a:pPr/>
              <a:t>10/7/2019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5BBCEDA-CFDF-6541-A429-EE1F1484999C}" type="slidenum">
              <a:rPr lang="en-US" smtClean="0"/>
              <a:pPr/>
              <a:t>‹Nr.›</a:t>
            </a:fld>
            <a:endParaRPr lang="en-US"/>
          </a:p>
        </p:txBody>
      </p:sp>
      <p:sp>
        <p:nvSpPr>
          <p:cNvPr id="7" name="Text Placeholder 11"/>
          <p:cNvSpPr>
            <a:spLocks noGrp="1"/>
          </p:cNvSpPr>
          <p:nvPr>
            <p:ph type="body" sz="quarter" idx="13" hasCustomPrompt="1"/>
          </p:nvPr>
        </p:nvSpPr>
        <p:spPr>
          <a:xfrm>
            <a:off x="304800" y="201553"/>
            <a:ext cx="5537597" cy="668337"/>
          </a:xfrm>
          <a:prstGeom prst="rect">
            <a:avLst/>
          </a:prstGeom>
        </p:spPr>
        <p:txBody>
          <a:bodyPr vert="horz"/>
          <a:lstStyle>
            <a:lvl1pPr marL="0" marR="0" indent="0" algn="l" defTabSz="457200" rtl="0" eaLnBrk="1" fontAlgn="auto" latinLnBrk="0" hangingPunct="1">
              <a:lnSpc>
                <a:spcPct val="100000"/>
              </a:lnSpc>
              <a:spcBef>
                <a:spcPct val="20000"/>
              </a:spcBef>
              <a:spcAft>
                <a:spcPts val="0"/>
              </a:spcAft>
              <a:buClrTx/>
              <a:buSzTx/>
              <a:buFont typeface="Arial"/>
              <a:buNone/>
              <a:tabLst/>
              <a:defRPr sz="3600">
                <a:ln>
                  <a:noFill/>
                </a:ln>
                <a:solidFill>
                  <a:schemeClr val="bg1"/>
                </a:solidFill>
                <a:latin typeface="Arial Black"/>
                <a:cs typeface="Arial Black"/>
              </a:defRPr>
            </a:lvl1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dirty="0">
                <a:solidFill>
                  <a:schemeClr val="bg1"/>
                </a:solidFill>
              </a:rPr>
              <a:t>Slide title here</a:t>
            </a:r>
          </a:p>
        </p:txBody>
      </p:sp>
    </p:spTree>
    <p:extLst>
      <p:ext uri="{BB962C8B-B14F-4D97-AF65-F5344CB8AC3E}">
        <p14:creationId xmlns:p14="http://schemas.microsoft.com/office/powerpoint/2010/main" val="3312093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Text Placeholder 11"/>
          <p:cNvSpPr>
            <a:spLocks noGrp="1"/>
          </p:cNvSpPr>
          <p:nvPr>
            <p:ph type="body" sz="quarter" idx="10" hasCustomPrompt="1"/>
          </p:nvPr>
        </p:nvSpPr>
        <p:spPr>
          <a:xfrm>
            <a:off x="408282" y="2628664"/>
            <a:ext cx="6807199" cy="1501188"/>
          </a:xfrm>
          <a:prstGeom prst="rect">
            <a:avLst/>
          </a:prstGeom>
        </p:spPr>
        <p:txBody>
          <a:bodyPr vert="horz"/>
          <a:lstStyle>
            <a:lvl1pPr marL="0" marR="0" indent="0" algn="l" defTabSz="457200" rtl="0" eaLnBrk="1" fontAlgn="auto" latinLnBrk="0" hangingPunct="1">
              <a:lnSpc>
                <a:spcPct val="100000"/>
              </a:lnSpc>
              <a:spcBef>
                <a:spcPct val="20000"/>
              </a:spcBef>
              <a:spcAft>
                <a:spcPts val="0"/>
              </a:spcAft>
              <a:buClrTx/>
              <a:buSzTx/>
              <a:buFont typeface="Arial"/>
              <a:buNone/>
              <a:tabLst/>
              <a:defRPr sz="4800">
                <a:ln>
                  <a:noFill/>
                </a:ln>
                <a:solidFill>
                  <a:schemeClr val="bg1"/>
                </a:solidFill>
                <a:latin typeface="Arial Black"/>
                <a:cs typeface="Arial Black"/>
              </a:defRPr>
            </a:lvl1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dirty="0">
                <a:solidFill>
                  <a:schemeClr val="bg1"/>
                </a:solidFill>
              </a:rPr>
              <a:t>Presentation </a:t>
            </a:r>
            <a:br>
              <a:rPr lang="en-US" dirty="0">
                <a:solidFill>
                  <a:schemeClr val="bg1"/>
                </a:solidFill>
              </a:rPr>
            </a:br>
            <a:r>
              <a:rPr lang="en-US" dirty="0">
                <a:solidFill>
                  <a:schemeClr val="bg1"/>
                </a:solidFill>
              </a:rPr>
              <a:t>title here</a:t>
            </a: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lang="en-US" dirty="0">
              <a:solidFill>
                <a:schemeClr val="bg1"/>
              </a:solidFill>
            </a:endParaRPr>
          </a:p>
        </p:txBody>
      </p:sp>
    </p:spTree>
    <p:extLst>
      <p:ext uri="{BB962C8B-B14F-4D97-AF65-F5344CB8AC3E}">
        <p14:creationId xmlns:p14="http://schemas.microsoft.com/office/powerpoint/2010/main" val="3513214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itle 1"/>
          <p:cNvSpPr>
            <a:spLocks noGrp="1"/>
          </p:cNvSpPr>
          <p:nvPr>
            <p:ph type="title"/>
          </p:nvPr>
        </p:nvSpPr>
        <p:spPr>
          <a:xfrm>
            <a:off x="722313" y="3403600"/>
            <a:ext cx="7772400" cy="1362075"/>
          </a:xfrm>
          <a:prstGeom prst="rect">
            <a:avLst/>
          </a:prstGeom>
        </p:spPr>
        <p:txBody>
          <a:bodyPr anchor="t"/>
          <a:lstStyle>
            <a:lvl1pPr algn="l">
              <a:defRPr sz="3200" b="1" cap="all">
                <a:solidFill>
                  <a:schemeClr val="bg1"/>
                </a:solidFill>
                <a:latin typeface="Arial"/>
                <a:cs typeface="Arial"/>
              </a:defRPr>
            </a:lvl1pPr>
          </a:lstStyle>
          <a:p>
            <a:r>
              <a:rPr lang="en-GB" dirty="0"/>
              <a:t>Click to edit Master title style</a:t>
            </a:r>
            <a:endParaRPr lang="en-US" dirty="0"/>
          </a:p>
        </p:txBody>
      </p:sp>
      <p:sp>
        <p:nvSpPr>
          <p:cNvPr id="4" name="Text Placeholder 2"/>
          <p:cNvSpPr>
            <a:spLocks noGrp="1"/>
          </p:cNvSpPr>
          <p:nvPr>
            <p:ph type="body" idx="1"/>
          </p:nvPr>
        </p:nvSpPr>
        <p:spPr>
          <a:xfrm>
            <a:off x="722313" y="1903413"/>
            <a:ext cx="7772400" cy="1500187"/>
          </a:xfrm>
          <a:prstGeom prst="rect">
            <a:avLst/>
          </a:prstGeom>
        </p:spPr>
        <p:txBody>
          <a:bodyPr anchor="b"/>
          <a:lstStyle>
            <a:lvl1pPr marL="0" indent="0">
              <a:buNone/>
              <a:defRPr sz="2000">
                <a:solidFill>
                  <a:schemeClr val="bg1"/>
                </a:solidFill>
                <a:latin typeface="Arial"/>
                <a:cs typeface="Aria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dirty="0"/>
              <a:t>Click to edit Master text styles</a:t>
            </a:r>
          </a:p>
        </p:txBody>
      </p:sp>
    </p:spTree>
    <p:extLst>
      <p:ext uri="{BB962C8B-B14F-4D97-AF65-F5344CB8AC3E}">
        <p14:creationId xmlns:p14="http://schemas.microsoft.com/office/powerpoint/2010/main" val="646979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310640"/>
            <a:ext cx="4040188" cy="864235"/>
          </a:xfrm>
          <a:prstGeom prst="rect">
            <a:avLst/>
          </a:prstGeom>
        </p:spPr>
        <p:txBody>
          <a:bodyPr anchor="b"/>
          <a:lstStyle>
            <a:lvl1pPr marL="0" indent="0">
              <a:buNone/>
              <a:defRPr sz="24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atin typeface="Arial"/>
                <a:cs typeface="Arial"/>
              </a:defRPr>
            </a:lvl1pPr>
            <a:lvl2pPr>
              <a:defRPr sz="2000">
                <a:latin typeface="Arial"/>
                <a:cs typeface="Arial"/>
              </a:defRPr>
            </a:lvl2pPr>
            <a:lvl3pPr>
              <a:defRPr sz="1800">
                <a:latin typeface="Arial"/>
                <a:cs typeface="Arial"/>
              </a:defRPr>
            </a:lvl3pPr>
            <a:lvl4pPr>
              <a:defRPr sz="1600">
                <a:latin typeface="Arial"/>
                <a:cs typeface="Arial"/>
              </a:defRPr>
            </a:lvl4pPr>
            <a:lvl5pPr>
              <a:defRPr sz="1600">
                <a:latin typeface="Arial"/>
                <a:cs typeface="Arial"/>
              </a:defRPr>
            </a:lvl5pPr>
            <a:lvl6pPr>
              <a:defRPr sz="1600"/>
            </a:lvl6pPr>
            <a:lvl7pPr>
              <a:defRPr sz="1600"/>
            </a:lvl7pPr>
            <a:lvl8pPr>
              <a:defRPr sz="1600"/>
            </a:lvl8pPr>
            <a:lvl9pPr>
              <a:defRPr sz="16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a:defRPr>
                <a:latin typeface="Arial"/>
                <a:cs typeface="Arial"/>
              </a:defRPr>
            </a:lvl1pPr>
          </a:lstStyle>
          <a:p>
            <a:fld id="{E4B04092-7155-F94E-A177-DB69BAC1F278}" type="datetimeFigureOut">
              <a:rPr lang="en-US" smtClean="0"/>
              <a:pPr/>
              <a:t>10/7/2019</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a:defRPr>
                <a:latin typeface="Calibri (Body)arial"/>
                <a:cs typeface="Calibri (Body)arial"/>
              </a:defRPr>
            </a:lvl1pPr>
          </a:lstStyle>
          <a:p>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95BBCEDA-CFDF-6541-A429-EE1F1484999C}" type="slidenum">
              <a:rPr lang="en-US" smtClean="0"/>
              <a:pPr/>
              <a:t>‹Nr.›</a:t>
            </a:fld>
            <a:endParaRPr lang="en-US"/>
          </a:p>
        </p:txBody>
      </p:sp>
      <p:sp>
        <p:nvSpPr>
          <p:cNvPr id="10" name="Text Placeholder 11"/>
          <p:cNvSpPr>
            <a:spLocks noGrp="1"/>
          </p:cNvSpPr>
          <p:nvPr>
            <p:ph type="body" sz="quarter" idx="13" hasCustomPrompt="1"/>
          </p:nvPr>
        </p:nvSpPr>
        <p:spPr>
          <a:xfrm>
            <a:off x="304800" y="201553"/>
            <a:ext cx="5537597" cy="668337"/>
          </a:xfrm>
          <a:prstGeom prst="rect">
            <a:avLst/>
          </a:prstGeom>
        </p:spPr>
        <p:txBody>
          <a:bodyPr vert="horz"/>
          <a:lstStyle>
            <a:lvl1pPr marL="0" marR="0" indent="0" algn="l" defTabSz="457200" rtl="0" eaLnBrk="1" fontAlgn="auto" latinLnBrk="0" hangingPunct="1">
              <a:lnSpc>
                <a:spcPct val="100000"/>
              </a:lnSpc>
              <a:spcBef>
                <a:spcPct val="20000"/>
              </a:spcBef>
              <a:spcAft>
                <a:spcPts val="0"/>
              </a:spcAft>
              <a:buClrTx/>
              <a:buSzTx/>
              <a:buFont typeface="Arial"/>
              <a:buNone/>
              <a:tabLst/>
              <a:defRPr sz="3600">
                <a:ln>
                  <a:noFill/>
                </a:ln>
                <a:solidFill>
                  <a:schemeClr val="bg1"/>
                </a:solidFill>
                <a:latin typeface="Arial Black"/>
                <a:cs typeface="Arial Black"/>
              </a:defRPr>
            </a:lvl1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dirty="0">
                <a:solidFill>
                  <a:schemeClr val="bg1"/>
                </a:solidFill>
              </a:rPr>
              <a:t>Slide title here</a:t>
            </a:r>
          </a:p>
        </p:txBody>
      </p:sp>
      <p:sp>
        <p:nvSpPr>
          <p:cNvPr id="11" name="Text Placeholder 2"/>
          <p:cNvSpPr>
            <a:spLocks noGrp="1"/>
          </p:cNvSpPr>
          <p:nvPr>
            <p:ph type="body" idx="14"/>
          </p:nvPr>
        </p:nvSpPr>
        <p:spPr>
          <a:xfrm>
            <a:off x="4646612" y="1310640"/>
            <a:ext cx="4040188" cy="864235"/>
          </a:xfrm>
          <a:prstGeom prst="rect">
            <a:avLst/>
          </a:prstGeom>
        </p:spPr>
        <p:txBody>
          <a:bodyPr anchor="b"/>
          <a:lstStyle>
            <a:lvl1pPr marL="0" indent="0">
              <a:buNone/>
              <a:defRPr sz="24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12" name="Content Placeholder 3"/>
          <p:cNvSpPr>
            <a:spLocks noGrp="1"/>
          </p:cNvSpPr>
          <p:nvPr>
            <p:ph sz="half" idx="15"/>
          </p:nvPr>
        </p:nvSpPr>
        <p:spPr>
          <a:xfrm>
            <a:off x="4646612" y="2174875"/>
            <a:ext cx="4040188" cy="3951288"/>
          </a:xfrm>
          <a:prstGeom prst="rect">
            <a:avLst/>
          </a:prstGeom>
        </p:spPr>
        <p:txBody>
          <a:bodyPr/>
          <a:lstStyle>
            <a:lvl1pPr>
              <a:defRPr sz="2400">
                <a:latin typeface="Arial"/>
                <a:cs typeface="Arial"/>
              </a:defRPr>
            </a:lvl1pPr>
            <a:lvl2pPr>
              <a:defRPr sz="2000">
                <a:latin typeface="Arial"/>
                <a:cs typeface="Arial"/>
              </a:defRPr>
            </a:lvl2pPr>
            <a:lvl3pPr>
              <a:defRPr sz="1800">
                <a:latin typeface="Arial"/>
                <a:cs typeface="Arial"/>
              </a:defRPr>
            </a:lvl3pPr>
            <a:lvl4pPr>
              <a:defRPr sz="1600">
                <a:latin typeface="Arial"/>
                <a:cs typeface="Arial"/>
              </a:defRPr>
            </a:lvl4pPr>
            <a:lvl5pPr>
              <a:defRPr sz="1600">
                <a:latin typeface="Arial"/>
                <a:cs typeface="Arial"/>
              </a:defRPr>
            </a:lvl5pPr>
            <a:lvl6pPr>
              <a:defRPr sz="1600"/>
            </a:lvl6pPr>
            <a:lvl7pPr>
              <a:defRPr sz="1600"/>
            </a:lvl7pPr>
            <a:lvl8pPr>
              <a:defRPr sz="1600"/>
            </a:lvl8pPr>
            <a:lvl9pPr>
              <a:defRPr sz="16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4144126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207771"/>
            <a:ext cx="3008313" cy="1162050"/>
          </a:xfrm>
          <a:prstGeom prst="rect">
            <a:avLst/>
          </a:prstGeom>
        </p:spPr>
        <p:txBody>
          <a:bodyPr anchor="b"/>
          <a:lstStyle>
            <a:lvl1pPr algn="l">
              <a:defRPr sz="2000" b="1">
                <a:latin typeface="Arial"/>
                <a:cs typeface="Arial"/>
              </a:defRPr>
            </a:lvl1pPr>
          </a:lstStyle>
          <a:p>
            <a:r>
              <a:rPr lang="en-GB" dirty="0"/>
              <a:t>Click to edit Master title style</a:t>
            </a:r>
            <a:endParaRPr lang="en-US" dirty="0"/>
          </a:p>
        </p:txBody>
      </p:sp>
      <p:sp>
        <p:nvSpPr>
          <p:cNvPr id="3" name="Content Placeholder 2"/>
          <p:cNvSpPr>
            <a:spLocks noGrp="1"/>
          </p:cNvSpPr>
          <p:nvPr>
            <p:ph idx="1"/>
          </p:nvPr>
        </p:nvSpPr>
        <p:spPr>
          <a:xfrm>
            <a:off x="3686810" y="1207771"/>
            <a:ext cx="5111750" cy="5111750"/>
          </a:xfrm>
          <a:prstGeom prst="rect">
            <a:avLst/>
          </a:prstGeom>
        </p:spPr>
        <p:txBody>
          <a:bodyPr/>
          <a:lstStyle>
            <a:lvl1pPr>
              <a:defRPr sz="3200">
                <a:latin typeface="Arial"/>
                <a:cs typeface="Arial"/>
              </a:defRPr>
            </a:lvl1pPr>
            <a:lvl2pPr>
              <a:defRPr sz="2800">
                <a:latin typeface="Arial"/>
                <a:cs typeface="Arial"/>
              </a:defRPr>
            </a:lvl2pPr>
            <a:lvl3pPr>
              <a:defRPr sz="2400">
                <a:latin typeface="Arial"/>
                <a:cs typeface="Arial"/>
              </a:defRPr>
            </a:lvl3pPr>
            <a:lvl4pPr>
              <a:defRPr sz="2000">
                <a:latin typeface="Arial"/>
                <a:cs typeface="Arial"/>
              </a:defRPr>
            </a:lvl4pPr>
            <a:lvl5pPr>
              <a:defRPr sz="2000">
                <a:latin typeface="Arial"/>
                <a:cs typeface="Arial"/>
              </a:defRPr>
            </a:lvl5pPr>
            <a:lvl6pPr>
              <a:defRPr sz="2000"/>
            </a:lvl6pPr>
            <a:lvl7pPr>
              <a:defRPr sz="2000"/>
            </a:lvl7pPr>
            <a:lvl8pPr>
              <a:defRPr sz="2000"/>
            </a:lvl8pPr>
            <a:lvl9pPr>
              <a:defRPr sz="20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3"/>
          <p:cNvSpPr>
            <a:spLocks noGrp="1"/>
          </p:cNvSpPr>
          <p:nvPr>
            <p:ph type="body" sz="half" idx="2"/>
          </p:nvPr>
        </p:nvSpPr>
        <p:spPr>
          <a:xfrm>
            <a:off x="457200" y="2540000"/>
            <a:ext cx="3008313" cy="3779204"/>
          </a:xfrm>
          <a:prstGeom prst="rect">
            <a:avLst/>
          </a:prstGeom>
        </p:spPr>
        <p:txBody>
          <a:bodyPr/>
          <a:lstStyle>
            <a:lvl1pPr marL="0" indent="0">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edit Master text styles</a:t>
            </a:r>
          </a:p>
        </p:txBody>
      </p:sp>
      <p:sp>
        <p:nvSpPr>
          <p:cNvPr id="8" name="Text Placeholder 11"/>
          <p:cNvSpPr>
            <a:spLocks noGrp="1"/>
          </p:cNvSpPr>
          <p:nvPr>
            <p:ph type="body" sz="quarter" idx="13" hasCustomPrompt="1"/>
          </p:nvPr>
        </p:nvSpPr>
        <p:spPr>
          <a:xfrm>
            <a:off x="304800" y="201553"/>
            <a:ext cx="5537597" cy="668337"/>
          </a:xfrm>
          <a:prstGeom prst="rect">
            <a:avLst/>
          </a:prstGeom>
        </p:spPr>
        <p:txBody>
          <a:bodyPr vert="horz"/>
          <a:lstStyle>
            <a:lvl1pPr marL="0" marR="0" indent="0" algn="l" defTabSz="457200" rtl="0" eaLnBrk="1" fontAlgn="auto" latinLnBrk="0" hangingPunct="1">
              <a:lnSpc>
                <a:spcPct val="100000"/>
              </a:lnSpc>
              <a:spcBef>
                <a:spcPct val="20000"/>
              </a:spcBef>
              <a:spcAft>
                <a:spcPts val="0"/>
              </a:spcAft>
              <a:buClrTx/>
              <a:buSzTx/>
              <a:buFont typeface="Arial"/>
              <a:buNone/>
              <a:tabLst/>
              <a:defRPr sz="3600">
                <a:ln>
                  <a:noFill/>
                </a:ln>
                <a:solidFill>
                  <a:schemeClr val="bg1"/>
                </a:solidFill>
                <a:latin typeface="Arial Black"/>
                <a:cs typeface="Arial Black"/>
              </a:defRPr>
            </a:lvl1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dirty="0">
                <a:solidFill>
                  <a:schemeClr val="bg1"/>
                </a:solidFill>
              </a:rPr>
              <a:t>Slide title here</a:t>
            </a:r>
          </a:p>
        </p:txBody>
      </p:sp>
    </p:spTree>
    <p:extLst>
      <p:ext uri="{BB962C8B-B14F-4D97-AF65-F5344CB8AC3E}">
        <p14:creationId xmlns:p14="http://schemas.microsoft.com/office/powerpoint/2010/main" val="3486215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0984" y="4942840"/>
            <a:ext cx="4679632" cy="483400"/>
          </a:xfrm>
          <a:prstGeom prst="rect">
            <a:avLst/>
          </a:prstGeom>
        </p:spPr>
        <p:txBody>
          <a:bodyPr anchor="b"/>
          <a:lstStyle>
            <a:lvl1pPr algn="l">
              <a:defRPr sz="2000" b="1">
                <a:latin typeface="Arial"/>
                <a:cs typeface="Arial"/>
              </a:defRPr>
            </a:lvl1pPr>
          </a:lstStyle>
          <a:p>
            <a:r>
              <a:rPr lang="en-GB" dirty="0"/>
              <a:t>Click to edit Master title style</a:t>
            </a:r>
            <a:endParaRPr lang="en-US" dirty="0"/>
          </a:p>
        </p:txBody>
      </p:sp>
      <p:sp>
        <p:nvSpPr>
          <p:cNvPr id="3" name="Picture Placeholder 2"/>
          <p:cNvSpPr>
            <a:spLocks noGrp="1"/>
          </p:cNvSpPr>
          <p:nvPr>
            <p:ph type="pic" idx="1"/>
          </p:nvPr>
        </p:nvSpPr>
        <p:spPr>
          <a:xfrm>
            <a:off x="250984" y="1290876"/>
            <a:ext cx="4679632" cy="3509724"/>
          </a:xfrm>
          <a:prstGeom prst="rect">
            <a:avLst/>
          </a:prstGeom>
        </p:spPr>
        <p:txBody>
          <a:bodyPr/>
          <a:lstStyle>
            <a:lvl1pPr marL="0" indent="0">
              <a:buNone/>
              <a:defRPr sz="3200">
                <a:latin typeface="Arial"/>
                <a:cs typeface="Aria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50984" y="5509578"/>
            <a:ext cx="4679632" cy="686508"/>
          </a:xfrm>
          <a:prstGeom prst="rect">
            <a:avLst/>
          </a:prstGeom>
        </p:spPr>
        <p:txBody>
          <a:bodyPr/>
          <a:lstStyle>
            <a:lvl1pPr marL="0" indent="0">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edit Master text styles</a:t>
            </a:r>
          </a:p>
        </p:txBody>
      </p:sp>
      <p:sp>
        <p:nvSpPr>
          <p:cNvPr id="8" name="Text Placeholder 11"/>
          <p:cNvSpPr>
            <a:spLocks noGrp="1"/>
          </p:cNvSpPr>
          <p:nvPr>
            <p:ph type="body" sz="quarter" idx="13" hasCustomPrompt="1"/>
          </p:nvPr>
        </p:nvSpPr>
        <p:spPr>
          <a:xfrm>
            <a:off x="304800" y="201553"/>
            <a:ext cx="5537597" cy="668337"/>
          </a:xfrm>
          <a:prstGeom prst="rect">
            <a:avLst/>
          </a:prstGeom>
        </p:spPr>
        <p:txBody>
          <a:bodyPr vert="horz"/>
          <a:lstStyle>
            <a:lvl1pPr marL="0" marR="0" indent="0" algn="l" defTabSz="457200" rtl="0" eaLnBrk="1" fontAlgn="auto" latinLnBrk="0" hangingPunct="1">
              <a:lnSpc>
                <a:spcPct val="100000"/>
              </a:lnSpc>
              <a:spcBef>
                <a:spcPct val="20000"/>
              </a:spcBef>
              <a:spcAft>
                <a:spcPts val="0"/>
              </a:spcAft>
              <a:buClrTx/>
              <a:buSzTx/>
              <a:buFont typeface="Arial"/>
              <a:buNone/>
              <a:tabLst/>
              <a:defRPr sz="3600">
                <a:ln>
                  <a:noFill/>
                </a:ln>
                <a:solidFill>
                  <a:schemeClr val="bg1"/>
                </a:solidFill>
                <a:latin typeface="Arial Black"/>
                <a:cs typeface="Arial Black"/>
              </a:defRPr>
            </a:lvl1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dirty="0">
                <a:solidFill>
                  <a:schemeClr val="bg1"/>
                </a:solidFill>
              </a:rPr>
              <a:t>Slide title here</a:t>
            </a:r>
          </a:p>
        </p:txBody>
      </p:sp>
    </p:spTree>
    <p:extLst>
      <p:ext uri="{BB962C8B-B14F-4D97-AF65-F5344CB8AC3E}">
        <p14:creationId xmlns:p14="http://schemas.microsoft.com/office/powerpoint/2010/main" val="4107518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o_bottom_logo">
    <p:spTree>
      <p:nvGrpSpPr>
        <p:cNvPr id="1" name=""/>
        <p:cNvGrpSpPr/>
        <p:nvPr/>
      </p:nvGrpSpPr>
      <p:grpSpPr>
        <a:xfrm>
          <a:off x="0" y="0"/>
          <a:ext cx="0" cy="0"/>
          <a:chOff x="0" y="0"/>
          <a:chExt cx="0" cy="0"/>
        </a:xfrm>
      </p:grpSpPr>
      <p:sp>
        <p:nvSpPr>
          <p:cNvPr id="5" name="Text Placeholder 11"/>
          <p:cNvSpPr>
            <a:spLocks noGrp="1"/>
          </p:cNvSpPr>
          <p:nvPr>
            <p:ph type="body" sz="quarter" idx="13" hasCustomPrompt="1"/>
          </p:nvPr>
        </p:nvSpPr>
        <p:spPr>
          <a:xfrm>
            <a:off x="304800" y="201553"/>
            <a:ext cx="5537597" cy="668337"/>
          </a:xfrm>
          <a:prstGeom prst="rect">
            <a:avLst/>
          </a:prstGeom>
        </p:spPr>
        <p:txBody>
          <a:bodyPr vert="horz"/>
          <a:lstStyle>
            <a:lvl1pPr marL="0" marR="0" indent="0" algn="l" defTabSz="457200" rtl="0" eaLnBrk="1" fontAlgn="auto" latinLnBrk="0" hangingPunct="1">
              <a:lnSpc>
                <a:spcPct val="100000"/>
              </a:lnSpc>
              <a:spcBef>
                <a:spcPct val="20000"/>
              </a:spcBef>
              <a:spcAft>
                <a:spcPts val="0"/>
              </a:spcAft>
              <a:buClrTx/>
              <a:buSzTx/>
              <a:buFont typeface="Arial"/>
              <a:buNone/>
              <a:tabLst/>
              <a:defRPr sz="3600">
                <a:ln>
                  <a:noFill/>
                </a:ln>
                <a:solidFill>
                  <a:schemeClr val="bg1"/>
                </a:solidFill>
                <a:latin typeface="Arial Black"/>
                <a:cs typeface="Arial Black"/>
              </a:defRPr>
            </a:lvl1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dirty="0">
                <a:solidFill>
                  <a:schemeClr val="bg1"/>
                </a:solidFill>
              </a:rPr>
              <a:t>Slide title here</a:t>
            </a:r>
          </a:p>
        </p:txBody>
      </p:sp>
    </p:spTree>
    <p:extLst>
      <p:ext uri="{BB962C8B-B14F-4D97-AF65-F5344CB8AC3E}">
        <p14:creationId xmlns:p14="http://schemas.microsoft.com/office/powerpoint/2010/main" val="368441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otally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82480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51C92FA-96D6-4726-B5BF-D8B7A03D72F9}" type="slidenum">
              <a:rPr lang="en-US">
                <a:solidFill>
                  <a:srgbClr val="000000"/>
                </a:solidFill>
              </a:rPr>
              <a:pPr>
                <a:defRPr/>
              </a:pPr>
              <a:t>‹Nr.›</a:t>
            </a:fld>
            <a:endParaRPr lang="en-US">
              <a:solidFill>
                <a:srgbClr val="000000"/>
              </a:solidFill>
            </a:endParaRPr>
          </a:p>
        </p:txBody>
      </p:sp>
    </p:spTree>
    <p:extLst>
      <p:ext uri="{BB962C8B-B14F-4D97-AF65-F5344CB8AC3E}">
        <p14:creationId xmlns:p14="http://schemas.microsoft.com/office/powerpoint/2010/main" val="2798379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4"/>
            <a:ext cx="8229600" cy="4525963"/>
          </a:xfrm>
          <a:prstGeom prst="rect">
            <a:avLst/>
          </a:prstGeom>
        </p:spPr>
        <p:txBody>
          <a:bodyPr/>
          <a:lstStyle>
            <a:lvl1pPr>
              <a:defRPr>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10"/>
          </p:nvPr>
        </p:nvSpPr>
        <p:spPr>
          <a:xfrm>
            <a:off x="457200" y="6356354"/>
            <a:ext cx="2133600" cy="365125"/>
          </a:xfrm>
          <a:prstGeom prst="rect">
            <a:avLst/>
          </a:prstGeom>
        </p:spPr>
        <p:txBody>
          <a:bodyPr/>
          <a:lstStyle/>
          <a:p>
            <a:fld id="{AB668372-50DC-4BAC-A4F0-8BB9B796D75D}" type="datetime1">
              <a:rPr lang="en-GB" smtClean="0"/>
              <a:t>07/10/2019</a:t>
            </a:fld>
            <a:endParaRPr lang="en-US"/>
          </a:p>
        </p:txBody>
      </p:sp>
      <p:sp>
        <p:nvSpPr>
          <p:cNvPr id="5" name="Footer Placeholder 4"/>
          <p:cNvSpPr>
            <a:spLocks noGrp="1"/>
          </p:cNvSpPr>
          <p:nvPr>
            <p:ph type="ftr" sz="quarter" idx="11"/>
          </p:nvPr>
        </p:nvSpPr>
        <p:spPr>
          <a:xfrm>
            <a:off x="3124200" y="6356354"/>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4"/>
            <a:ext cx="2133600" cy="365125"/>
          </a:xfrm>
          <a:prstGeom prst="rect">
            <a:avLst/>
          </a:prstGeom>
        </p:spPr>
        <p:txBody>
          <a:bodyPr/>
          <a:lstStyle/>
          <a:p>
            <a:fld id="{95BBCEDA-CFDF-6541-A429-EE1F1484999C}" type="slidenum">
              <a:rPr lang="en-US" smtClean="0"/>
              <a:pPr/>
              <a:t>‹Nr.›</a:t>
            </a:fld>
            <a:endParaRPr lang="en-US"/>
          </a:p>
        </p:txBody>
      </p:sp>
      <p:sp>
        <p:nvSpPr>
          <p:cNvPr id="7" name="Text Placeholder 11"/>
          <p:cNvSpPr>
            <a:spLocks noGrp="1"/>
          </p:cNvSpPr>
          <p:nvPr>
            <p:ph type="body" sz="quarter" idx="13" hasCustomPrompt="1"/>
          </p:nvPr>
        </p:nvSpPr>
        <p:spPr>
          <a:xfrm>
            <a:off x="304802" y="201557"/>
            <a:ext cx="5537597" cy="668337"/>
          </a:xfrm>
          <a:prstGeom prst="rect">
            <a:avLst/>
          </a:prstGeom>
        </p:spPr>
        <p:txBody>
          <a:bodyPr vert="horz"/>
          <a:lstStyle>
            <a:lvl1pPr marL="0" marR="0" indent="0" algn="l" defTabSz="257175" rtl="0" eaLnBrk="1" fontAlgn="auto" latinLnBrk="0" hangingPunct="1">
              <a:lnSpc>
                <a:spcPct val="100000"/>
              </a:lnSpc>
              <a:spcBef>
                <a:spcPct val="20000"/>
              </a:spcBef>
              <a:spcAft>
                <a:spcPts val="0"/>
              </a:spcAft>
              <a:buClrTx/>
              <a:buSzTx/>
              <a:buFont typeface="Arial"/>
              <a:buNone/>
              <a:tabLst/>
              <a:defRPr sz="2025">
                <a:ln>
                  <a:noFill/>
                </a:ln>
                <a:solidFill>
                  <a:schemeClr val="bg1"/>
                </a:solidFill>
                <a:latin typeface="Arial Black"/>
                <a:cs typeface="Arial Black"/>
              </a:defRPr>
            </a:lvl1pPr>
          </a:lstStyle>
          <a:p>
            <a:pPr marL="0" marR="0" lvl="0" indent="0" algn="l" defTabSz="257175" rtl="0" eaLnBrk="1" fontAlgn="auto" latinLnBrk="0" hangingPunct="1">
              <a:lnSpc>
                <a:spcPct val="100000"/>
              </a:lnSpc>
              <a:spcBef>
                <a:spcPct val="20000"/>
              </a:spcBef>
              <a:spcAft>
                <a:spcPts val="0"/>
              </a:spcAft>
              <a:buClrTx/>
              <a:buSzTx/>
              <a:buFont typeface="Arial"/>
              <a:buNone/>
              <a:tabLst/>
              <a:defRPr/>
            </a:pPr>
            <a:r>
              <a:rPr lang="en-US" dirty="0">
                <a:solidFill>
                  <a:schemeClr val="bg1"/>
                </a:solidFill>
              </a:rPr>
              <a:t>Slide title here</a:t>
            </a:r>
          </a:p>
        </p:txBody>
      </p:sp>
    </p:spTree>
    <p:extLst>
      <p:ext uri="{BB962C8B-B14F-4D97-AF65-F5344CB8AC3E}">
        <p14:creationId xmlns:p14="http://schemas.microsoft.com/office/powerpoint/2010/main" val="3011077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0BC337D-BEDC-400B-8A15-1859FAEB50C8}" type="datetime1">
              <a:rPr lang="en-GB" smtClean="0"/>
              <a:t>07/10/2019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15AC0BE-9396-428D-BC68-765D172C8F46}" type="slidenum">
              <a:rPr lang="en-GB" smtClean="0"/>
              <a:t>‹Nr.›</a:t>
            </a:fld>
            <a:endParaRPr lang="en-GB"/>
          </a:p>
        </p:txBody>
      </p:sp>
    </p:spTree>
    <p:extLst>
      <p:ext uri="{BB962C8B-B14F-4D97-AF65-F5344CB8AC3E}">
        <p14:creationId xmlns:p14="http://schemas.microsoft.com/office/powerpoint/2010/main" val="1234377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5" Type="http://schemas.openxmlformats.org/officeDocument/2006/relationships/image" Target="../media/image3.pn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6146" y="1"/>
            <a:ext cx="9150146" cy="1069860"/>
          </a:xfrm>
          <a:prstGeom prst="rect">
            <a:avLst/>
          </a:prstGeom>
          <a:solidFill>
            <a:srgbClr val="00477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8" name="Picture 7" descr="ALPHA LOGO (WHITEOUT)-01.png"/>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7053091" y="144351"/>
            <a:ext cx="1772950" cy="724891"/>
          </a:xfrm>
          <a:prstGeom prst="rect">
            <a:avLst/>
          </a:prstGeom>
        </p:spPr>
      </p:pic>
      <p:sp>
        <p:nvSpPr>
          <p:cNvPr id="2" name="Title Placeholder 1"/>
          <p:cNvSpPr>
            <a:spLocks noGrp="1"/>
          </p:cNvSpPr>
          <p:nvPr>
            <p:ph type="title"/>
          </p:nvPr>
        </p:nvSpPr>
        <p:spPr>
          <a:xfrm>
            <a:off x="205273" y="234498"/>
            <a:ext cx="6529859" cy="504117"/>
          </a:xfrm>
          <a:prstGeom prst="rect">
            <a:avLst/>
          </a:prstGeom>
        </p:spPr>
        <p:txBody>
          <a:bodyPr vert="horz" lIns="91440" tIns="45720" rIns="91440" bIns="45720" rtlCol="0" anchor="ctr">
            <a:noAutofit/>
          </a:bodyPr>
          <a:lstStyle/>
          <a:p>
            <a:r>
              <a:rPr lang="en-US"/>
              <a:t>Click to edit Master title style</a:t>
            </a:r>
            <a:endParaRPr lang="en-GB"/>
          </a:p>
        </p:txBody>
      </p:sp>
    </p:spTree>
    <p:extLst>
      <p:ext uri="{BB962C8B-B14F-4D97-AF65-F5344CB8AC3E}">
        <p14:creationId xmlns:p14="http://schemas.microsoft.com/office/powerpoint/2010/main" val="48897644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84" r:id="rId7"/>
    <p:sldLayoutId id="2147483686" r:id="rId8"/>
    <p:sldLayoutId id="2147483687" r:id="rId9"/>
  </p:sldLayoutIdLst>
  <p:txStyles>
    <p:titleStyle>
      <a:lvl1pPr algn="ctr" defTabSz="457200" rtl="0" eaLnBrk="1" latinLnBrk="0" hangingPunct="1">
        <a:spcBef>
          <a:spcPct val="0"/>
        </a:spcBef>
        <a:buNone/>
        <a:defRPr sz="4000" kern="1200">
          <a:solidFill>
            <a:schemeClr val="bg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6146" y="1"/>
            <a:ext cx="9150146" cy="6857999"/>
          </a:xfrm>
          <a:prstGeom prst="rect">
            <a:avLst/>
          </a:prstGeom>
          <a:solidFill>
            <a:srgbClr val="00477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8" name="Picture 7" descr="ALPHA LOGO (WHITEOUT)-01.pn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632222" y="266647"/>
            <a:ext cx="2193819" cy="896968"/>
          </a:xfrm>
          <a:prstGeom prst="rect">
            <a:avLst/>
          </a:prstGeom>
        </p:spPr>
      </p:pic>
      <p:pic>
        <p:nvPicPr>
          <p:cNvPr id="4" name="Picture 3" descr="lshtm_logo.png"/>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6980296" y="5613984"/>
            <a:ext cx="1845745" cy="969319"/>
          </a:xfrm>
          <a:prstGeom prst="rect">
            <a:avLst/>
          </a:prstGeom>
        </p:spPr>
      </p:pic>
    </p:spTree>
    <p:extLst>
      <p:ext uri="{BB962C8B-B14F-4D97-AF65-F5344CB8AC3E}">
        <p14:creationId xmlns:p14="http://schemas.microsoft.com/office/powerpoint/2010/main" val="4166266073"/>
      </p:ext>
    </p:extLst>
  </p:cSld>
  <p:clrMap bg1="lt1" tx1="dk1" bg2="lt2" tx2="dk2" accent1="accent1" accent2="accent2" accent3="accent3" accent4="accent4" accent5="accent5" accent6="accent6" hlink="hlink" folHlink="folHlink"/>
  <p:sldLayoutIdLst>
    <p:sldLayoutId id="2147483682" r:id="rId1"/>
    <p:sldLayoutId id="2147483683"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alpha.lshtm.ac.uk/" TargetMode="External"/><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4.emf"/><Relationship Id="rId7" Type="http://schemas.openxmlformats.org/officeDocument/2006/relationships/diagramColors" Target="../diagrams/colors1.xml"/><Relationship Id="rId2" Type="http://schemas.openxmlformats.org/officeDocument/2006/relationships/notesSlide" Target="../notesSlides/notesSlide3.xml"/><Relationship Id="rId1" Type="http://schemas.openxmlformats.org/officeDocument/2006/relationships/slideLayout" Target="../slideLayouts/slideLayout8.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9.xml"/><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2747962"/>
            <a:ext cx="7772400" cy="1362075"/>
          </a:xfrm>
        </p:spPr>
        <p:txBody>
          <a:bodyPr/>
          <a:lstStyle/>
          <a:p>
            <a:r>
              <a:rPr lang="en-US" cap="none" dirty="0" err="1"/>
              <a:t>A</a:t>
            </a:r>
            <a:r>
              <a:rPr lang="en-US" b="0" cap="none" dirty="0" err="1"/>
              <a:t>nalysing</a:t>
            </a:r>
            <a:r>
              <a:rPr lang="en-US" b="0" cap="none" dirty="0"/>
              <a:t> </a:t>
            </a:r>
            <a:r>
              <a:rPr lang="en-US" cap="none" dirty="0"/>
              <a:t>L</a:t>
            </a:r>
            <a:r>
              <a:rPr lang="en-US" b="0" cap="none" dirty="0"/>
              <a:t>ongitudinal </a:t>
            </a:r>
            <a:r>
              <a:rPr lang="en-US" cap="none" dirty="0"/>
              <a:t>P</a:t>
            </a:r>
            <a:r>
              <a:rPr lang="en-US" b="0" cap="none" dirty="0"/>
              <a:t>opulation-based </a:t>
            </a:r>
            <a:r>
              <a:rPr lang="en-US" cap="none" dirty="0"/>
              <a:t>H</a:t>
            </a:r>
            <a:r>
              <a:rPr lang="en-US" b="0" cap="none" dirty="0"/>
              <a:t>IV/AIDS data on </a:t>
            </a:r>
            <a:r>
              <a:rPr lang="en-US" cap="none" dirty="0"/>
              <a:t>A</a:t>
            </a:r>
            <a:r>
              <a:rPr lang="en-US" b="0" cap="none" dirty="0"/>
              <a:t>frica:</a:t>
            </a:r>
            <a:br>
              <a:rPr lang="en-US" b="0" cap="none" dirty="0"/>
            </a:br>
            <a:r>
              <a:rPr lang="en-US" b="0" cap="none" dirty="0"/>
              <a:t/>
            </a:r>
            <a:br>
              <a:rPr lang="en-US" b="0" cap="none" dirty="0"/>
            </a:br>
            <a:r>
              <a:rPr lang="en-US" b="0" cap="none" dirty="0"/>
              <a:t/>
            </a:r>
            <a:br>
              <a:rPr lang="en-US" b="0" cap="none" dirty="0"/>
            </a:br>
            <a:r>
              <a:rPr lang="en-US" b="0" cap="none" dirty="0"/>
              <a:t>The ALPHA Network</a:t>
            </a:r>
            <a:br>
              <a:rPr lang="en-US" b="0" cap="none" dirty="0"/>
            </a:br>
            <a:r>
              <a:rPr lang="en-US" b="0" cap="none" dirty="0">
                <a:solidFill>
                  <a:schemeClr val="accent3">
                    <a:lumMod val="40000"/>
                    <a:lumOff val="60000"/>
                  </a:schemeClr>
                </a:solidFill>
                <a:hlinkClick r:id="rId3">
                  <a:extLst>
                    <a:ext uri="{A12FA001-AC4F-418D-AE19-62706E023703}">
                      <ahyp:hlinkClr xmlns:ahyp="http://schemas.microsoft.com/office/drawing/2018/hyperlinkcolor" xmlns="" val="tx"/>
                    </a:ext>
                  </a:extLst>
                </a:hlinkClick>
              </a:rPr>
              <a:t>http://alpha.lshtm.ac.uk/</a:t>
            </a:r>
            <a:r>
              <a:rPr lang="en-US" b="0" cap="none" dirty="0">
                <a:solidFill>
                  <a:schemeClr val="accent1">
                    <a:lumMod val="60000"/>
                    <a:lumOff val="40000"/>
                  </a:schemeClr>
                </a:solidFill>
              </a:rPr>
              <a:t> </a:t>
            </a:r>
            <a:endParaRPr lang="en-GB" dirty="0">
              <a:solidFill>
                <a:schemeClr val="accent1">
                  <a:lumMod val="60000"/>
                  <a:lumOff val="40000"/>
                </a:schemeClr>
              </a:solidFill>
            </a:endParaRPr>
          </a:p>
        </p:txBody>
      </p:sp>
      <p:sp>
        <p:nvSpPr>
          <p:cNvPr id="3" name="Text Placeholder 2"/>
          <p:cNvSpPr>
            <a:spLocks noGrp="1"/>
          </p:cNvSpPr>
          <p:nvPr>
            <p:ph type="body" idx="1"/>
          </p:nvPr>
        </p:nvSpPr>
        <p:spPr>
          <a:xfrm>
            <a:off x="722313" y="3615891"/>
            <a:ext cx="7772400" cy="494146"/>
          </a:xfrm>
        </p:spPr>
        <p:txBody>
          <a:bodyPr/>
          <a:lstStyle/>
          <a:p>
            <a:r>
              <a:rPr lang="en-GB" dirty="0"/>
              <a:t>Applied demographic, health research in Africa</a:t>
            </a:r>
          </a:p>
        </p:txBody>
      </p:sp>
    </p:spTree>
    <p:extLst>
      <p:ext uri="{BB962C8B-B14F-4D97-AF65-F5344CB8AC3E}">
        <p14:creationId xmlns:p14="http://schemas.microsoft.com/office/powerpoint/2010/main" val="19365884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47869" y="234498"/>
            <a:ext cx="6557897" cy="497339"/>
          </a:xfrm>
          <a:ln w="38100">
            <a:noFill/>
          </a:ln>
        </p:spPr>
        <p:txBody>
          <a:bodyPr/>
          <a:lstStyle/>
          <a:p>
            <a:pPr algn="l" eaLnBrk="1" hangingPunct="1"/>
            <a:r>
              <a:rPr lang="en-GB" sz="3200" dirty="0">
                <a:latin typeface="Arial Black" panose="020B0A04020102020204" pitchFamily="34" charset="0"/>
              </a:rPr>
              <a:t>ALPHA network aims (2005)</a:t>
            </a:r>
            <a:endParaRPr lang="en-US" sz="3200" dirty="0">
              <a:latin typeface="Arial Black" panose="020B0A04020102020204" pitchFamily="34" charset="0"/>
            </a:endParaRPr>
          </a:p>
        </p:txBody>
      </p:sp>
      <p:sp>
        <p:nvSpPr>
          <p:cNvPr id="3075" name="Rectangle 3"/>
          <p:cNvSpPr>
            <a:spLocks noGrp="1" noChangeArrowheads="1"/>
          </p:cNvSpPr>
          <p:nvPr>
            <p:ph type="body" idx="1"/>
          </p:nvPr>
        </p:nvSpPr>
        <p:spPr>
          <a:xfrm>
            <a:off x="457199" y="1516566"/>
            <a:ext cx="8329961" cy="4609597"/>
          </a:xfrm>
        </p:spPr>
        <p:txBody>
          <a:bodyPr/>
          <a:lstStyle/>
          <a:p>
            <a:pPr eaLnBrk="1" hangingPunct="1"/>
            <a:r>
              <a:rPr lang="en-GB" sz="2800" dirty="0">
                <a:cs typeface="Arial" panose="020B0604020202020204" pitchFamily="34" charset="0"/>
              </a:rPr>
              <a:t>Perform epidemiological and demographic analyses of population-based HIV surveillance data</a:t>
            </a:r>
          </a:p>
          <a:p>
            <a:pPr eaLnBrk="1" hangingPunct="1"/>
            <a:r>
              <a:rPr lang="en-GB" sz="2800" dirty="0">
                <a:cs typeface="Arial" panose="020B0604020202020204" pitchFamily="34" charset="0"/>
              </a:rPr>
              <a:t>Harmonise longitudinal HIV data from different cohorts to make comparative cross-country analyses </a:t>
            </a:r>
          </a:p>
          <a:p>
            <a:pPr eaLnBrk="1" hangingPunct="1"/>
            <a:r>
              <a:rPr lang="en-GB" sz="2800" dirty="0">
                <a:cs typeface="Arial" panose="020B0604020202020204" pitchFamily="34" charset="0"/>
              </a:rPr>
              <a:t>Disseminate results to policy makers &amp; implementers</a:t>
            </a:r>
          </a:p>
          <a:p>
            <a:pPr eaLnBrk="1" hangingPunct="1"/>
            <a:r>
              <a:rPr lang="en-GB" sz="2800" dirty="0">
                <a:cs typeface="Arial" panose="020B0604020202020204" pitchFamily="34" charset="0"/>
              </a:rPr>
              <a:t>Build data analysis and data management capability in African partner institutions</a:t>
            </a:r>
          </a:p>
          <a:p>
            <a:pPr eaLnBrk="1" hangingPunct="1"/>
            <a:endParaRPr lang="en-GB" sz="2800" dirty="0">
              <a:cs typeface="Arial" panose="020B0604020202020204" pitchFamily="34" charset="0"/>
            </a:endParaRPr>
          </a:p>
          <a:p>
            <a:pPr eaLnBrk="1" hangingPunct="1"/>
            <a:r>
              <a:rPr lang="en-GB" sz="2800" dirty="0">
                <a:cs typeface="Arial" panose="020B0604020202020204" pitchFamily="34" charset="0"/>
              </a:rPr>
              <a:t>All based on data from </a:t>
            </a:r>
            <a:r>
              <a:rPr lang="en-GB" sz="2800" b="1" dirty="0">
                <a:cs typeface="Arial" panose="020B0604020202020204" pitchFamily="34" charset="0"/>
              </a:rPr>
              <a:t>existing, African, longitudinal, population-based cohorts</a:t>
            </a:r>
            <a:r>
              <a:rPr lang="en-GB" sz="2800" dirty="0">
                <a:cs typeface="Arial" panose="020B0604020202020204" pitchFamily="34" charset="0"/>
              </a:rPr>
              <a:t> with HIV data.</a:t>
            </a:r>
            <a:endParaRPr lang="en-US" sz="2800" dirty="0">
              <a:cs typeface="Arial" panose="020B0604020202020204" pitchFamily="34" charset="0"/>
            </a:endParaRPr>
          </a:p>
        </p:txBody>
      </p:sp>
    </p:spTree>
    <p:extLst>
      <p:ext uri="{BB962C8B-B14F-4D97-AF65-F5344CB8AC3E}">
        <p14:creationId xmlns:p14="http://schemas.microsoft.com/office/powerpoint/2010/main" val="4045027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4882243" y="1417697"/>
            <a:ext cx="3852117" cy="2452365"/>
          </a:xfrm>
        </p:spPr>
        <p:txBody>
          <a:bodyPr>
            <a:noAutofit/>
          </a:bodyPr>
          <a:lstStyle/>
          <a:p>
            <a:pPr marL="0" indent="0">
              <a:spcBef>
                <a:spcPts val="675"/>
              </a:spcBef>
              <a:buNone/>
            </a:pPr>
            <a:r>
              <a:rPr lang="en-GB" b="1" dirty="0"/>
              <a:t>Independent institutions</a:t>
            </a:r>
          </a:p>
          <a:p>
            <a:pPr marL="96441" indent="-96441">
              <a:spcBef>
                <a:spcPts val="675"/>
              </a:spcBef>
            </a:pPr>
            <a:r>
              <a:rPr lang="en-GB" sz="1800" dirty="0"/>
              <a:t>Managed by ten independent African research institutions </a:t>
            </a:r>
          </a:p>
          <a:p>
            <a:pPr marL="96441" indent="-96441">
              <a:spcBef>
                <a:spcPts val="675"/>
              </a:spcBef>
            </a:pPr>
            <a:r>
              <a:rPr lang="en-GB" sz="1800" dirty="0"/>
              <a:t>Surveillance studies pre-date the network formation</a:t>
            </a:r>
          </a:p>
          <a:p>
            <a:pPr marL="96441" indent="-96441">
              <a:spcBef>
                <a:spcPts val="675"/>
              </a:spcBef>
            </a:pPr>
            <a:r>
              <a:rPr lang="en-GB" sz="1800" dirty="0"/>
              <a:t>Facilitated by LSHTM secretariat</a:t>
            </a:r>
          </a:p>
          <a:p>
            <a:pPr marL="0" indent="0">
              <a:spcBef>
                <a:spcPts val="675"/>
              </a:spcBef>
              <a:buNone/>
            </a:pPr>
            <a:endParaRPr lang="en-GB" sz="100" b="1" dirty="0"/>
          </a:p>
          <a:p>
            <a:pPr marL="0" indent="0">
              <a:spcBef>
                <a:spcPts val="675"/>
              </a:spcBef>
              <a:buNone/>
            </a:pPr>
            <a:endParaRPr lang="en-GB" sz="100" b="1" dirty="0"/>
          </a:p>
          <a:p>
            <a:pPr marL="0" indent="0">
              <a:spcBef>
                <a:spcPts val="675"/>
              </a:spcBef>
              <a:buNone/>
            </a:pPr>
            <a:r>
              <a:rPr lang="en-GB" b="1" dirty="0"/>
              <a:t>Data</a:t>
            </a:r>
          </a:p>
          <a:p>
            <a:pPr marL="96441" indent="-96441">
              <a:spcBef>
                <a:spcPts val="675"/>
              </a:spcBef>
            </a:pPr>
            <a:endParaRPr lang="en-GB" sz="1200" dirty="0"/>
          </a:p>
        </p:txBody>
      </p:sp>
      <p:sp>
        <p:nvSpPr>
          <p:cNvPr id="2" name="Text Placeholder 1"/>
          <p:cNvSpPr>
            <a:spLocks noGrp="1"/>
          </p:cNvSpPr>
          <p:nvPr>
            <p:ph type="body" sz="quarter" idx="13"/>
          </p:nvPr>
        </p:nvSpPr>
        <p:spPr>
          <a:xfrm>
            <a:off x="340336" y="198106"/>
            <a:ext cx="6219565" cy="673135"/>
          </a:xfrm>
        </p:spPr>
        <p:txBody>
          <a:bodyPr>
            <a:noAutofit/>
          </a:bodyPr>
          <a:lstStyle/>
          <a:p>
            <a:r>
              <a:rPr lang="en-GB" sz="3300" dirty="0"/>
              <a:t>ALPHA partner studies</a:t>
            </a:r>
          </a:p>
        </p:txBody>
      </p:sp>
      <p:pic>
        <p:nvPicPr>
          <p:cNvPr id="3" name="Picture 2"/>
          <p:cNvPicPr>
            <a:picLocks noChangeAspect="1"/>
          </p:cNvPicPr>
          <p:nvPr/>
        </p:nvPicPr>
        <p:blipFill>
          <a:blip r:embed="rId3"/>
          <a:stretch>
            <a:fillRect/>
          </a:stretch>
        </p:blipFill>
        <p:spPr>
          <a:xfrm>
            <a:off x="409640" y="1233486"/>
            <a:ext cx="4250277" cy="4391030"/>
          </a:xfrm>
          <a:prstGeom prst="rect">
            <a:avLst/>
          </a:prstGeom>
          <a:ln w="38100">
            <a:solidFill>
              <a:schemeClr val="tx1"/>
            </a:solidFill>
          </a:ln>
        </p:spPr>
      </p:pic>
      <p:graphicFrame>
        <p:nvGraphicFramePr>
          <p:cNvPr id="5" name="Diagram 4"/>
          <p:cNvGraphicFramePr/>
          <p:nvPr>
            <p:extLst>
              <p:ext uri="{D42A27DB-BD31-4B8C-83A1-F6EECF244321}">
                <p14:modId xmlns:p14="http://schemas.microsoft.com/office/powerpoint/2010/main" val="2639596925"/>
              </p:ext>
            </p:extLst>
          </p:nvPr>
        </p:nvGraphicFramePr>
        <p:xfrm>
          <a:off x="3794357" y="4962973"/>
          <a:ext cx="6027888" cy="138853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4076656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76350"/>
            <a:ext cx="8705850" cy="5295900"/>
          </a:xfrm>
        </p:spPr>
        <p:txBody>
          <a:bodyPr/>
          <a:lstStyle/>
          <a:p>
            <a:r>
              <a:rPr lang="en-GB" sz="2800" dirty="0">
                <a:latin typeface="+mn-lt"/>
              </a:rPr>
              <a:t>Demographic sentinel surveillance (DSS) provides data on households and individuals</a:t>
            </a:r>
          </a:p>
          <a:p>
            <a:pPr lvl="1"/>
            <a:r>
              <a:rPr lang="en-GB" sz="2400" dirty="0">
                <a:latin typeface="+mn-lt"/>
              </a:rPr>
              <a:t>Fertility, Mortality (including Cause of Death), Migration</a:t>
            </a:r>
          </a:p>
          <a:p>
            <a:pPr lvl="1"/>
            <a:r>
              <a:rPr lang="en-GB" sz="2400" dirty="0">
                <a:latin typeface="+mn-lt"/>
              </a:rPr>
              <a:t>Population representative over time (observational cohorts)</a:t>
            </a:r>
          </a:p>
          <a:p>
            <a:r>
              <a:rPr lang="en-GB" sz="2800" dirty="0">
                <a:latin typeface="+mn-lt"/>
              </a:rPr>
              <a:t>HIV data from nested health surveys with DSS</a:t>
            </a:r>
          </a:p>
          <a:p>
            <a:pPr lvl="1"/>
            <a:r>
              <a:rPr lang="en-GB" sz="2400" dirty="0">
                <a:latin typeface="+mn-lt"/>
              </a:rPr>
              <a:t>Estimates HIV prevalence (size of the problem)</a:t>
            </a:r>
          </a:p>
          <a:p>
            <a:r>
              <a:rPr lang="en-GB" sz="2800" dirty="0">
                <a:latin typeface="+mn-lt"/>
              </a:rPr>
              <a:t>Longitudinal population cohorts allow</a:t>
            </a:r>
          </a:p>
          <a:p>
            <a:pPr lvl="1"/>
            <a:r>
              <a:rPr lang="en-GB" sz="2400" dirty="0">
                <a:latin typeface="+mn-lt"/>
              </a:rPr>
              <a:t>Estimation of HIV incidence estimates</a:t>
            </a:r>
          </a:p>
          <a:p>
            <a:pPr lvl="1"/>
            <a:r>
              <a:rPr lang="en-GB" sz="2400" dirty="0">
                <a:latin typeface="+mn-lt"/>
              </a:rPr>
              <a:t>Assessment of outcomes in treated and untreated patients. </a:t>
            </a:r>
          </a:p>
          <a:p>
            <a:r>
              <a:rPr lang="en-GB" sz="2800" dirty="0">
                <a:latin typeface="+mn-lt"/>
              </a:rPr>
              <a:t>Platforms for special surveys and qualitative research</a:t>
            </a:r>
          </a:p>
          <a:p>
            <a:pPr lvl="1"/>
            <a:r>
              <a:rPr lang="en-GB" sz="2400" dirty="0">
                <a:latin typeface="+mn-lt"/>
              </a:rPr>
              <a:t>A complement to Civil Registration &amp; Vital Statistics (CRVS)</a:t>
            </a:r>
          </a:p>
        </p:txBody>
      </p:sp>
      <p:sp>
        <p:nvSpPr>
          <p:cNvPr id="4" name="Text Placeholder 3"/>
          <p:cNvSpPr>
            <a:spLocks noGrp="1"/>
          </p:cNvSpPr>
          <p:nvPr>
            <p:ph type="body" sz="quarter" idx="13"/>
          </p:nvPr>
        </p:nvSpPr>
        <p:spPr>
          <a:xfrm>
            <a:off x="509517" y="216658"/>
            <a:ext cx="6136943" cy="668337"/>
          </a:xfrm>
        </p:spPr>
        <p:txBody>
          <a:bodyPr/>
          <a:lstStyle/>
          <a:p>
            <a:r>
              <a:rPr lang="en-GB" sz="3200" dirty="0"/>
              <a:t>Population cohort data</a:t>
            </a:r>
          </a:p>
        </p:txBody>
      </p:sp>
    </p:spTree>
    <p:extLst>
      <p:ext uri="{BB962C8B-B14F-4D97-AF65-F5344CB8AC3E}">
        <p14:creationId xmlns:p14="http://schemas.microsoft.com/office/powerpoint/2010/main" val="36537788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xmlns="" id="{6606C950-DFC5-4E07-9717-A5B8C867EAEF}"/>
              </a:ext>
            </a:extLst>
          </p:cNvPr>
          <p:cNvSpPr>
            <a:spLocks noGrp="1"/>
          </p:cNvSpPr>
          <p:nvPr>
            <p:ph type="body" sz="quarter" idx="13"/>
          </p:nvPr>
        </p:nvSpPr>
        <p:spPr>
          <a:xfrm>
            <a:off x="304800" y="201553"/>
            <a:ext cx="6226629" cy="668337"/>
          </a:xfrm>
        </p:spPr>
        <p:txBody>
          <a:bodyPr/>
          <a:lstStyle/>
          <a:p>
            <a:r>
              <a:rPr lang="en-GB" sz="3200" dirty="0"/>
              <a:t>ALPHA Hub with analyses</a:t>
            </a:r>
          </a:p>
        </p:txBody>
      </p:sp>
      <p:grpSp>
        <p:nvGrpSpPr>
          <p:cNvPr id="17" name="Group 16">
            <a:extLst>
              <a:ext uri="{FF2B5EF4-FFF2-40B4-BE49-F238E27FC236}">
                <a16:creationId xmlns:a16="http://schemas.microsoft.com/office/drawing/2014/main" xmlns="" id="{CF3269C3-98DC-44C1-927F-8157580A0C58}"/>
              </a:ext>
            </a:extLst>
          </p:cNvPr>
          <p:cNvGrpSpPr/>
          <p:nvPr/>
        </p:nvGrpSpPr>
        <p:grpSpPr>
          <a:xfrm>
            <a:off x="3085374" y="2404999"/>
            <a:ext cx="5470480" cy="2085663"/>
            <a:chOff x="4327272" y="1666292"/>
            <a:chExt cx="7249266" cy="2330125"/>
          </a:xfrm>
        </p:grpSpPr>
        <p:sp>
          <p:nvSpPr>
            <p:cNvPr id="9" name="Oval 8">
              <a:extLst>
                <a:ext uri="{FF2B5EF4-FFF2-40B4-BE49-F238E27FC236}">
                  <a16:creationId xmlns:a16="http://schemas.microsoft.com/office/drawing/2014/main" xmlns="" id="{1B115F69-B647-40BC-8FBF-6D8D557974C8}"/>
                </a:ext>
              </a:extLst>
            </p:cNvPr>
            <p:cNvSpPr/>
            <p:nvPr/>
          </p:nvSpPr>
          <p:spPr>
            <a:xfrm>
              <a:off x="4327272" y="1666292"/>
              <a:ext cx="2819361" cy="2330125"/>
            </a:xfrm>
            <a:prstGeom prst="ellipse">
              <a:avLst/>
            </a:prstGeom>
            <a:solidFill>
              <a:srgbClr val="D6A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Data hub</a:t>
              </a:r>
            </a:p>
            <a:p>
              <a:pPr algn="ctr"/>
              <a:r>
                <a:rPr lang="en-GB" i="1" dirty="0"/>
                <a:t>data harmonised and documented</a:t>
              </a:r>
            </a:p>
          </p:txBody>
        </p:sp>
        <p:sp>
          <p:nvSpPr>
            <p:cNvPr id="10" name="TextBox 9">
              <a:extLst>
                <a:ext uri="{FF2B5EF4-FFF2-40B4-BE49-F238E27FC236}">
                  <a16:creationId xmlns:a16="http://schemas.microsoft.com/office/drawing/2014/main" xmlns="" id="{DA897179-8BC0-41B5-9A68-3D72D27D441A}"/>
                </a:ext>
              </a:extLst>
            </p:cNvPr>
            <p:cNvSpPr txBox="1"/>
            <p:nvPr/>
          </p:nvSpPr>
          <p:spPr>
            <a:xfrm>
              <a:off x="7943864" y="1797600"/>
              <a:ext cx="2060373" cy="412622"/>
            </a:xfrm>
            <a:prstGeom prst="rect">
              <a:avLst/>
            </a:prstGeom>
            <a:solidFill>
              <a:schemeClr val="accent2"/>
            </a:solidFill>
            <a:ln>
              <a:noFill/>
            </a:ln>
          </p:spPr>
          <p:txBody>
            <a:bodyPr wrap="square" rtlCol="0">
              <a:spAutoFit/>
            </a:bodyPr>
            <a:lstStyle/>
            <a:p>
              <a:r>
                <a:rPr lang="en-GB" dirty="0">
                  <a:solidFill>
                    <a:schemeClr val="bg1"/>
                  </a:solidFill>
                </a:rPr>
                <a:t>HIV analyses</a:t>
              </a:r>
            </a:p>
          </p:txBody>
        </p:sp>
        <p:sp>
          <p:nvSpPr>
            <p:cNvPr id="12" name="TextBox 11">
              <a:extLst>
                <a:ext uri="{FF2B5EF4-FFF2-40B4-BE49-F238E27FC236}">
                  <a16:creationId xmlns:a16="http://schemas.microsoft.com/office/drawing/2014/main" xmlns="" id="{E776BBF8-FC16-4E6D-B440-029BD102B137}"/>
                </a:ext>
              </a:extLst>
            </p:cNvPr>
            <p:cNvSpPr txBox="1"/>
            <p:nvPr/>
          </p:nvSpPr>
          <p:spPr>
            <a:xfrm>
              <a:off x="7943864" y="2347211"/>
              <a:ext cx="2155652" cy="412622"/>
            </a:xfrm>
            <a:prstGeom prst="rect">
              <a:avLst/>
            </a:prstGeom>
            <a:solidFill>
              <a:schemeClr val="accent2"/>
            </a:solidFill>
            <a:ln>
              <a:noFill/>
            </a:ln>
          </p:spPr>
          <p:txBody>
            <a:bodyPr wrap="square" rtlCol="0">
              <a:spAutoFit/>
            </a:bodyPr>
            <a:lstStyle/>
            <a:p>
              <a:r>
                <a:rPr lang="en-GB" dirty="0">
                  <a:solidFill>
                    <a:schemeClr val="bg1"/>
                  </a:solidFill>
                </a:rPr>
                <a:t>NCD analyses</a:t>
              </a:r>
            </a:p>
          </p:txBody>
        </p:sp>
        <p:sp>
          <p:nvSpPr>
            <p:cNvPr id="13" name="TextBox 12">
              <a:extLst>
                <a:ext uri="{FF2B5EF4-FFF2-40B4-BE49-F238E27FC236}">
                  <a16:creationId xmlns:a16="http://schemas.microsoft.com/office/drawing/2014/main" xmlns="" id="{87BF3215-5355-422E-A312-E87C65962382}"/>
                </a:ext>
              </a:extLst>
            </p:cNvPr>
            <p:cNvSpPr txBox="1"/>
            <p:nvPr/>
          </p:nvSpPr>
          <p:spPr>
            <a:xfrm>
              <a:off x="7943864" y="2929304"/>
              <a:ext cx="3632674" cy="412622"/>
            </a:xfrm>
            <a:prstGeom prst="rect">
              <a:avLst/>
            </a:prstGeom>
            <a:solidFill>
              <a:schemeClr val="accent2"/>
            </a:solidFill>
            <a:ln>
              <a:noFill/>
            </a:ln>
          </p:spPr>
          <p:txBody>
            <a:bodyPr wrap="square" rtlCol="0">
              <a:spAutoFit/>
            </a:bodyPr>
            <a:lstStyle/>
            <a:p>
              <a:r>
                <a:rPr lang="en-GB" dirty="0">
                  <a:solidFill>
                    <a:schemeClr val="bg1"/>
                  </a:solidFill>
                </a:rPr>
                <a:t>Health systems analyses</a:t>
              </a:r>
            </a:p>
          </p:txBody>
        </p:sp>
        <p:sp>
          <p:nvSpPr>
            <p:cNvPr id="16" name="TextBox 15">
              <a:extLst>
                <a:ext uri="{FF2B5EF4-FFF2-40B4-BE49-F238E27FC236}">
                  <a16:creationId xmlns:a16="http://schemas.microsoft.com/office/drawing/2014/main" xmlns="" id="{994A4085-78C8-44AA-9017-21D412144612}"/>
                </a:ext>
              </a:extLst>
            </p:cNvPr>
            <p:cNvSpPr txBox="1"/>
            <p:nvPr/>
          </p:nvSpPr>
          <p:spPr>
            <a:xfrm>
              <a:off x="7937356" y="3552503"/>
              <a:ext cx="2819361" cy="412622"/>
            </a:xfrm>
            <a:prstGeom prst="rect">
              <a:avLst/>
            </a:prstGeom>
            <a:solidFill>
              <a:schemeClr val="accent2"/>
            </a:solidFill>
            <a:ln>
              <a:noFill/>
            </a:ln>
          </p:spPr>
          <p:txBody>
            <a:bodyPr wrap="square" rtlCol="0">
              <a:spAutoFit/>
            </a:bodyPr>
            <a:lstStyle/>
            <a:p>
              <a:r>
                <a:rPr lang="en-GB" dirty="0">
                  <a:solidFill>
                    <a:schemeClr val="bg1"/>
                  </a:solidFill>
                </a:rPr>
                <a:t>New analyses</a:t>
              </a:r>
            </a:p>
          </p:txBody>
        </p:sp>
      </p:grpSp>
      <p:sp>
        <p:nvSpPr>
          <p:cNvPr id="18" name="TextBox 17">
            <a:extLst>
              <a:ext uri="{FF2B5EF4-FFF2-40B4-BE49-F238E27FC236}">
                <a16:creationId xmlns:a16="http://schemas.microsoft.com/office/drawing/2014/main" xmlns="" id="{E292D899-9C72-41A7-93C0-28D79FC49722}"/>
              </a:ext>
            </a:extLst>
          </p:cNvPr>
          <p:cNvSpPr txBox="1"/>
          <p:nvPr/>
        </p:nvSpPr>
        <p:spPr>
          <a:xfrm>
            <a:off x="2342309" y="4917809"/>
            <a:ext cx="6226628" cy="1569660"/>
          </a:xfrm>
          <a:prstGeom prst="rect">
            <a:avLst/>
          </a:prstGeom>
          <a:solidFill>
            <a:schemeClr val="accent1">
              <a:lumMod val="20000"/>
              <a:lumOff val="80000"/>
            </a:schemeClr>
          </a:solidFill>
          <a:ln>
            <a:solidFill>
              <a:schemeClr val="accent1"/>
            </a:solidFill>
          </a:ln>
        </p:spPr>
        <p:txBody>
          <a:bodyPr wrap="square" rtlCol="0">
            <a:spAutoFit/>
          </a:bodyPr>
          <a:lstStyle/>
          <a:p>
            <a:pPr>
              <a:buNone/>
              <a:defRPr/>
            </a:pPr>
            <a:r>
              <a:rPr lang="en-ZA" altLang="en-US" sz="1600" b="1" dirty="0">
                <a:latin typeface="Arial" panose="020B0604020202020204" pitchFamily="34" charset="0"/>
                <a:cs typeface="Arial" panose="020B0604020202020204" pitchFamily="34" charset="0"/>
              </a:rPr>
              <a:t>Primary motivation </a:t>
            </a:r>
          </a:p>
          <a:p>
            <a:pPr>
              <a:defRPr/>
            </a:pPr>
            <a:r>
              <a:rPr lang="en-ZA" altLang="en-US" sz="1600" dirty="0">
                <a:latin typeface="Arial" panose="020B0604020202020204" pitchFamily="34" charset="0"/>
                <a:cs typeface="Arial" panose="020B0604020202020204" pitchFamily="34" charset="0"/>
              </a:rPr>
              <a:t>Need improve data access and to share data beyond ALPHA </a:t>
            </a:r>
          </a:p>
          <a:p>
            <a:pPr>
              <a:buNone/>
              <a:defRPr/>
            </a:pPr>
            <a:r>
              <a:rPr lang="en-ZA" altLang="en-US" sz="1600" b="1" dirty="0">
                <a:latin typeface="Arial" panose="020B0604020202020204" pitchFamily="34" charset="0"/>
                <a:cs typeface="Arial" panose="020B0604020202020204" pitchFamily="34" charset="0"/>
              </a:rPr>
              <a:t>Other possible drivers</a:t>
            </a:r>
          </a:p>
          <a:p>
            <a:pPr>
              <a:defRPr/>
            </a:pPr>
            <a:r>
              <a:rPr lang="en-US" altLang="en-US" sz="1600" dirty="0">
                <a:latin typeface="Arial" panose="020B0604020202020204" pitchFamily="34" charset="0"/>
                <a:cs typeface="Arial" panose="020B0604020202020204" pitchFamily="34" charset="0"/>
              </a:rPr>
              <a:t>Internal, central gateway for data and related resources</a:t>
            </a:r>
          </a:p>
          <a:p>
            <a:pPr>
              <a:defRPr/>
            </a:pPr>
            <a:r>
              <a:rPr lang="en-US" altLang="en-US" sz="1600" dirty="0">
                <a:latin typeface="Arial" panose="020B0604020202020204" pitchFamily="34" charset="0"/>
                <a:cs typeface="Arial" panose="020B0604020202020204" pitchFamily="34" charset="0"/>
              </a:rPr>
              <a:t>Funders and publishers policies requiring data sharing</a:t>
            </a:r>
            <a:endParaRPr lang="en-ZA" altLang="en-US" sz="1600" dirty="0">
              <a:latin typeface="Arial" panose="020B0604020202020204" pitchFamily="34" charset="0"/>
              <a:cs typeface="Arial" panose="020B0604020202020204" pitchFamily="34" charset="0"/>
            </a:endParaRPr>
          </a:p>
          <a:p>
            <a:pPr>
              <a:defRPr/>
            </a:pPr>
            <a:r>
              <a:rPr lang="en-US" altLang="en-US" sz="1600" dirty="0">
                <a:latin typeface="Arial" panose="020B0604020202020204" pitchFamily="34" charset="0"/>
                <a:cs typeface="Arial" panose="020B0604020202020204" pitchFamily="34" charset="0"/>
              </a:rPr>
              <a:t>Credit for producing data through data citation.</a:t>
            </a:r>
          </a:p>
        </p:txBody>
      </p:sp>
      <p:sp>
        <p:nvSpPr>
          <p:cNvPr id="19" name="TextBox 18">
            <a:extLst>
              <a:ext uri="{FF2B5EF4-FFF2-40B4-BE49-F238E27FC236}">
                <a16:creationId xmlns:a16="http://schemas.microsoft.com/office/drawing/2014/main" xmlns="" id="{AEFC9C65-14F9-4792-9217-D0366206540E}"/>
              </a:ext>
            </a:extLst>
          </p:cNvPr>
          <p:cNvSpPr txBox="1"/>
          <p:nvPr/>
        </p:nvSpPr>
        <p:spPr>
          <a:xfrm>
            <a:off x="2366734" y="1151499"/>
            <a:ext cx="4825636" cy="923330"/>
          </a:xfrm>
          <a:prstGeom prst="rect">
            <a:avLst/>
          </a:prstGeom>
          <a:solidFill>
            <a:schemeClr val="accent1">
              <a:lumMod val="20000"/>
              <a:lumOff val="80000"/>
            </a:schemeClr>
          </a:solidFill>
          <a:ln>
            <a:solidFill>
              <a:schemeClr val="accent1"/>
            </a:solidFill>
          </a:ln>
        </p:spPr>
        <p:txBody>
          <a:bodyPr wrap="square" rtlCol="0">
            <a:spAutoFit/>
          </a:bodyPr>
          <a:lstStyle/>
          <a:p>
            <a:r>
              <a:rPr lang="en-GB" dirty="0"/>
              <a:t>ALPHA data hub receives little dedicated funding</a:t>
            </a:r>
          </a:p>
          <a:p>
            <a:r>
              <a:rPr lang="en-GB" dirty="0"/>
              <a:t>Funding for secondary data analyses used to support Hub. </a:t>
            </a:r>
          </a:p>
        </p:txBody>
      </p:sp>
      <p:sp>
        <p:nvSpPr>
          <p:cNvPr id="20" name="Rectangle 19">
            <a:extLst>
              <a:ext uri="{FF2B5EF4-FFF2-40B4-BE49-F238E27FC236}">
                <a16:creationId xmlns:a16="http://schemas.microsoft.com/office/drawing/2014/main" xmlns="" id="{E2A89D6C-1911-48AD-A04D-50A4353A56B5}"/>
              </a:ext>
            </a:extLst>
          </p:cNvPr>
          <p:cNvSpPr/>
          <p:nvPr/>
        </p:nvSpPr>
        <p:spPr>
          <a:xfrm>
            <a:off x="333484" y="2224062"/>
            <a:ext cx="2505250" cy="10663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t>Independent Partners contribute data from existing HDSS</a:t>
            </a:r>
          </a:p>
        </p:txBody>
      </p:sp>
      <p:sp>
        <p:nvSpPr>
          <p:cNvPr id="21" name="Rectangle 20">
            <a:extLst>
              <a:ext uri="{FF2B5EF4-FFF2-40B4-BE49-F238E27FC236}">
                <a16:creationId xmlns:a16="http://schemas.microsoft.com/office/drawing/2014/main" xmlns="" id="{1018DF5D-5597-4698-8AE9-521FC17E7F1C}"/>
              </a:ext>
            </a:extLst>
          </p:cNvPr>
          <p:cNvSpPr/>
          <p:nvPr/>
        </p:nvSpPr>
        <p:spPr>
          <a:xfrm>
            <a:off x="320436" y="3429000"/>
            <a:ext cx="2641128" cy="12155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t>New Partners &amp; networks contribute data and processes to enhance FIND data availability </a:t>
            </a:r>
          </a:p>
        </p:txBody>
      </p:sp>
    </p:spTree>
    <p:extLst>
      <p:ext uri="{BB962C8B-B14F-4D97-AF65-F5344CB8AC3E}">
        <p14:creationId xmlns:p14="http://schemas.microsoft.com/office/powerpoint/2010/main" val="3014219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48241" y="178778"/>
            <a:ext cx="6794004" cy="863173"/>
          </a:xfrm>
        </p:spPr>
        <p:txBody>
          <a:bodyPr>
            <a:normAutofit/>
          </a:bodyPr>
          <a:lstStyle/>
          <a:p>
            <a:pPr algn="l"/>
            <a:r>
              <a:rPr lang="en-GB" sz="3000" dirty="0">
                <a:latin typeface="Arial Black" panose="020B0A04020102020204" pitchFamily="34" charset="0"/>
                <a:cs typeface="Arial" pitchFamily="34" charset="0"/>
              </a:rPr>
              <a:t>Preparation of ALPHA datasets</a:t>
            </a:r>
            <a:endParaRPr lang="en-GB" sz="3000" dirty="0"/>
          </a:p>
        </p:txBody>
      </p:sp>
      <p:sp>
        <p:nvSpPr>
          <p:cNvPr id="6" name="Text Placeholder 5"/>
          <p:cNvSpPr>
            <a:spLocks noGrp="1"/>
          </p:cNvSpPr>
          <p:nvPr>
            <p:ph type="body" idx="1"/>
          </p:nvPr>
        </p:nvSpPr>
        <p:spPr>
          <a:xfrm>
            <a:off x="408307" y="2924199"/>
            <a:ext cx="3868340" cy="617934"/>
          </a:xfrm>
        </p:spPr>
        <p:txBody>
          <a:bodyPr>
            <a:normAutofit/>
          </a:bodyPr>
          <a:lstStyle/>
          <a:p>
            <a:r>
              <a:rPr lang="en-GB" dirty="0">
                <a:latin typeface="Arial" panose="020B0604020202020204" pitchFamily="34" charset="0"/>
                <a:cs typeface="Arial" panose="020B0604020202020204" pitchFamily="34" charset="0"/>
              </a:rPr>
              <a:t>Traditionally done in Stata</a:t>
            </a:r>
          </a:p>
        </p:txBody>
      </p:sp>
      <p:sp>
        <p:nvSpPr>
          <p:cNvPr id="8" name="Text Placeholder 7"/>
          <p:cNvSpPr>
            <a:spLocks noGrp="1"/>
          </p:cNvSpPr>
          <p:nvPr>
            <p:ph type="body" sz="quarter" idx="3"/>
          </p:nvPr>
        </p:nvSpPr>
        <p:spPr>
          <a:xfrm>
            <a:off x="4503760" y="3233166"/>
            <a:ext cx="4018360" cy="617934"/>
          </a:xfrm>
        </p:spPr>
        <p:txBody>
          <a:bodyPr>
            <a:noAutofit/>
          </a:bodyPr>
          <a:lstStyle/>
          <a:p>
            <a:r>
              <a:rPr lang="en-GB" dirty="0">
                <a:latin typeface="Arial" panose="020B0604020202020204" pitchFamily="34" charset="0"/>
                <a:cs typeface="Arial" panose="020B0604020202020204" pitchFamily="34" charset="0"/>
              </a:rPr>
              <a:t>Now migrating to Pentaho</a:t>
            </a:r>
          </a:p>
          <a:p>
            <a:r>
              <a:rPr lang="en-GB" dirty="0">
                <a:latin typeface="Arial" panose="020B0604020202020204" pitchFamily="34" charset="0"/>
                <a:cs typeface="Arial" panose="020B0604020202020204" pitchFamily="34" charset="0"/>
              </a:rPr>
              <a:t>Extract, Transform and Load (ETL)</a:t>
            </a:r>
            <a:endParaRPr lang="en-GB" dirty="0"/>
          </a:p>
        </p:txBody>
      </p:sp>
      <p:sp>
        <p:nvSpPr>
          <p:cNvPr id="3" name="Slide Number Placeholder 2"/>
          <p:cNvSpPr>
            <a:spLocks noGrp="1"/>
          </p:cNvSpPr>
          <p:nvPr>
            <p:ph type="sldNum" sz="quarter" idx="12"/>
          </p:nvPr>
        </p:nvSpPr>
        <p:spPr/>
        <p:txBody>
          <a:bodyPr/>
          <a:lstStyle/>
          <a:p>
            <a:fld id="{95BBCEDA-CFDF-6541-A429-EE1F1484999C}" type="slidenum">
              <a:rPr lang="en-US" smtClean="0"/>
              <a:pPr/>
              <a:t>6</a:t>
            </a:fld>
            <a:endParaRPr lang="en-US"/>
          </a:p>
        </p:txBody>
      </p:sp>
      <p:pic>
        <p:nvPicPr>
          <p:cNvPr id="10" name="Picture 9"/>
          <p:cNvPicPr>
            <a:picLocks noChangeAspect="1"/>
          </p:cNvPicPr>
          <p:nvPr/>
        </p:nvPicPr>
        <p:blipFill>
          <a:blip r:embed="rId3"/>
          <a:stretch>
            <a:fillRect/>
          </a:stretch>
        </p:blipFill>
        <p:spPr>
          <a:xfrm>
            <a:off x="561602" y="3645746"/>
            <a:ext cx="3561750" cy="1915382"/>
          </a:xfrm>
          <a:prstGeom prst="rect">
            <a:avLst/>
          </a:prstGeom>
          <a:ln w="92075">
            <a:solidFill>
              <a:sysClr val="windowText" lastClr="000000"/>
            </a:solidFill>
          </a:ln>
        </p:spPr>
      </p:pic>
      <p:pic>
        <p:nvPicPr>
          <p:cNvPr id="12" name="Picture 11"/>
          <p:cNvPicPr/>
          <p:nvPr/>
        </p:nvPicPr>
        <p:blipFill>
          <a:blip r:embed="rId4"/>
          <a:stretch>
            <a:fillRect/>
          </a:stretch>
        </p:blipFill>
        <p:spPr>
          <a:xfrm>
            <a:off x="4503760" y="3978732"/>
            <a:ext cx="4124499" cy="1731226"/>
          </a:xfrm>
          <a:prstGeom prst="rect">
            <a:avLst/>
          </a:prstGeom>
          <a:ln>
            <a:solidFill>
              <a:sysClr val="windowText" lastClr="000000"/>
            </a:solidFill>
          </a:ln>
        </p:spPr>
      </p:pic>
      <p:grpSp>
        <p:nvGrpSpPr>
          <p:cNvPr id="9" name="Group 8">
            <a:extLst>
              <a:ext uri="{FF2B5EF4-FFF2-40B4-BE49-F238E27FC236}">
                <a16:creationId xmlns:a16="http://schemas.microsoft.com/office/drawing/2014/main" xmlns="" id="{49CCC1A1-0628-4C95-9D1D-3EE58BB8C895}"/>
              </a:ext>
            </a:extLst>
          </p:cNvPr>
          <p:cNvGrpSpPr/>
          <p:nvPr/>
        </p:nvGrpSpPr>
        <p:grpSpPr>
          <a:xfrm>
            <a:off x="408307" y="1365358"/>
            <a:ext cx="1883107" cy="1714555"/>
            <a:chOff x="3052" y="1901141"/>
            <a:chExt cx="1155861" cy="693516"/>
          </a:xfrm>
        </p:grpSpPr>
        <p:sp>
          <p:nvSpPr>
            <p:cNvPr id="11" name="Rounded Rectangle 13">
              <a:extLst>
                <a:ext uri="{FF2B5EF4-FFF2-40B4-BE49-F238E27FC236}">
                  <a16:creationId xmlns:a16="http://schemas.microsoft.com/office/drawing/2014/main" xmlns="" id="{B5DAE247-A248-44AB-9624-C98D64AA4EF6}"/>
                </a:ext>
              </a:extLst>
            </p:cNvPr>
            <p:cNvSpPr/>
            <p:nvPr/>
          </p:nvSpPr>
          <p:spPr>
            <a:xfrm>
              <a:off x="3052" y="1901141"/>
              <a:ext cx="1155861" cy="693516"/>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Rounded Rectangle 4">
              <a:extLst>
                <a:ext uri="{FF2B5EF4-FFF2-40B4-BE49-F238E27FC236}">
                  <a16:creationId xmlns:a16="http://schemas.microsoft.com/office/drawing/2014/main" xmlns="" id="{66EFDD7C-0DC8-45D2-BDD6-1FAD6B2990CD}"/>
                </a:ext>
              </a:extLst>
            </p:cNvPr>
            <p:cNvSpPr/>
            <p:nvPr/>
          </p:nvSpPr>
          <p:spPr>
            <a:xfrm>
              <a:off x="23364" y="1921453"/>
              <a:ext cx="1115237" cy="6528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4290" tIns="34290" rIns="34290" bIns="34290" numCol="1" spcCol="1270" anchor="ctr" anchorCtr="0">
              <a:noAutofit/>
            </a:bodyPr>
            <a:lstStyle/>
            <a:p>
              <a:pPr algn="ctr" defTabSz="400050">
                <a:lnSpc>
                  <a:spcPct val="90000"/>
                </a:lnSpc>
                <a:spcBef>
                  <a:spcPct val="0"/>
                </a:spcBef>
                <a:spcAft>
                  <a:spcPct val="35000"/>
                </a:spcAft>
              </a:pPr>
              <a:r>
                <a:rPr lang="en-US" sz="2100" dirty="0"/>
                <a:t>Source data from HDSS</a:t>
              </a:r>
            </a:p>
          </p:txBody>
        </p:sp>
      </p:grpSp>
      <p:pic>
        <p:nvPicPr>
          <p:cNvPr id="14" name="Picture 13">
            <a:extLst>
              <a:ext uri="{FF2B5EF4-FFF2-40B4-BE49-F238E27FC236}">
                <a16:creationId xmlns:a16="http://schemas.microsoft.com/office/drawing/2014/main" xmlns="" id="{4E20811F-49C9-4562-B327-E3C064FF4515}"/>
              </a:ext>
            </a:extLst>
          </p:cNvPr>
          <p:cNvPicPr>
            <a:picLocks noChangeAspect="1"/>
          </p:cNvPicPr>
          <p:nvPr/>
        </p:nvPicPr>
        <p:blipFill>
          <a:blip r:embed="rId5"/>
          <a:stretch>
            <a:fillRect/>
          </a:stretch>
        </p:blipFill>
        <p:spPr>
          <a:xfrm>
            <a:off x="3664473" y="1317334"/>
            <a:ext cx="1484555" cy="1198062"/>
          </a:xfrm>
          <a:prstGeom prst="rect">
            <a:avLst/>
          </a:prstGeom>
        </p:spPr>
      </p:pic>
      <p:grpSp>
        <p:nvGrpSpPr>
          <p:cNvPr id="15" name="Group 14">
            <a:extLst>
              <a:ext uri="{FF2B5EF4-FFF2-40B4-BE49-F238E27FC236}">
                <a16:creationId xmlns:a16="http://schemas.microsoft.com/office/drawing/2014/main" xmlns="" id="{300F6068-40A9-4FE8-A605-E473CA312B8E}"/>
              </a:ext>
            </a:extLst>
          </p:cNvPr>
          <p:cNvGrpSpPr/>
          <p:nvPr/>
        </p:nvGrpSpPr>
        <p:grpSpPr>
          <a:xfrm>
            <a:off x="3344911" y="2415237"/>
            <a:ext cx="1883107" cy="629359"/>
            <a:chOff x="3052" y="1901141"/>
            <a:chExt cx="1155861" cy="693516"/>
          </a:xfrm>
        </p:grpSpPr>
        <p:sp>
          <p:nvSpPr>
            <p:cNvPr id="16" name="Rounded Rectangle 19">
              <a:extLst>
                <a:ext uri="{FF2B5EF4-FFF2-40B4-BE49-F238E27FC236}">
                  <a16:creationId xmlns:a16="http://schemas.microsoft.com/office/drawing/2014/main" xmlns="" id="{36C21A57-9669-4EB4-A307-094F1BF66A36}"/>
                </a:ext>
              </a:extLst>
            </p:cNvPr>
            <p:cNvSpPr/>
            <p:nvPr/>
          </p:nvSpPr>
          <p:spPr>
            <a:xfrm>
              <a:off x="3052" y="1901141"/>
              <a:ext cx="1155861" cy="693516"/>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7" name="Rounded Rectangle 4">
              <a:extLst>
                <a:ext uri="{FF2B5EF4-FFF2-40B4-BE49-F238E27FC236}">
                  <a16:creationId xmlns:a16="http://schemas.microsoft.com/office/drawing/2014/main" xmlns="" id="{8CD493F0-9BD5-4999-A6A3-B93A27C78CFF}"/>
                </a:ext>
              </a:extLst>
            </p:cNvPr>
            <p:cNvSpPr/>
            <p:nvPr/>
          </p:nvSpPr>
          <p:spPr>
            <a:xfrm>
              <a:off x="23364" y="1921453"/>
              <a:ext cx="1115237" cy="6528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4290" tIns="34290" rIns="34290" bIns="34290" numCol="1" spcCol="1270" anchor="ctr" anchorCtr="0">
              <a:noAutofit/>
            </a:bodyPr>
            <a:lstStyle/>
            <a:p>
              <a:pPr algn="ctr" defTabSz="400050">
                <a:lnSpc>
                  <a:spcPct val="90000"/>
                </a:lnSpc>
                <a:spcBef>
                  <a:spcPct val="0"/>
                </a:spcBef>
                <a:spcAft>
                  <a:spcPct val="35000"/>
                </a:spcAft>
              </a:pPr>
              <a:r>
                <a:rPr lang="en-US" sz="2100" dirty="0"/>
                <a:t>Transformation routines</a:t>
              </a:r>
            </a:p>
          </p:txBody>
        </p:sp>
      </p:grpSp>
      <p:grpSp>
        <p:nvGrpSpPr>
          <p:cNvPr id="22" name="Group 21">
            <a:extLst>
              <a:ext uri="{FF2B5EF4-FFF2-40B4-BE49-F238E27FC236}">
                <a16:creationId xmlns:a16="http://schemas.microsoft.com/office/drawing/2014/main" xmlns="" id="{9845FBA5-D55C-46EC-8D45-C26DC0DB75D1}"/>
              </a:ext>
            </a:extLst>
          </p:cNvPr>
          <p:cNvGrpSpPr/>
          <p:nvPr/>
        </p:nvGrpSpPr>
        <p:grpSpPr>
          <a:xfrm>
            <a:off x="6745152" y="1365357"/>
            <a:ext cx="1883107" cy="1714555"/>
            <a:chOff x="3052" y="1901141"/>
            <a:chExt cx="1155861" cy="693516"/>
          </a:xfrm>
        </p:grpSpPr>
        <p:sp>
          <p:nvSpPr>
            <p:cNvPr id="23" name="Rounded Rectangle 7">
              <a:extLst>
                <a:ext uri="{FF2B5EF4-FFF2-40B4-BE49-F238E27FC236}">
                  <a16:creationId xmlns:a16="http://schemas.microsoft.com/office/drawing/2014/main" xmlns="" id="{7145BC02-F6EA-4EF2-B289-CFF83F8FC168}"/>
                </a:ext>
              </a:extLst>
            </p:cNvPr>
            <p:cNvSpPr/>
            <p:nvPr/>
          </p:nvSpPr>
          <p:spPr>
            <a:xfrm>
              <a:off x="3052" y="1901141"/>
              <a:ext cx="1155861" cy="693516"/>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4" name="Rounded Rectangle 4">
              <a:extLst>
                <a:ext uri="{FF2B5EF4-FFF2-40B4-BE49-F238E27FC236}">
                  <a16:creationId xmlns:a16="http://schemas.microsoft.com/office/drawing/2014/main" xmlns="" id="{6F4E3C84-EF9C-4C82-B13A-61184F613314}"/>
                </a:ext>
              </a:extLst>
            </p:cNvPr>
            <p:cNvSpPr/>
            <p:nvPr/>
          </p:nvSpPr>
          <p:spPr>
            <a:xfrm>
              <a:off x="23364" y="1921453"/>
              <a:ext cx="1115237" cy="6528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4290" tIns="34290" rIns="34290" bIns="34290" numCol="1" spcCol="1270" anchor="ctr" anchorCtr="0">
              <a:noAutofit/>
            </a:bodyPr>
            <a:lstStyle/>
            <a:p>
              <a:pPr algn="ctr" defTabSz="400050">
                <a:lnSpc>
                  <a:spcPct val="90000"/>
                </a:lnSpc>
                <a:spcBef>
                  <a:spcPct val="0"/>
                </a:spcBef>
                <a:spcAft>
                  <a:spcPct val="35000"/>
                </a:spcAft>
              </a:pPr>
              <a:r>
                <a:rPr lang="en-US" sz="2100" dirty="0"/>
                <a:t>ALPHA harmonised data</a:t>
              </a:r>
            </a:p>
          </p:txBody>
        </p:sp>
      </p:grpSp>
      <p:sp>
        <p:nvSpPr>
          <p:cNvPr id="2" name="Rectangle 1">
            <a:extLst>
              <a:ext uri="{FF2B5EF4-FFF2-40B4-BE49-F238E27FC236}">
                <a16:creationId xmlns:a16="http://schemas.microsoft.com/office/drawing/2014/main" xmlns="" id="{8DCD6088-DFBB-4A5C-9F1D-ECBD8DF08DBF}"/>
              </a:ext>
            </a:extLst>
          </p:cNvPr>
          <p:cNvSpPr/>
          <p:nvPr/>
        </p:nvSpPr>
        <p:spPr>
          <a:xfrm>
            <a:off x="408307" y="5894504"/>
            <a:ext cx="8435441" cy="739600"/>
          </a:xfrm>
          <a:prstGeom prst="rect">
            <a:avLst/>
          </a:prstGeom>
          <a:solidFill>
            <a:schemeClr val="accent6">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2400" dirty="0">
                <a:solidFill>
                  <a:schemeClr val="tx2">
                    <a:lumMod val="75000"/>
                  </a:schemeClr>
                </a:solidFill>
              </a:rPr>
              <a:t>Accompanied by documentation using DDI compliant standards</a:t>
            </a:r>
          </a:p>
          <a:p>
            <a:pPr algn="ctr"/>
            <a:r>
              <a:rPr lang="en-GB" sz="2400" dirty="0">
                <a:solidFill>
                  <a:schemeClr val="tx2">
                    <a:lumMod val="75000"/>
                  </a:schemeClr>
                </a:solidFill>
              </a:rPr>
              <a:t>Automated update of ALPHA documentation from site meta-data. </a:t>
            </a:r>
          </a:p>
        </p:txBody>
      </p:sp>
    </p:spTree>
    <p:extLst>
      <p:ext uri="{BB962C8B-B14F-4D97-AF65-F5344CB8AC3E}">
        <p14:creationId xmlns:p14="http://schemas.microsoft.com/office/powerpoint/2010/main" val="10653764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Rectangle 69">
            <a:extLst>
              <a:ext uri="{FF2B5EF4-FFF2-40B4-BE49-F238E27FC236}">
                <a16:creationId xmlns:a16="http://schemas.microsoft.com/office/drawing/2014/main" xmlns="" id="{747CF80B-A981-450F-8851-7115AE034EE1}"/>
              </a:ext>
            </a:extLst>
          </p:cNvPr>
          <p:cNvSpPr/>
          <p:nvPr/>
        </p:nvSpPr>
        <p:spPr>
          <a:xfrm>
            <a:off x="5152916" y="4485603"/>
            <a:ext cx="2160000" cy="342184"/>
          </a:xfrm>
          <a:prstGeom prst="rect">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a:solidFill>
                  <a:schemeClr val="tx2">
                    <a:lumMod val="75000"/>
                  </a:schemeClr>
                </a:solidFill>
              </a:rPr>
              <a:t>Linked clinic data.</a:t>
            </a:r>
          </a:p>
        </p:txBody>
      </p:sp>
      <p:sp>
        <p:nvSpPr>
          <p:cNvPr id="65" name="Arrow: Right 64">
            <a:extLst>
              <a:ext uri="{FF2B5EF4-FFF2-40B4-BE49-F238E27FC236}">
                <a16:creationId xmlns:a16="http://schemas.microsoft.com/office/drawing/2014/main" xmlns="" id="{E7BAB99D-CE50-4BF6-ACAC-105C13C23775}"/>
              </a:ext>
            </a:extLst>
          </p:cNvPr>
          <p:cNvSpPr/>
          <p:nvPr/>
        </p:nvSpPr>
        <p:spPr>
          <a:xfrm>
            <a:off x="284817" y="2441670"/>
            <a:ext cx="7028099" cy="475012"/>
          </a:xfrm>
          <a:prstGeom prst="rightArrow">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a:solidFill>
                  <a:schemeClr val="tx2">
                    <a:lumMod val="75000"/>
                  </a:schemeClr>
                </a:solidFill>
              </a:rPr>
              <a:t>Longitudinal population </a:t>
            </a:r>
            <a:r>
              <a:rPr lang="en-GB" dirty="0" err="1">
                <a:solidFill>
                  <a:schemeClr val="tx2">
                    <a:lumMod val="75000"/>
                  </a:schemeClr>
                </a:solidFill>
              </a:rPr>
              <a:t>surveuillance</a:t>
            </a:r>
            <a:r>
              <a:rPr lang="en-GB" dirty="0">
                <a:solidFill>
                  <a:schemeClr val="tx2">
                    <a:lumMod val="75000"/>
                  </a:schemeClr>
                </a:solidFill>
              </a:rPr>
              <a:t> in 10 HDSS</a:t>
            </a:r>
          </a:p>
        </p:txBody>
      </p:sp>
      <p:sp>
        <p:nvSpPr>
          <p:cNvPr id="2" name="Rectangle: Rounded Corners 1">
            <a:extLst>
              <a:ext uri="{FF2B5EF4-FFF2-40B4-BE49-F238E27FC236}">
                <a16:creationId xmlns:a16="http://schemas.microsoft.com/office/drawing/2014/main" xmlns="" id="{08B03EA1-71DD-4BBE-A345-8F492EE64514}"/>
              </a:ext>
            </a:extLst>
          </p:cNvPr>
          <p:cNvSpPr/>
          <p:nvPr/>
        </p:nvSpPr>
        <p:spPr>
          <a:xfrm>
            <a:off x="7018981" y="3155507"/>
            <a:ext cx="1507415" cy="1064547"/>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a:t>ALPHA harmonised data-spec</a:t>
            </a:r>
          </a:p>
        </p:txBody>
      </p:sp>
      <p:sp>
        <p:nvSpPr>
          <p:cNvPr id="5" name="Text Placeholder 4"/>
          <p:cNvSpPr>
            <a:spLocks noGrp="1"/>
          </p:cNvSpPr>
          <p:nvPr>
            <p:ph type="body" sz="quarter" idx="13"/>
          </p:nvPr>
        </p:nvSpPr>
        <p:spPr/>
        <p:txBody>
          <a:bodyPr/>
          <a:lstStyle/>
          <a:p>
            <a:r>
              <a:rPr lang="en-GB" dirty="0"/>
              <a:t>ALPHA Data specs</a:t>
            </a:r>
          </a:p>
        </p:txBody>
      </p:sp>
      <p:sp>
        <p:nvSpPr>
          <p:cNvPr id="4" name="TextBox 3"/>
          <p:cNvSpPr txBox="1"/>
          <p:nvPr/>
        </p:nvSpPr>
        <p:spPr>
          <a:xfrm>
            <a:off x="2594050" y="3100978"/>
            <a:ext cx="4491807" cy="1200329"/>
          </a:xfrm>
          <a:prstGeom prst="rect">
            <a:avLst/>
          </a:prstGeom>
          <a:noFill/>
          <a:ln w="28575">
            <a:solidFill>
              <a:srgbClr val="E71C21"/>
            </a:solidFill>
          </a:ln>
        </p:spPr>
        <p:txBody>
          <a:bodyPr wrap="none" rtlCol="0">
            <a:spAutoFit/>
          </a:bodyPr>
          <a:lstStyle/>
          <a:p>
            <a:pPr algn="ctr"/>
            <a:r>
              <a:rPr lang="en-GB" b="1">
                <a:solidFill>
                  <a:srgbClr val="004772"/>
                </a:solidFill>
              </a:rPr>
              <a:t>Demographic data:</a:t>
            </a:r>
          </a:p>
          <a:p>
            <a:pPr algn="ctr"/>
            <a:r>
              <a:rPr lang="en-GB">
                <a:solidFill>
                  <a:srgbClr val="004772"/>
                </a:solidFill>
              </a:rPr>
              <a:t>Household residence episodes</a:t>
            </a:r>
          </a:p>
          <a:p>
            <a:pPr algn="ctr"/>
            <a:r>
              <a:rPr lang="en-GB">
                <a:solidFill>
                  <a:srgbClr val="004772"/>
                </a:solidFill>
              </a:rPr>
              <a:t>Entry information: birth, aging in, in migration</a:t>
            </a:r>
          </a:p>
          <a:p>
            <a:pPr algn="ctr"/>
            <a:r>
              <a:rPr lang="en-GB">
                <a:solidFill>
                  <a:srgbClr val="004772"/>
                </a:solidFill>
              </a:rPr>
              <a:t>Exit information: death, out migration</a:t>
            </a:r>
          </a:p>
        </p:txBody>
      </p:sp>
      <p:sp>
        <p:nvSpPr>
          <p:cNvPr id="7" name="TextBox 6"/>
          <p:cNvSpPr txBox="1"/>
          <p:nvPr/>
        </p:nvSpPr>
        <p:spPr>
          <a:xfrm>
            <a:off x="132988" y="1287035"/>
            <a:ext cx="2160000" cy="720000"/>
          </a:xfrm>
          <a:prstGeom prst="rect">
            <a:avLst/>
          </a:prstGeom>
          <a:noFill/>
          <a:ln>
            <a:solidFill>
              <a:srgbClr val="E71C21"/>
            </a:solidFill>
          </a:ln>
        </p:spPr>
        <p:txBody>
          <a:bodyPr wrap="square" rtlCol="0" anchor="ctr" anchorCtr="0">
            <a:noAutofit/>
          </a:bodyPr>
          <a:lstStyle/>
          <a:p>
            <a:pPr algn="ctr"/>
            <a:r>
              <a:rPr lang="en-GB" dirty="0">
                <a:solidFill>
                  <a:srgbClr val="004772"/>
                </a:solidFill>
              </a:rPr>
              <a:t>Pregnancy and Births</a:t>
            </a:r>
          </a:p>
        </p:txBody>
      </p:sp>
      <p:sp>
        <p:nvSpPr>
          <p:cNvPr id="8" name="TextBox 7"/>
          <p:cNvSpPr txBox="1"/>
          <p:nvPr/>
        </p:nvSpPr>
        <p:spPr>
          <a:xfrm>
            <a:off x="2415385" y="1268966"/>
            <a:ext cx="1800000" cy="720000"/>
          </a:xfrm>
          <a:prstGeom prst="rect">
            <a:avLst/>
          </a:prstGeom>
          <a:noFill/>
          <a:ln>
            <a:solidFill>
              <a:srgbClr val="E71C21"/>
            </a:solidFill>
          </a:ln>
        </p:spPr>
        <p:txBody>
          <a:bodyPr wrap="square" rtlCol="0" anchor="ctr" anchorCtr="0">
            <a:noAutofit/>
          </a:bodyPr>
          <a:lstStyle/>
          <a:p>
            <a:pPr algn="ctr"/>
            <a:r>
              <a:rPr lang="en-GB" dirty="0">
                <a:solidFill>
                  <a:srgbClr val="004772"/>
                </a:solidFill>
              </a:rPr>
              <a:t>Parent/child links</a:t>
            </a:r>
          </a:p>
        </p:txBody>
      </p:sp>
      <p:sp>
        <p:nvSpPr>
          <p:cNvPr id="9" name="TextBox 8"/>
          <p:cNvSpPr txBox="1"/>
          <p:nvPr/>
        </p:nvSpPr>
        <p:spPr>
          <a:xfrm>
            <a:off x="292128" y="4827787"/>
            <a:ext cx="2736000" cy="911372"/>
          </a:xfrm>
          <a:prstGeom prst="rect">
            <a:avLst/>
          </a:prstGeom>
          <a:noFill/>
          <a:ln>
            <a:solidFill>
              <a:srgbClr val="E71C21"/>
            </a:solidFill>
          </a:ln>
        </p:spPr>
        <p:txBody>
          <a:bodyPr wrap="square" rtlCol="0" anchor="ctr" anchorCtr="0">
            <a:noAutofit/>
          </a:bodyPr>
          <a:lstStyle/>
          <a:p>
            <a:pPr algn="ctr"/>
            <a:r>
              <a:rPr lang="en-GB" dirty="0">
                <a:solidFill>
                  <a:srgbClr val="004772"/>
                </a:solidFill>
              </a:rPr>
              <a:t>Research test dates and results (for HIV and other conditions</a:t>
            </a:r>
          </a:p>
        </p:txBody>
      </p:sp>
      <p:sp>
        <p:nvSpPr>
          <p:cNvPr id="10" name="TextBox 9"/>
          <p:cNvSpPr txBox="1"/>
          <p:nvPr/>
        </p:nvSpPr>
        <p:spPr>
          <a:xfrm>
            <a:off x="7048250" y="1233407"/>
            <a:ext cx="1584000" cy="720000"/>
          </a:xfrm>
          <a:prstGeom prst="rect">
            <a:avLst/>
          </a:prstGeom>
          <a:noFill/>
          <a:ln>
            <a:solidFill>
              <a:srgbClr val="E71C21"/>
            </a:solidFill>
          </a:ln>
        </p:spPr>
        <p:txBody>
          <a:bodyPr wrap="square" rtlCol="0" anchor="ctr" anchorCtr="0">
            <a:noAutofit/>
          </a:bodyPr>
          <a:lstStyle/>
          <a:p>
            <a:pPr algn="ctr"/>
            <a:r>
              <a:rPr lang="en-GB" dirty="0">
                <a:solidFill>
                  <a:srgbClr val="004772"/>
                </a:solidFill>
              </a:rPr>
              <a:t>Deaths and Verbal autopsy</a:t>
            </a:r>
          </a:p>
        </p:txBody>
      </p:sp>
      <p:sp>
        <p:nvSpPr>
          <p:cNvPr id="11" name="TextBox 10"/>
          <p:cNvSpPr txBox="1"/>
          <p:nvPr/>
        </p:nvSpPr>
        <p:spPr>
          <a:xfrm>
            <a:off x="4034162" y="6057234"/>
            <a:ext cx="2736000" cy="720000"/>
          </a:xfrm>
          <a:prstGeom prst="rect">
            <a:avLst/>
          </a:prstGeom>
          <a:noFill/>
          <a:ln>
            <a:solidFill>
              <a:srgbClr val="E71C21"/>
            </a:solidFill>
          </a:ln>
        </p:spPr>
        <p:txBody>
          <a:bodyPr wrap="square" rtlCol="0" anchor="ctr" anchorCtr="0">
            <a:noAutofit/>
          </a:bodyPr>
          <a:lstStyle/>
          <a:p>
            <a:pPr algn="ctr"/>
            <a:r>
              <a:rPr lang="en-GB" dirty="0">
                <a:solidFill>
                  <a:srgbClr val="004772"/>
                </a:solidFill>
              </a:rPr>
              <a:t>Self-report of diagnosis and treatment history</a:t>
            </a:r>
          </a:p>
        </p:txBody>
      </p:sp>
      <p:sp>
        <p:nvSpPr>
          <p:cNvPr id="12" name="TextBox 11"/>
          <p:cNvSpPr txBox="1"/>
          <p:nvPr/>
        </p:nvSpPr>
        <p:spPr>
          <a:xfrm>
            <a:off x="4615812" y="5089134"/>
            <a:ext cx="2736000" cy="720000"/>
          </a:xfrm>
          <a:prstGeom prst="rect">
            <a:avLst/>
          </a:prstGeom>
          <a:noFill/>
          <a:ln>
            <a:solidFill>
              <a:srgbClr val="E71C21"/>
            </a:solidFill>
          </a:ln>
        </p:spPr>
        <p:txBody>
          <a:bodyPr wrap="square" rtlCol="0" anchor="ctr" anchorCtr="0">
            <a:noAutofit/>
          </a:bodyPr>
          <a:lstStyle/>
          <a:p>
            <a:pPr algn="ctr"/>
            <a:r>
              <a:rPr lang="en-GB" dirty="0">
                <a:solidFill>
                  <a:srgbClr val="004772"/>
                </a:solidFill>
              </a:rPr>
              <a:t>Linked clinical records on HIV care &amp; ART</a:t>
            </a:r>
          </a:p>
        </p:txBody>
      </p:sp>
      <p:sp>
        <p:nvSpPr>
          <p:cNvPr id="13" name="TextBox 12"/>
          <p:cNvSpPr txBox="1"/>
          <p:nvPr/>
        </p:nvSpPr>
        <p:spPr>
          <a:xfrm>
            <a:off x="304800" y="4427035"/>
            <a:ext cx="3354786" cy="303094"/>
          </a:xfrm>
          <a:prstGeom prst="rect">
            <a:avLst/>
          </a:prstGeom>
          <a:noFill/>
          <a:ln>
            <a:solidFill>
              <a:srgbClr val="E71C21"/>
            </a:solidFill>
          </a:ln>
        </p:spPr>
        <p:txBody>
          <a:bodyPr wrap="square" rtlCol="0" anchor="ctr" anchorCtr="0">
            <a:noAutofit/>
          </a:bodyPr>
          <a:lstStyle/>
          <a:p>
            <a:pPr algn="ctr"/>
            <a:r>
              <a:rPr lang="en-GB" dirty="0">
                <a:solidFill>
                  <a:srgbClr val="004772"/>
                </a:solidFill>
              </a:rPr>
              <a:t>Sexual and other risk behaviours</a:t>
            </a:r>
          </a:p>
        </p:txBody>
      </p:sp>
      <p:sp>
        <p:nvSpPr>
          <p:cNvPr id="14" name="TextBox 13"/>
          <p:cNvSpPr txBox="1"/>
          <p:nvPr/>
        </p:nvSpPr>
        <p:spPr>
          <a:xfrm>
            <a:off x="292128" y="5877234"/>
            <a:ext cx="2736000" cy="720000"/>
          </a:xfrm>
          <a:prstGeom prst="rect">
            <a:avLst/>
          </a:prstGeom>
          <a:noFill/>
          <a:ln>
            <a:solidFill>
              <a:srgbClr val="E71C21"/>
            </a:solidFill>
          </a:ln>
        </p:spPr>
        <p:txBody>
          <a:bodyPr wrap="square" rtlCol="0" anchor="ctr" anchorCtr="0">
            <a:noAutofit/>
          </a:bodyPr>
          <a:lstStyle/>
          <a:p>
            <a:pPr algn="ctr"/>
            <a:r>
              <a:rPr lang="en-GB">
                <a:solidFill>
                  <a:srgbClr val="004772"/>
                </a:solidFill>
              </a:rPr>
              <a:t>Non-communicable disease risks and outcomes</a:t>
            </a:r>
          </a:p>
        </p:txBody>
      </p:sp>
      <p:sp>
        <p:nvSpPr>
          <p:cNvPr id="15" name="TextBox 14"/>
          <p:cNvSpPr txBox="1"/>
          <p:nvPr/>
        </p:nvSpPr>
        <p:spPr>
          <a:xfrm>
            <a:off x="292127" y="3243681"/>
            <a:ext cx="1872573" cy="720000"/>
          </a:xfrm>
          <a:prstGeom prst="rect">
            <a:avLst/>
          </a:prstGeom>
          <a:noFill/>
          <a:ln>
            <a:solidFill>
              <a:srgbClr val="E71C21"/>
            </a:solidFill>
          </a:ln>
        </p:spPr>
        <p:txBody>
          <a:bodyPr wrap="square" rtlCol="0" anchor="ctr" anchorCtr="0">
            <a:noAutofit/>
          </a:bodyPr>
          <a:lstStyle/>
          <a:p>
            <a:pPr algn="ctr"/>
            <a:r>
              <a:rPr lang="en-GB" dirty="0">
                <a:solidFill>
                  <a:srgbClr val="004772"/>
                </a:solidFill>
              </a:rPr>
              <a:t>Household Socio-demographic data</a:t>
            </a:r>
          </a:p>
        </p:txBody>
      </p:sp>
      <p:sp>
        <p:nvSpPr>
          <p:cNvPr id="16" name="TextBox 15"/>
          <p:cNvSpPr txBox="1"/>
          <p:nvPr/>
        </p:nvSpPr>
        <p:spPr>
          <a:xfrm>
            <a:off x="4497863" y="1227041"/>
            <a:ext cx="2160000" cy="720000"/>
          </a:xfrm>
          <a:prstGeom prst="rect">
            <a:avLst/>
          </a:prstGeom>
          <a:noFill/>
          <a:ln>
            <a:solidFill>
              <a:srgbClr val="E71C21"/>
            </a:solidFill>
          </a:ln>
        </p:spPr>
        <p:txBody>
          <a:bodyPr wrap="square" rtlCol="0" anchor="ctr" anchorCtr="0">
            <a:noAutofit/>
          </a:bodyPr>
          <a:lstStyle/>
          <a:p>
            <a:pPr algn="ctr"/>
            <a:r>
              <a:rPr lang="en-GB" dirty="0">
                <a:solidFill>
                  <a:srgbClr val="004772"/>
                </a:solidFill>
              </a:rPr>
              <a:t>Changing individual SES</a:t>
            </a:r>
          </a:p>
        </p:txBody>
      </p:sp>
      <p:cxnSp>
        <p:nvCxnSpPr>
          <p:cNvPr id="18" name="Curved Connector 17"/>
          <p:cNvCxnSpPr>
            <a:cxnSpLocks/>
            <a:stCxn id="16" idx="2"/>
          </p:cNvCxnSpPr>
          <p:nvPr/>
        </p:nvCxnSpPr>
        <p:spPr>
          <a:xfrm rot="16200000" flipH="1">
            <a:off x="5265494" y="2259409"/>
            <a:ext cx="1166954" cy="542217"/>
          </a:xfrm>
          <a:prstGeom prst="curvedConnector3">
            <a:avLst>
              <a:gd name="adj1" fmla="val 50000"/>
            </a:avLst>
          </a:prstGeom>
          <a:ln w="28575">
            <a:solidFill>
              <a:srgbClr val="004772"/>
            </a:solidFill>
            <a:tailEnd type="triangle" w="lg" len="lg"/>
          </a:ln>
          <a:effectLst/>
        </p:spPr>
        <p:style>
          <a:lnRef idx="2">
            <a:schemeClr val="accent1"/>
          </a:lnRef>
          <a:fillRef idx="0">
            <a:schemeClr val="accent1"/>
          </a:fillRef>
          <a:effectRef idx="1">
            <a:schemeClr val="accent1"/>
          </a:effectRef>
          <a:fontRef idx="minor">
            <a:schemeClr val="tx1"/>
          </a:fontRef>
        </p:style>
      </p:cxnSp>
      <p:cxnSp>
        <p:nvCxnSpPr>
          <p:cNvPr id="20" name="Curved Connector 19"/>
          <p:cNvCxnSpPr>
            <a:cxnSpLocks/>
            <a:stCxn id="15" idx="3"/>
          </p:cNvCxnSpPr>
          <p:nvPr/>
        </p:nvCxnSpPr>
        <p:spPr>
          <a:xfrm flipV="1">
            <a:off x="2164700" y="3476043"/>
            <a:ext cx="561376" cy="127638"/>
          </a:xfrm>
          <a:prstGeom prst="curvedConnector3">
            <a:avLst>
              <a:gd name="adj1" fmla="val 50000"/>
            </a:avLst>
          </a:prstGeom>
          <a:ln w="28575">
            <a:solidFill>
              <a:srgbClr val="004772"/>
            </a:solidFill>
            <a:tailEnd type="triangle" w="lg" len="lg"/>
          </a:ln>
          <a:effectLst/>
        </p:spPr>
        <p:style>
          <a:lnRef idx="2">
            <a:schemeClr val="accent1"/>
          </a:lnRef>
          <a:fillRef idx="0">
            <a:schemeClr val="accent1"/>
          </a:fillRef>
          <a:effectRef idx="1">
            <a:schemeClr val="accent1"/>
          </a:effectRef>
          <a:fontRef idx="minor">
            <a:schemeClr val="tx1"/>
          </a:fontRef>
        </p:style>
      </p:cxnSp>
      <p:cxnSp>
        <p:nvCxnSpPr>
          <p:cNvPr id="23" name="Curved Connector 22"/>
          <p:cNvCxnSpPr>
            <a:cxnSpLocks/>
          </p:cNvCxnSpPr>
          <p:nvPr/>
        </p:nvCxnSpPr>
        <p:spPr>
          <a:xfrm rot="5400000" flipH="1" flipV="1">
            <a:off x="3601223" y="5039412"/>
            <a:ext cx="1752695" cy="276487"/>
          </a:xfrm>
          <a:prstGeom prst="curvedConnector3">
            <a:avLst>
              <a:gd name="adj1" fmla="val 50000"/>
            </a:avLst>
          </a:prstGeom>
          <a:ln w="28575">
            <a:solidFill>
              <a:srgbClr val="004772"/>
            </a:solidFill>
            <a:tailEnd type="triangle" w="lg" len="lg"/>
          </a:ln>
          <a:effectLst/>
        </p:spPr>
        <p:style>
          <a:lnRef idx="2">
            <a:schemeClr val="accent1"/>
          </a:lnRef>
          <a:fillRef idx="0">
            <a:schemeClr val="accent1"/>
          </a:fillRef>
          <a:effectRef idx="1">
            <a:schemeClr val="accent1"/>
          </a:effectRef>
          <a:fontRef idx="minor">
            <a:schemeClr val="tx1"/>
          </a:fontRef>
        </p:style>
      </p:cxnSp>
      <p:cxnSp>
        <p:nvCxnSpPr>
          <p:cNvPr id="28" name="Curved Connector 27"/>
          <p:cNvCxnSpPr>
            <a:cxnSpLocks/>
            <a:stCxn id="14" idx="3"/>
          </p:cNvCxnSpPr>
          <p:nvPr/>
        </p:nvCxnSpPr>
        <p:spPr>
          <a:xfrm flipV="1">
            <a:off x="3028128" y="4304538"/>
            <a:ext cx="1363544" cy="1932696"/>
          </a:xfrm>
          <a:prstGeom prst="curvedConnector2">
            <a:avLst/>
          </a:prstGeom>
          <a:ln w="28575">
            <a:solidFill>
              <a:srgbClr val="004772"/>
            </a:solidFill>
            <a:tailEnd type="triangle" w="lg" len="lg"/>
          </a:ln>
          <a:effectLst/>
        </p:spPr>
        <p:style>
          <a:lnRef idx="2">
            <a:schemeClr val="accent1"/>
          </a:lnRef>
          <a:fillRef idx="0">
            <a:schemeClr val="accent1"/>
          </a:fillRef>
          <a:effectRef idx="1">
            <a:schemeClr val="accent1"/>
          </a:effectRef>
          <a:fontRef idx="minor">
            <a:schemeClr val="tx1"/>
          </a:fontRef>
        </p:style>
      </p:cxnSp>
      <p:cxnSp>
        <p:nvCxnSpPr>
          <p:cNvPr id="29" name="Curved Connector 28"/>
          <p:cNvCxnSpPr>
            <a:stCxn id="12" idx="0"/>
            <a:endCxn id="4" idx="2"/>
          </p:cNvCxnSpPr>
          <p:nvPr/>
        </p:nvCxnSpPr>
        <p:spPr>
          <a:xfrm rot="16200000" flipV="1">
            <a:off x="5017970" y="4123292"/>
            <a:ext cx="787827" cy="1143858"/>
          </a:xfrm>
          <a:prstGeom prst="curvedConnector3">
            <a:avLst>
              <a:gd name="adj1" fmla="val 50000"/>
            </a:avLst>
          </a:prstGeom>
          <a:ln w="28575">
            <a:solidFill>
              <a:srgbClr val="004772"/>
            </a:solidFill>
            <a:tailEnd type="triangle" w="lg" len="lg"/>
          </a:ln>
          <a:effectLst/>
        </p:spPr>
        <p:style>
          <a:lnRef idx="2">
            <a:schemeClr val="accent1"/>
          </a:lnRef>
          <a:fillRef idx="0">
            <a:schemeClr val="accent1"/>
          </a:fillRef>
          <a:effectRef idx="1">
            <a:schemeClr val="accent1"/>
          </a:effectRef>
          <a:fontRef idx="minor">
            <a:schemeClr val="tx1"/>
          </a:fontRef>
        </p:style>
      </p:cxnSp>
      <p:cxnSp>
        <p:nvCxnSpPr>
          <p:cNvPr id="35" name="Curved Connector 34"/>
          <p:cNvCxnSpPr>
            <a:cxnSpLocks/>
            <a:stCxn id="13" idx="0"/>
          </p:cNvCxnSpPr>
          <p:nvPr/>
        </p:nvCxnSpPr>
        <p:spPr>
          <a:xfrm rot="5400000" flipH="1" flipV="1">
            <a:off x="2105097" y="3806057"/>
            <a:ext cx="498074" cy="743882"/>
          </a:xfrm>
          <a:prstGeom prst="curvedConnector2">
            <a:avLst/>
          </a:prstGeom>
          <a:ln w="28575">
            <a:solidFill>
              <a:srgbClr val="004772"/>
            </a:solidFill>
            <a:tailEnd type="triangle" w="lg" len="lg"/>
          </a:ln>
          <a:effectLst/>
        </p:spPr>
        <p:style>
          <a:lnRef idx="2">
            <a:schemeClr val="accent1"/>
          </a:lnRef>
          <a:fillRef idx="0">
            <a:schemeClr val="accent1"/>
          </a:fillRef>
          <a:effectRef idx="1">
            <a:schemeClr val="accent1"/>
          </a:effectRef>
          <a:fontRef idx="minor">
            <a:schemeClr val="tx1"/>
          </a:fontRef>
        </p:style>
      </p:cxnSp>
      <p:cxnSp>
        <p:nvCxnSpPr>
          <p:cNvPr id="38" name="Curved Connector 37"/>
          <p:cNvCxnSpPr>
            <a:cxnSpLocks/>
          </p:cNvCxnSpPr>
          <p:nvPr/>
        </p:nvCxnSpPr>
        <p:spPr>
          <a:xfrm rot="5400000">
            <a:off x="6233912" y="2076505"/>
            <a:ext cx="1204950" cy="953057"/>
          </a:xfrm>
          <a:prstGeom prst="curvedConnector3">
            <a:avLst>
              <a:gd name="adj1" fmla="val 50000"/>
            </a:avLst>
          </a:prstGeom>
          <a:ln w="28575">
            <a:solidFill>
              <a:srgbClr val="004772"/>
            </a:solidFill>
            <a:tailEnd type="triangle" w="lg" len="lg"/>
          </a:ln>
          <a:effectLst/>
        </p:spPr>
        <p:style>
          <a:lnRef idx="2">
            <a:schemeClr val="accent1"/>
          </a:lnRef>
          <a:fillRef idx="0">
            <a:schemeClr val="accent1"/>
          </a:fillRef>
          <a:effectRef idx="1">
            <a:schemeClr val="accent1"/>
          </a:effectRef>
          <a:fontRef idx="minor">
            <a:schemeClr val="tx1"/>
          </a:fontRef>
        </p:style>
      </p:cxnSp>
      <p:cxnSp>
        <p:nvCxnSpPr>
          <p:cNvPr id="41" name="Curved Connector 40"/>
          <p:cNvCxnSpPr>
            <a:cxnSpLocks/>
            <a:stCxn id="9" idx="2"/>
          </p:cNvCxnSpPr>
          <p:nvPr/>
        </p:nvCxnSpPr>
        <p:spPr>
          <a:xfrm rot="5400000" flipH="1" flipV="1">
            <a:off x="2240174" y="3640008"/>
            <a:ext cx="1519105" cy="2679198"/>
          </a:xfrm>
          <a:prstGeom prst="curvedConnector4">
            <a:avLst>
              <a:gd name="adj1" fmla="val -15048"/>
              <a:gd name="adj2" fmla="val 75530"/>
            </a:avLst>
          </a:prstGeom>
          <a:ln w="28575">
            <a:solidFill>
              <a:srgbClr val="004772"/>
            </a:solidFill>
            <a:tailEnd type="triangle" w="lg" len="lg"/>
          </a:ln>
          <a:effectLst/>
        </p:spPr>
        <p:style>
          <a:lnRef idx="2">
            <a:schemeClr val="accent1"/>
          </a:lnRef>
          <a:fillRef idx="0">
            <a:schemeClr val="accent1"/>
          </a:fillRef>
          <a:effectRef idx="1">
            <a:schemeClr val="accent1"/>
          </a:effectRef>
          <a:fontRef idx="minor">
            <a:schemeClr val="tx1"/>
          </a:fontRef>
        </p:style>
      </p:cxnSp>
      <p:cxnSp>
        <p:nvCxnSpPr>
          <p:cNvPr id="44" name="Curved Connector 43"/>
          <p:cNvCxnSpPr>
            <a:cxnSpLocks/>
            <a:stCxn id="7" idx="2"/>
          </p:cNvCxnSpPr>
          <p:nvPr/>
        </p:nvCxnSpPr>
        <p:spPr>
          <a:xfrm rot="16200000" flipH="1">
            <a:off x="1326197" y="1893825"/>
            <a:ext cx="1269238" cy="1495657"/>
          </a:xfrm>
          <a:prstGeom prst="curvedConnector2">
            <a:avLst/>
          </a:prstGeom>
          <a:ln w="28575">
            <a:solidFill>
              <a:srgbClr val="004772"/>
            </a:solidFill>
            <a:tailEnd type="triangle" w="lg" len="lg"/>
          </a:ln>
          <a:effectLst/>
        </p:spPr>
        <p:style>
          <a:lnRef idx="2">
            <a:schemeClr val="accent1"/>
          </a:lnRef>
          <a:fillRef idx="0">
            <a:schemeClr val="accent1"/>
          </a:fillRef>
          <a:effectRef idx="1">
            <a:schemeClr val="accent1"/>
          </a:effectRef>
          <a:fontRef idx="minor">
            <a:schemeClr val="tx1"/>
          </a:fontRef>
        </p:style>
      </p:cxnSp>
      <p:cxnSp>
        <p:nvCxnSpPr>
          <p:cNvPr id="47" name="Curved Connector 46"/>
          <p:cNvCxnSpPr>
            <a:cxnSpLocks/>
            <a:stCxn id="8" idx="3"/>
          </p:cNvCxnSpPr>
          <p:nvPr/>
        </p:nvCxnSpPr>
        <p:spPr>
          <a:xfrm flipH="1">
            <a:off x="3566139" y="1628966"/>
            <a:ext cx="649246" cy="1510420"/>
          </a:xfrm>
          <a:prstGeom prst="curvedConnector4">
            <a:avLst>
              <a:gd name="adj1" fmla="val -35210"/>
              <a:gd name="adj2" fmla="val 61917"/>
            </a:avLst>
          </a:prstGeom>
          <a:ln w="28575">
            <a:solidFill>
              <a:srgbClr val="004772"/>
            </a:solidFill>
            <a:tailEnd type="triangle" w="lg" len="lg"/>
          </a:ln>
          <a:effectLst/>
        </p:spPr>
        <p:style>
          <a:lnRef idx="2">
            <a:schemeClr val="accent1"/>
          </a:lnRef>
          <a:fillRef idx="0">
            <a:schemeClr val="accent1"/>
          </a:fillRef>
          <a:effectRef idx="1">
            <a:schemeClr val="accent1"/>
          </a:effectRef>
          <a:fontRef idx="minor">
            <a:schemeClr val="tx1"/>
          </a:fontRef>
        </p:style>
      </p:cxnSp>
      <p:sp>
        <p:nvSpPr>
          <p:cNvPr id="26" name="Rounded Rectangle 4">
            <a:extLst>
              <a:ext uri="{FF2B5EF4-FFF2-40B4-BE49-F238E27FC236}">
                <a16:creationId xmlns:a16="http://schemas.microsoft.com/office/drawing/2014/main" xmlns="" id="{B1EFC7FF-76F5-473A-B45E-02E7710CFCD1}"/>
              </a:ext>
            </a:extLst>
          </p:cNvPr>
          <p:cNvSpPr/>
          <p:nvPr/>
        </p:nvSpPr>
        <p:spPr>
          <a:xfrm>
            <a:off x="6772613" y="1972627"/>
            <a:ext cx="1158399" cy="106454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4290" tIns="34290" rIns="34290" bIns="34290" numCol="1" spcCol="1270" anchor="ctr" anchorCtr="0">
            <a:noAutofit/>
          </a:bodyPr>
          <a:lstStyle/>
          <a:p>
            <a:pPr algn="ctr" defTabSz="400050">
              <a:lnSpc>
                <a:spcPct val="90000"/>
              </a:lnSpc>
              <a:spcBef>
                <a:spcPct val="0"/>
              </a:spcBef>
              <a:spcAft>
                <a:spcPct val="35000"/>
              </a:spcAft>
            </a:pPr>
            <a:r>
              <a:rPr lang="en-US" sz="1600" dirty="0"/>
              <a:t>ALPHA harmonised data</a:t>
            </a:r>
          </a:p>
        </p:txBody>
      </p:sp>
    </p:spTree>
    <p:extLst>
      <p:ext uri="{BB962C8B-B14F-4D97-AF65-F5344CB8AC3E}">
        <p14:creationId xmlns:p14="http://schemas.microsoft.com/office/powerpoint/2010/main" val="23625774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Content Placeholder 1">
            <a:extLst>
              <a:ext uri="{FF2B5EF4-FFF2-40B4-BE49-F238E27FC236}">
                <a16:creationId xmlns:a16="http://schemas.microsoft.com/office/drawing/2014/main" xmlns="" id="{88984C9D-22FE-4FEE-9A7C-8B99D09848CD}"/>
              </a:ext>
            </a:extLst>
          </p:cNvPr>
          <p:cNvSpPr>
            <a:spLocks noGrp="1"/>
          </p:cNvSpPr>
          <p:nvPr>
            <p:ph idx="1"/>
          </p:nvPr>
        </p:nvSpPr>
        <p:spPr>
          <a:xfrm>
            <a:off x="457199" y="1351129"/>
            <a:ext cx="8386549" cy="5104262"/>
          </a:xfrm>
        </p:spPr>
        <p:txBody>
          <a:bodyPr/>
          <a:lstStyle/>
          <a:p>
            <a:r>
              <a:rPr lang="en-GB" sz="2400" dirty="0">
                <a:latin typeface="Arial" panose="020B0604020202020204" pitchFamily="34" charset="0"/>
                <a:cs typeface="Arial" panose="020B0604020202020204" pitchFamily="34" charset="0"/>
              </a:rPr>
              <a:t>How do HDSS adopt DDI standard for primary data documentation? (essential first step)</a:t>
            </a:r>
          </a:p>
          <a:p>
            <a:r>
              <a:rPr lang="en-GB" sz="2400" dirty="0">
                <a:latin typeface="Arial" panose="020B0604020202020204" pitchFamily="34" charset="0"/>
                <a:cs typeface="Arial" panose="020B0604020202020204" pitchFamily="34" charset="0"/>
              </a:rPr>
              <a:t>What does a metadata standards-based model look like? </a:t>
            </a:r>
          </a:p>
          <a:p>
            <a:pPr lvl="1"/>
            <a:r>
              <a:rPr lang="en-GB" sz="2000" dirty="0">
                <a:latin typeface="Arial" panose="020B0604020202020204" pitchFamily="34" charset="0"/>
                <a:cs typeface="Arial" panose="020B0604020202020204" pitchFamily="34" charset="0"/>
              </a:rPr>
              <a:t>Will ALPHA data harmonisation fit a standard metadata model</a:t>
            </a:r>
          </a:p>
          <a:p>
            <a:pPr lvl="1"/>
            <a:r>
              <a:rPr lang="en-GB" sz="2000" dirty="0">
                <a:latin typeface="Arial" panose="020B0604020202020204" pitchFamily="34" charset="0"/>
                <a:cs typeface="Arial" panose="020B0604020202020204" pitchFamily="34" charset="0"/>
              </a:rPr>
              <a:t>How can ALPHA data transformations and the transformations of documentation languages fit together? </a:t>
            </a:r>
          </a:p>
          <a:p>
            <a:pPr lvl="1"/>
            <a:r>
              <a:rPr lang="en-GB" sz="2000" dirty="0">
                <a:latin typeface="Arial" panose="020B0604020202020204" pitchFamily="34" charset="0"/>
                <a:cs typeface="Arial" panose="020B0604020202020204" pitchFamily="34" charset="0"/>
              </a:rPr>
              <a:t>What metadata are required for aggregated outputs from ALPHA data harmonisation? </a:t>
            </a:r>
          </a:p>
          <a:p>
            <a:r>
              <a:rPr lang="en-GB" sz="2400" dirty="0">
                <a:latin typeface="Arial" panose="020B0604020202020204" pitchFamily="34" charset="0"/>
                <a:cs typeface="Arial" panose="020B0604020202020204" pitchFamily="34" charset="0"/>
              </a:rPr>
              <a:t>What data provenance features are required by end-users of ALPHA data?</a:t>
            </a:r>
          </a:p>
          <a:p>
            <a:r>
              <a:rPr lang="en-GB" sz="2400" dirty="0">
                <a:latin typeface="Arial" panose="020B0604020202020204" pitchFamily="34" charset="0"/>
                <a:cs typeface="Arial" panose="020B0604020202020204" pitchFamily="34" charset="0"/>
              </a:rPr>
              <a:t>How can data harmonisation be politically and economically sustainable in </a:t>
            </a:r>
            <a:r>
              <a:rPr lang="en-GB" sz="2400">
                <a:latin typeface="Arial" panose="020B0604020202020204" pitchFamily="34" charset="0"/>
                <a:cs typeface="Arial" panose="020B0604020202020204" pitchFamily="34" charset="0"/>
              </a:rPr>
              <a:t>LMIC settings? </a:t>
            </a:r>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Is the model capable of scaling up to multiple morbidities? </a:t>
            </a:r>
          </a:p>
          <a:p>
            <a:endParaRPr lang="en-US" sz="2400" dirty="0"/>
          </a:p>
        </p:txBody>
      </p:sp>
      <p:sp>
        <p:nvSpPr>
          <p:cNvPr id="4" name="Text Placeholder 3">
            <a:extLst>
              <a:ext uri="{FF2B5EF4-FFF2-40B4-BE49-F238E27FC236}">
                <a16:creationId xmlns:a16="http://schemas.microsoft.com/office/drawing/2014/main" xmlns="" id="{19840D31-CC91-4741-B214-D1BC31F6B0D2}"/>
              </a:ext>
            </a:extLst>
          </p:cNvPr>
          <p:cNvSpPr>
            <a:spLocks noGrp="1"/>
          </p:cNvSpPr>
          <p:nvPr>
            <p:ph type="body" sz="quarter" idx="13"/>
          </p:nvPr>
        </p:nvSpPr>
        <p:spPr>
          <a:xfrm>
            <a:off x="304800" y="201553"/>
            <a:ext cx="5537597" cy="668337"/>
          </a:xfrm>
          <a:prstGeom prst="rect">
            <a:avLst/>
          </a:prstGeom>
        </p:spPr>
        <p:txBody>
          <a:bodyPr>
            <a:normAutofit/>
          </a:bodyPr>
          <a:lstStyle/>
          <a:p>
            <a:r>
              <a:rPr lang="en-GB" dirty="0"/>
              <a:t>Key Questions</a:t>
            </a:r>
          </a:p>
        </p:txBody>
      </p:sp>
    </p:spTree>
    <p:extLst>
      <p:ext uri="{BB962C8B-B14F-4D97-AF65-F5344CB8AC3E}">
        <p14:creationId xmlns:p14="http://schemas.microsoft.com/office/powerpoint/2010/main" val="1911603066"/>
      </p:ext>
    </p:extLst>
  </p:cSld>
  <p:clrMapOvr>
    <a:masterClrMapping/>
  </p:clrMapOvr>
</p:sld>
</file>

<file path=ppt/theme/theme1.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1310</Words>
  <Application>Microsoft Office PowerPoint</Application>
  <PresentationFormat>Bildschirmpräsentation (4:3)</PresentationFormat>
  <Paragraphs>130</Paragraphs>
  <Slides>8</Slides>
  <Notes>7</Notes>
  <HiddenSlides>0</HiddenSlides>
  <MMClips>0</MMClips>
  <ScaleCrop>false</ScaleCrop>
  <HeadingPairs>
    <vt:vector size="4" baseType="variant">
      <vt:variant>
        <vt:lpstr>Design</vt:lpstr>
      </vt:variant>
      <vt:variant>
        <vt:i4>2</vt:i4>
      </vt:variant>
      <vt:variant>
        <vt:lpstr>Folientitel</vt:lpstr>
      </vt:variant>
      <vt:variant>
        <vt:i4>8</vt:i4>
      </vt:variant>
    </vt:vector>
  </HeadingPairs>
  <TitlesOfParts>
    <vt:vector size="10" baseType="lpstr">
      <vt:lpstr>2_Custom Design</vt:lpstr>
      <vt:lpstr>Custom Design</vt:lpstr>
      <vt:lpstr>Analysing Longitudinal Population-based HIV/AIDS data on Africa:   The ALPHA Network http://alpha.lshtm.ac.uk/ </vt:lpstr>
      <vt:lpstr>ALPHA network aims (2005)</vt:lpstr>
      <vt:lpstr>PowerPoint-Präsentation</vt:lpstr>
      <vt:lpstr>PowerPoint-Präsentation</vt:lpstr>
      <vt:lpstr>PowerPoint-Präsentation</vt:lpstr>
      <vt:lpstr>Preparation of ALPHA datasets</vt:lpstr>
      <vt:lpstr>PowerPoint-Präsentation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Analysing Longitudinal Population-based HIV/AIDS data on Africa:   The ALPHA Network http://alpha.lshtm.ac.uk/</dc:title>
  <dc:creator>Jim Todd</dc:creator>
  <cp:lastModifiedBy>Wasner Catharina</cp:lastModifiedBy>
  <cp:revision>2</cp:revision>
  <dcterms:created xsi:type="dcterms:W3CDTF">2019-10-01T14:54:25Z</dcterms:created>
  <dcterms:modified xsi:type="dcterms:W3CDTF">2019-10-07T10:11:22Z</dcterms:modified>
</cp:coreProperties>
</file>