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7" r:id="rId6"/>
  </p:sldMasterIdLst>
  <p:notesMasterIdLst>
    <p:notesMasterId r:id="rId24"/>
  </p:notesMasterIdLst>
  <p:sldIdLst>
    <p:sldId id="268" r:id="rId7"/>
    <p:sldId id="300" r:id="rId8"/>
    <p:sldId id="304" r:id="rId9"/>
    <p:sldId id="353" r:id="rId10"/>
    <p:sldId id="302" r:id="rId11"/>
    <p:sldId id="357" r:id="rId12"/>
    <p:sldId id="358" r:id="rId13"/>
    <p:sldId id="359" r:id="rId14"/>
    <p:sldId id="361" r:id="rId15"/>
    <p:sldId id="360" r:id="rId16"/>
    <p:sldId id="362" r:id="rId17"/>
    <p:sldId id="363" r:id="rId18"/>
    <p:sldId id="262" r:id="rId19"/>
    <p:sldId id="298" r:id="rId20"/>
    <p:sldId id="303" r:id="rId21"/>
    <p:sldId id="364"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cmAuthor>
  <p:cmAuthor id="2" name="Francesca  Perucci" initials="" lastIdx="1" clrIdx="1"/>
  <p:cmAuthor id="3" name="Luis Gonzalez Morales" initials="LGG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EFF"/>
    <a:srgbClr val="25C6FF"/>
    <a:srgbClr val="FBD947"/>
    <a:srgbClr val="FFFF43"/>
    <a:srgbClr val="0000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04D82-115C-4A0A-BF93-49792D6C1942}" v="111" dt="2019-10-07T06:13:59.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0693" autoAdjust="0"/>
  </p:normalViewPr>
  <p:slideViewPr>
    <p:cSldViewPr snapToGrid="0">
      <p:cViewPr>
        <p:scale>
          <a:sx n="87" d="100"/>
          <a:sy n="87" d="100"/>
        </p:scale>
        <p:origin x="-379"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6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D8B5B-0080-40B4-9426-BEFD01E66969}"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8010E-9039-4D05-803F-DAE3E4A2227C}" type="slidenum">
              <a:rPr lang="en-US" smtClean="0"/>
              <a:t>‹Nr.›</a:t>
            </a:fld>
            <a:endParaRPr lang="en-US"/>
          </a:p>
        </p:txBody>
      </p:sp>
    </p:spTree>
    <p:extLst>
      <p:ext uri="{BB962C8B-B14F-4D97-AF65-F5344CB8AC3E}">
        <p14:creationId xmlns:p14="http://schemas.microsoft.com/office/powerpoint/2010/main" val="425137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8010E-9039-4D05-803F-DAE3E4A2227C}" type="slidenum">
              <a:rPr lang="en-US" smtClean="0"/>
              <a:t>1</a:t>
            </a:fld>
            <a:endParaRPr lang="en-US"/>
          </a:p>
        </p:txBody>
      </p:sp>
    </p:spTree>
    <p:extLst>
      <p:ext uri="{BB962C8B-B14F-4D97-AF65-F5344CB8AC3E}">
        <p14:creationId xmlns:p14="http://schemas.microsoft.com/office/powerpoint/2010/main" val="117939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in the sustainable development field, there is an unrealized opportunity to extract far more value from the vast quantities of data that already exist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Interoperability simplifies everyone's ability to access, share, manipulate, and use complex data with much less effort. </a:t>
            </a:r>
          </a:p>
          <a:p>
            <a:r>
              <a:rPr lang="en-US" dirty="0"/>
              <a:t/>
            </a:r>
            <a:br>
              <a:rPr lang="en-US" dirty="0"/>
            </a:br>
            <a:r>
              <a:rPr lang="en-US" dirty="0"/>
              <a:t>Investing time and resources in the development and deployment of sector-wide interoperability solutions give everyone the opportunity to make better use of the data that currently sits in sectoral and institutional silos.</a:t>
            </a:r>
          </a:p>
          <a:p>
            <a:endParaRPr lang="en-US" dirty="0"/>
          </a:p>
          <a:p>
            <a:r>
              <a:rPr lang="en-US" dirty="0"/>
              <a:t>It is vital that not only statisticians and IT staff, but also senior management and operational staff within government ministries, departments and agencies, recognize  and understand the role that interoperability plays, in order to make the right decisions about how data for the SDGs is collected, made available and used, and so that integration and comparability challenges are not left until after information systems have already been designed and deployed. </a:t>
            </a:r>
          </a:p>
          <a:p>
            <a:endParaRPr lang="en-US" dirty="0"/>
          </a:p>
          <a:p>
            <a:r>
              <a:rPr lang="en-US" dirty="0"/>
              <a:t>It is also important to help avoid duplication of efforts and the prevention of the same, or very similar, data being collected multiple times by different institutions because there is little or no coordination between them. </a:t>
            </a:r>
          </a:p>
          <a:p>
            <a:endParaRPr lang="en-US" dirty="0"/>
          </a:p>
        </p:txBody>
      </p:sp>
      <p:sp>
        <p:nvSpPr>
          <p:cNvPr id="4" name="Slide Number Placeholder 3"/>
          <p:cNvSpPr>
            <a:spLocks noGrp="1"/>
          </p:cNvSpPr>
          <p:nvPr>
            <p:ph type="sldNum" sz="quarter" idx="5"/>
          </p:nvPr>
        </p:nvSpPr>
        <p:spPr/>
        <p:txBody>
          <a:bodyPr/>
          <a:lstStyle/>
          <a:p>
            <a:fld id="{7C0AD98F-A55A-4607-9BAE-AA1B986B7B44}" type="slidenum">
              <a:rPr lang="en-US" smtClean="0"/>
              <a:t>3</a:t>
            </a:fld>
            <a:endParaRPr lang="en-US"/>
          </a:p>
        </p:txBody>
      </p:sp>
    </p:spTree>
    <p:extLst>
      <p:ext uri="{BB962C8B-B14F-4D97-AF65-F5344CB8AC3E}">
        <p14:creationId xmlns:p14="http://schemas.microsoft.com/office/powerpoint/2010/main" val="116543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AD98F-A55A-4607-9BAE-AA1B986B7B44}" type="slidenum">
              <a:rPr lang="en-US" smtClean="0"/>
              <a:t>5</a:t>
            </a:fld>
            <a:endParaRPr lang="en-US"/>
          </a:p>
        </p:txBody>
      </p:sp>
    </p:spTree>
    <p:extLst>
      <p:ext uri="{BB962C8B-B14F-4D97-AF65-F5344CB8AC3E}">
        <p14:creationId xmlns:p14="http://schemas.microsoft.com/office/powerpoint/2010/main" val="263565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A03190-FCB1-43E1-993A-6583FE4D7603}"/>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A0431-398D-48E8-A819-0C58E3B0C92C}"/>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202AC5-E34B-45FF-B8A0-E4ADBB692C1A}"/>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1C3569-FB79-4410-998E-F6C8CC8E7D69}"/>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xmlns=""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39560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la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85004" y="164474"/>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96188" y="549939"/>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496189" y="1388138"/>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252985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CAA852-C49E-4FE5-9A76-BBDF681CC449}"/>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18D5D0-1E62-4D5D-82D8-98C18E563C47}"/>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59147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5C6678-75AE-4CFA-ADA9-BA95E01BA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6AFF20-F56E-4EBF-ABE6-23F4FB85B576}"/>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DA4D17-DF72-4605-8667-7BFFB6405794}"/>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81781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BF01AEC-AD48-4D72-8311-91E4EF7119DA}"/>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5D380E-B121-4C3D-9799-A95D897DAC4D}"/>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56804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BA20BB-3394-43F0-B78B-73A3C03675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559D8C-1106-47A0-A0CB-400064826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7A3D0E-373A-4DF8-9BDA-1A98F7755E9A}"/>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6" name="Footer Placeholder 5">
            <a:extLst>
              <a:ext uri="{FF2B5EF4-FFF2-40B4-BE49-F238E27FC236}">
                <a16:creationId xmlns:a16="http://schemas.microsoft.com/office/drawing/2014/main" xmlns=""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EC398F6-F1BA-4DAB-82B5-329BA08A6A99}"/>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2319003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4D6FC4A-0B63-4D42-961C-C292AA5E21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BD99E86-BB4C-433C-A2CB-C36A93F05F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2328E8B-4F60-40F5-9C58-480C184805C8}"/>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8" name="Footer Placeholder 7">
            <a:extLst>
              <a:ext uri="{FF2B5EF4-FFF2-40B4-BE49-F238E27FC236}">
                <a16:creationId xmlns:a16="http://schemas.microsoft.com/office/drawing/2014/main" xmlns=""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9905025-AD12-4D12-AAA5-CCD78D3746C7}"/>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310985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07B8A8-EA57-4687-98A4-3B249B161199}"/>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4" name="Footer Placeholder 3">
            <a:extLst>
              <a:ext uri="{FF2B5EF4-FFF2-40B4-BE49-F238E27FC236}">
                <a16:creationId xmlns:a16="http://schemas.microsoft.com/office/drawing/2014/main" xmlns=""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1A73A7-7384-4455-9C7D-EE42371D3161}"/>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401569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AEF7DB3-2A68-435A-8BF9-4AB828805A6F}"/>
              </a:ext>
            </a:extLst>
          </p:cNvPr>
          <p:cNvGrpSpPr/>
          <p:nvPr userDrawn="1"/>
        </p:nvGrpSpPr>
        <p:grpSpPr>
          <a:xfrm>
            <a:off x="-9312" y="-5242"/>
            <a:ext cx="12201312" cy="6868484"/>
            <a:chOff x="-9312" y="-5242"/>
            <a:chExt cx="12201312" cy="6868484"/>
          </a:xfrm>
        </p:grpSpPr>
        <p:pic>
          <p:nvPicPr>
            <p:cNvPr id="9" name="Picture 8">
              <a:extLst>
                <a:ext uri="{FF2B5EF4-FFF2-40B4-BE49-F238E27FC236}">
                  <a16:creationId xmlns:a16="http://schemas.microsoft.com/office/drawing/2014/main" xmlns="" id="{C3FA6D5B-ED8C-4078-9271-C1D28187DAE3}"/>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2" name="TextBox 11">
              <a:extLst>
                <a:ext uri="{FF2B5EF4-FFF2-40B4-BE49-F238E27FC236}">
                  <a16:creationId xmlns:a16="http://schemas.microsoft.com/office/drawing/2014/main" xmlns="" id="{CC174FD5-54B4-49E3-9B3B-322CA82F6709}"/>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xmlns=""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xmlns=""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961E0DA8-AC27-403E-90E8-404BCA9BAC80}" type="slidenum">
              <a:rPr lang="en-US" smtClean="0"/>
              <a:pPr/>
              <a:t>‹Nr.›</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7EABA2-A28E-45FE-B37C-CACA7513EFED}"/>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3" name="Footer Placeholder 2">
            <a:extLst>
              <a:ext uri="{FF2B5EF4-FFF2-40B4-BE49-F238E27FC236}">
                <a16:creationId xmlns:a16="http://schemas.microsoft.com/office/drawing/2014/main" xmlns=""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E84C83-831A-46E3-A77D-42553291CB54}"/>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90837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F3700FB-C6E5-4260-B836-25617CDAB5C6}"/>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6" name="Footer Placeholder 5">
            <a:extLst>
              <a:ext uri="{FF2B5EF4-FFF2-40B4-BE49-F238E27FC236}">
                <a16:creationId xmlns:a16="http://schemas.microsoft.com/office/drawing/2014/main" xmlns=""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BF81-0836-4EC9-BC1E-6B3C35A1FF55}"/>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279338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8B1E04B-AF87-4FBF-95DB-9F5D0CAF50A1}"/>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6" name="Footer Placeholder 5">
            <a:extLst>
              <a:ext uri="{FF2B5EF4-FFF2-40B4-BE49-F238E27FC236}">
                <a16:creationId xmlns:a16="http://schemas.microsoft.com/office/drawing/2014/main" xmlns=""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DE7EFB-E462-4A4F-9AC0-326FFC6E8118}"/>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196710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5DBDC0B-D4CF-4680-8065-D2B94D201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6323-4B01-4BF8-9C61-F2B05A0AC3E9}"/>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3FA2D4-544E-4790-A893-55EF83365919}"/>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53723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B1DF3B3-7C06-4BBE-B86C-72A7B5432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F33A3-2CBE-4D2E-9F8E-F89C2EDEF3B7}"/>
              </a:ext>
            </a:extLst>
          </p:cNvPr>
          <p:cNvSpPr>
            <a:spLocks noGrp="1"/>
          </p:cNvSpPr>
          <p:nvPr>
            <p:ph type="dt" sz="half" idx="10"/>
          </p:nvPr>
        </p:nvSpPr>
        <p:spPr/>
        <p:txBody>
          <a:body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AD9560-14F0-4BC2-9A30-AD4C6FAE6A3C}"/>
              </a:ext>
            </a:extLst>
          </p:cNvPr>
          <p:cNvSpPr>
            <a:spLocks noGrp="1"/>
          </p:cNvSpPr>
          <p:nvPr>
            <p:ph type="sldNum" sz="quarter" idx="12"/>
          </p:nvPr>
        </p:nvSpPr>
        <p:spPr/>
        <p:txBody>
          <a:bodyPr/>
          <a:lstStyle/>
          <a:p>
            <a:fld id="{72BE7B9D-0770-4262-BEB3-C6AB74750405}" type="slidenum">
              <a:rPr lang="en-US" smtClean="0"/>
              <a:t>‹Nr.›</a:t>
            </a:fld>
            <a:endParaRPr lang="en-US"/>
          </a:p>
        </p:txBody>
      </p:sp>
    </p:spTree>
    <p:extLst>
      <p:ext uri="{BB962C8B-B14F-4D97-AF65-F5344CB8AC3E}">
        <p14:creationId xmlns:p14="http://schemas.microsoft.com/office/powerpoint/2010/main" val="1276576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73277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AEF7DB3-2A68-435A-8BF9-4AB828805A6F}"/>
              </a:ext>
            </a:extLst>
          </p:cNvPr>
          <p:cNvGrpSpPr/>
          <p:nvPr userDrawn="1"/>
        </p:nvGrpSpPr>
        <p:grpSpPr>
          <a:xfrm>
            <a:off x="-9312" y="-5242"/>
            <a:ext cx="12201312" cy="6868484"/>
            <a:chOff x="-9312" y="-5242"/>
            <a:chExt cx="12201312" cy="6868484"/>
          </a:xfrm>
        </p:grpSpPr>
        <p:pic>
          <p:nvPicPr>
            <p:cNvPr id="9" name="Picture 8">
              <a:extLst>
                <a:ext uri="{FF2B5EF4-FFF2-40B4-BE49-F238E27FC236}">
                  <a16:creationId xmlns:a16="http://schemas.microsoft.com/office/drawing/2014/main" xmlns="" id="{C3FA6D5B-ED8C-4078-9271-C1D28187DAE3}"/>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12" name="TextBox 11">
              <a:extLst>
                <a:ext uri="{FF2B5EF4-FFF2-40B4-BE49-F238E27FC236}">
                  <a16:creationId xmlns:a16="http://schemas.microsoft.com/office/drawing/2014/main" xmlns="" id="{CC174FD5-54B4-49E3-9B3B-322CA82F6709}"/>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dirty="0">
                  <a:latin typeface="Roboto" panose="02000000000000000000" pitchFamily="2" charset="0"/>
                  <a:ea typeface="Roboto" panose="02000000000000000000" pitchFamily="2" charset="0"/>
                </a:rPr>
                <a:t>Statistics • SDG Knowledge</a:t>
              </a:r>
            </a:p>
          </p:txBody>
        </p:sp>
      </p:grpSp>
      <p:sp>
        <p:nvSpPr>
          <p:cNvPr id="2" name="Title 1">
            <a:extLst>
              <a:ext uri="{FF2B5EF4-FFF2-40B4-BE49-F238E27FC236}">
                <a16:creationId xmlns:a16="http://schemas.microsoft.com/office/drawing/2014/main" xmlns="" id="{D2362A5A-1AD6-41A1-8A9C-ADCD0B6BE29D}"/>
              </a:ext>
            </a:extLst>
          </p:cNvPr>
          <p:cNvSpPr>
            <a:spLocks noGrp="1"/>
          </p:cNvSpPr>
          <p:nvPr>
            <p:ph type="title"/>
          </p:nvPr>
        </p:nvSpPr>
        <p:spPr>
          <a:xfrm>
            <a:off x="1536700" y="1085222"/>
            <a:ext cx="9817100" cy="834013"/>
          </a:xfrm>
        </p:spPr>
        <p:txBody>
          <a:bodyPr anchor="b">
            <a:normAutofit/>
          </a:bodyPr>
          <a:lstStyle>
            <a:lvl1pPr>
              <a:defRPr sz="2800" b="1">
                <a:latin typeface="Montserra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1A10B8B-D2A2-45E5-A128-E0FFBE6607BF}"/>
              </a:ext>
            </a:extLst>
          </p:cNvPr>
          <p:cNvSpPr>
            <a:spLocks noGrp="1"/>
          </p:cNvSpPr>
          <p:nvPr>
            <p:ph idx="1"/>
          </p:nvPr>
        </p:nvSpPr>
        <p:spPr>
          <a:xfrm>
            <a:off x="1536700" y="2110155"/>
            <a:ext cx="9817100"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xmlns=""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961E0DA8-AC27-403E-90E8-404BCA9BAC80}" type="slidenum">
              <a:rPr lang="en-US" smtClean="0"/>
              <a:pPr/>
              <a:t>‹Nr.›</a:t>
            </a:fld>
            <a:endParaRPr lang="en-US"/>
          </a:p>
        </p:txBody>
      </p:sp>
      <p:pic>
        <p:nvPicPr>
          <p:cNvPr id="10" name="Picture 9" descr="A picture containing accessory, vector graphics, umbrella&#10;&#10;Description automatically generated">
            <a:extLst>
              <a:ext uri="{FF2B5EF4-FFF2-40B4-BE49-F238E27FC236}">
                <a16:creationId xmlns:a16="http://schemas.microsoft.com/office/drawing/2014/main" xmlns="" id="{259C88C0-7944-44CA-AEBD-B4A05A4314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9103" y="341312"/>
            <a:ext cx="2358206" cy="2304414"/>
          </a:xfrm>
          <a:prstGeom prst="rect">
            <a:avLst/>
          </a:prstGeom>
        </p:spPr>
      </p:pic>
    </p:spTree>
    <p:extLst>
      <p:ext uri="{BB962C8B-B14F-4D97-AF65-F5344CB8AC3E}">
        <p14:creationId xmlns:p14="http://schemas.microsoft.com/office/powerpoint/2010/main" val="562999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400900-6EA7-497D-8795-24333B91C4B8}"/>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834DCA-3EA9-4C80-800B-09F28412179A}"/>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2327855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3584CA-3714-455D-A3CA-D75BB40CD148}"/>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F2CF52-148A-4C43-8039-C048C0793422}"/>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002434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2FF278-6076-41A4-AEE9-D12E26FC6794}"/>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8" name="Footer Placeholder 7">
            <a:extLst>
              <a:ext uri="{FF2B5EF4-FFF2-40B4-BE49-F238E27FC236}">
                <a16:creationId xmlns:a16="http://schemas.microsoft.com/office/drawing/2014/main" xmlns=""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6AED2C4-F043-4BA2-9296-0282AA280434}"/>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46740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400900-6EA7-497D-8795-24333B91C4B8}"/>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834DCA-3EA9-4C80-800B-09F28412179A}"/>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1451E7-C2D6-4F80-9059-9C6F05F0D351}"/>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4" name="Footer Placeholder 3">
            <a:extLst>
              <a:ext uri="{FF2B5EF4-FFF2-40B4-BE49-F238E27FC236}">
                <a16:creationId xmlns:a16="http://schemas.microsoft.com/office/drawing/2014/main" xmlns=""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F64044-42D3-4F0F-9779-43D8C6C88A68}"/>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2798461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286019-7FC2-437E-9510-C0FA926FC6E5}"/>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3" name="Footer Placeholder 2">
            <a:extLst>
              <a:ext uri="{FF2B5EF4-FFF2-40B4-BE49-F238E27FC236}">
                <a16:creationId xmlns:a16="http://schemas.microsoft.com/office/drawing/2014/main" xmlns=""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187C79-3325-44AC-963D-1954E981FB6B}"/>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635173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27FF719-B1E3-446D-9ED6-DAD6B9690AEE}"/>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168E26-49E5-4865-B763-E91C2422FDA4}"/>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687398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3BCE61B-C032-4883-AB6E-F89465B3A2B5}"/>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6F4067-737A-4572-8766-C207D400C99B}"/>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2578394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A03190-FCB1-43E1-993A-6583FE4D7603}"/>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A0431-398D-48E8-A819-0C58E3B0C92C}"/>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234549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202AC5-E34B-45FF-B8A0-E4ADBB692C1A}"/>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1C3569-FB79-4410-998E-F6C8CC8E7D69}"/>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570776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xmlns=""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126557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3584CA-3714-455D-A3CA-D75BB40CD148}"/>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F2CF52-148A-4C43-8039-C048C0793422}"/>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2FF278-6076-41A4-AEE9-D12E26FC6794}"/>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8" name="Footer Placeholder 7">
            <a:extLst>
              <a:ext uri="{FF2B5EF4-FFF2-40B4-BE49-F238E27FC236}">
                <a16:creationId xmlns:a16="http://schemas.microsoft.com/office/drawing/2014/main" xmlns=""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6AED2C4-F043-4BA2-9296-0282AA280434}"/>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1451E7-C2D6-4F80-9059-9C6F05F0D351}"/>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4" name="Footer Placeholder 3">
            <a:extLst>
              <a:ext uri="{FF2B5EF4-FFF2-40B4-BE49-F238E27FC236}">
                <a16:creationId xmlns:a16="http://schemas.microsoft.com/office/drawing/2014/main" xmlns=""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F64044-42D3-4F0F-9779-43D8C6C88A68}"/>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286019-7FC2-437E-9510-C0FA926FC6E5}"/>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3" name="Footer Placeholder 2">
            <a:extLst>
              <a:ext uri="{FF2B5EF4-FFF2-40B4-BE49-F238E27FC236}">
                <a16:creationId xmlns:a16="http://schemas.microsoft.com/office/drawing/2014/main" xmlns=""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187C79-3325-44AC-963D-1954E981FB6B}"/>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27FF719-B1E3-446D-9ED6-DAD6B9690AEE}"/>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168E26-49E5-4865-B763-E91C2422FDA4}"/>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3BCE61B-C032-4883-AB6E-F89465B3A2B5}"/>
              </a:ext>
            </a:extLst>
          </p:cNvPr>
          <p:cNvSpPr>
            <a:spLocks noGrp="1"/>
          </p:cNvSpPr>
          <p:nvPr>
            <p:ph type="dt" sz="half" idx="10"/>
          </p:nvPr>
        </p:nvSpPr>
        <p:spPr/>
        <p:txBody>
          <a:bodyPr/>
          <a:lstStyle/>
          <a:p>
            <a:fld id="{37954404-3100-46B0-87EF-D5EA07BA75ED}" type="datetimeFigureOut">
              <a:rPr lang="en-US" smtClean="0"/>
              <a:pPr/>
              <a:t>10/7/2019</a:t>
            </a:fld>
            <a:endParaRPr lang="en-US"/>
          </a:p>
        </p:txBody>
      </p:sp>
      <p:sp>
        <p:nvSpPr>
          <p:cNvPr id="6" name="Footer Placeholder 5">
            <a:extLst>
              <a:ext uri="{FF2B5EF4-FFF2-40B4-BE49-F238E27FC236}">
                <a16:creationId xmlns:a16="http://schemas.microsoft.com/office/drawing/2014/main" xmlns=""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46F4067-737A-4572-8766-C207D400C99B}"/>
              </a:ext>
            </a:extLst>
          </p:cNvPr>
          <p:cNvSpPr>
            <a:spLocks noGrp="1"/>
          </p:cNvSpPr>
          <p:nvPr>
            <p:ph type="sldNum" sz="quarter" idx="12"/>
          </p:nvPr>
        </p:nvSpPr>
        <p:spPr/>
        <p:txBody>
          <a:bodyPr/>
          <a:lstStyle/>
          <a:p>
            <a:fld id="{961E0DA8-AC27-403E-90E8-404BCA9BAC80}" type="slidenum">
              <a:rPr lang="en-US" smtClean="0"/>
              <a:pPr/>
              <a:t>‹Nr.›</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‹Nr.›</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10/7/2019</a:t>
            </a:fld>
            <a:endParaRPr lang="en-US"/>
          </a:p>
        </p:txBody>
      </p:sp>
      <p:sp>
        <p:nvSpPr>
          <p:cNvPr id="5" name="Footer Placeholder 4">
            <a:extLst>
              <a:ext uri="{FF2B5EF4-FFF2-40B4-BE49-F238E27FC236}">
                <a16:creationId xmlns:a16="http://schemas.microsoft.com/office/drawing/2014/main" xmlns=""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‹Nr.›</a:t>
            </a:fld>
            <a:endParaRPr lang="en-US"/>
          </a:p>
        </p:txBody>
      </p:sp>
    </p:spTree>
    <p:extLst>
      <p:ext uri="{BB962C8B-B14F-4D97-AF65-F5344CB8AC3E}">
        <p14:creationId xmlns:p14="http://schemas.microsoft.com/office/powerpoint/2010/main" val="364207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10/7/2019</a:t>
            </a:fld>
            <a:endParaRPr lang="en-US"/>
          </a:p>
        </p:txBody>
      </p:sp>
      <p:sp>
        <p:nvSpPr>
          <p:cNvPr id="5" name="Footer Placeholder 4">
            <a:extLst>
              <a:ext uri="{FF2B5EF4-FFF2-40B4-BE49-F238E27FC236}">
                <a16:creationId xmlns:a16="http://schemas.microsoft.com/office/drawing/2014/main" xmlns=""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‹Nr.›</a:t>
            </a:fld>
            <a:endParaRPr lang="en-US"/>
          </a:p>
        </p:txBody>
      </p:sp>
    </p:spTree>
    <p:extLst>
      <p:ext uri="{BB962C8B-B14F-4D97-AF65-F5344CB8AC3E}">
        <p14:creationId xmlns:p14="http://schemas.microsoft.com/office/powerpoint/2010/main" val="33621396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UNStats/LOD4Stats/wiki/SDG-knowledge-organization-syste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onzalezmorales@un.org" TargetMode="External"/><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SI WSC 2019">
            <a:extLst>
              <a:ext uri="{FF2B5EF4-FFF2-40B4-BE49-F238E27FC236}">
                <a16:creationId xmlns:a16="http://schemas.microsoft.com/office/drawing/2014/main" xmlns="" id="{1BD06BB2-DFAB-40C9-85AF-5E933F1CAA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screenshot of a cell phone&#10;&#10;Description automatically generated">
            <a:extLst>
              <a:ext uri="{FF2B5EF4-FFF2-40B4-BE49-F238E27FC236}">
                <a16:creationId xmlns:a16="http://schemas.microsoft.com/office/drawing/2014/main" xmlns="" id="{17E6EFA6-D42B-42F3-9B15-D2B6BCEAA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99" y="333496"/>
            <a:ext cx="5214701" cy="644066"/>
          </a:xfrm>
          <a:prstGeom prst="rect">
            <a:avLst/>
          </a:prstGeom>
        </p:spPr>
      </p:pic>
      <p:sp>
        <p:nvSpPr>
          <p:cNvPr id="11" name="TextBox 10">
            <a:extLst>
              <a:ext uri="{FF2B5EF4-FFF2-40B4-BE49-F238E27FC236}">
                <a16:creationId xmlns:a16="http://schemas.microsoft.com/office/drawing/2014/main" xmlns="" id="{783BF338-0F4B-4CAE-BBAB-905CA12603A8}"/>
              </a:ext>
            </a:extLst>
          </p:cNvPr>
          <p:cNvSpPr txBox="1"/>
          <p:nvPr/>
        </p:nvSpPr>
        <p:spPr>
          <a:xfrm>
            <a:off x="6725190" y="300904"/>
            <a:ext cx="4900376" cy="1015663"/>
          </a:xfrm>
          <a:prstGeom prst="rect">
            <a:avLst/>
          </a:prstGeom>
          <a:noFill/>
        </p:spPr>
        <p:txBody>
          <a:bodyPr wrap="square" rtlCol="0">
            <a:spAutoFit/>
          </a:bodyPr>
          <a:lstStyle/>
          <a:p>
            <a:pPr algn="r"/>
            <a:r>
              <a:rPr lang="en-US" sz="2000" dirty="0">
                <a:solidFill>
                  <a:schemeClr val="tx1">
                    <a:lumMod val="75000"/>
                    <a:lumOff val="25000"/>
                  </a:schemeClr>
                </a:solidFill>
                <a:latin typeface="Roboto Condensed" panose="02000000000000000000" pitchFamily="2" charset="0"/>
                <a:ea typeface="Roboto Condensed" panose="02000000000000000000" pitchFamily="2" charset="0"/>
                <a:cs typeface="Raavi" panose="020B0502040204020203" pitchFamily="34" charset="0"/>
              </a:rPr>
              <a:t>2019 Workshop on Interoperability of Metadata Standards in Cross-Domain Science, Health, and Social Science Applications II</a:t>
            </a:r>
          </a:p>
        </p:txBody>
      </p:sp>
      <p:pic>
        <p:nvPicPr>
          <p:cNvPr id="20" name="Picture 19">
            <a:extLst>
              <a:ext uri="{FF2B5EF4-FFF2-40B4-BE49-F238E27FC236}">
                <a16:creationId xmlns:a16="http://schemas.microsoft.com/office/drawing/2014/main" xmlns="" id="{C6DE4304-83A6-4A5D-9B14-ADDD745D519B}"/>
              </a:ext>
            </a:extLst>
          </p:cNvPr>
          <p:cNvPicPr>
            <a:picLocks noChangeAspect="1"/>
          </p:cNvPicPr>
          <p:nvPr/>
        </p:nvPicPr>
        <p:blipFill>
          <a:blip r:embed="rId4"/>
          <a:stretch>
            <a:fillRect/>
          </a:stretch>
        </p:blipFill>
        <p:spPr>
          <a:xfrm>
            <a:off x="3095625" y="2220824"/>
            <a:ext cx="6432847" cy="2860690"/>
          </a:xfrm>
          <a:prstGeom prst="rect">
            <a:avLst/>
          </a:prstGeom>
        </p:spPr>
      </p:pic>
      <p:pic>
        <p:nvPicPr>
          <p:cNvPr id="1026" name="Picture 2" descr="https://ddi-alliance.atlassian.net/wiki/download/attachments/684195863/DDI_logo.png?version=1&amp;modificationDate=1554724249705&amp;cacheVersion=1&amp;api=v2">
            <a:extLst>
              <a:ext uri="{FF2B5EF4-FFF2-40B4-BE49-F238E27FC236}">
                <a16:creationId xmlns:a16="http://schemas.microsoft.com/office/drawing/2014/main" xmlns="" id="{CBE76C84-DA65-4CDD-B669-67448309B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957" y="5864714"/>
            <a:ext cx="1738616" cy="630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di-alliance.atlassian.net/wiki/download/attachments/684195863/CDT_logo-sub_blue@3x_s.png?version=3&amp;modificationDate=1554724117588&amp;cacheVersion=1&amp;api=v2">
            <a:extLst>
              <a:ext uri="{FF2B5EF4-FFF2-40B4-BE49-F238E27FC236}">
                <a16:creationId xmlns:a16="http://schemas.microsoft.com/office/drawing/2014/main" xmlns="" id="{435B1AFE-521C-4AD7-A849-7B2A2307F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888" y="5881694"/>
            <a:ext cx="1349578" cy="596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0D8ED73-86FE-40C8-8ED7-DF9EEB8C52F5}"/>
              </a:ext>
            </a:extLst>
          </p:cNvPr>
          <p:cNvPicPr>
            <a:picLocks noChangeAspect="1"/>
          </p:cNvPicPr>
          <p:nvPr/>
        </p:nvPicPr>
        <p:blipFill>
          <a:blip r:embed="rId7"/>
          <a:stretch>
            <a:fillRect/>
          </a:stretch>
        </p:blipFill>
        <p:spPr>
          <a:xfrm>
            <a:off x="9246782" y="5818041"/>
            <a:ext cx="2543175" cy="723900"/>
          </a:xfrm>
          <a:prstGeom prst="rect">
            <a:avLst/>
          </a:prstGeom>
        </p:spPr>
      </p:pic>
      <p:sp>
        <p:nvSpPr>
          <p:cNvPr id="9" name="Rectangle 8">
            <a:extLst>
              <a:ext uri="{FF2B5EF4-FFF2-40B4-BE49-F238E27FC236}">
                <a16:creationId xmlns:a16="http://schemas.microsoft.com/office/drawing/2014/main" xmlns="" id="{73D1AC87-34C9-4B86-8832-37ADF39B659C}"/>
              </a:ext>
            </a:extLst>
          </p:cNvPr>
          <p:cNvSpPr/>
          <p:nvPr/>
        </p:nvSpPr>
        <p:spPr>
          <a:xfrm>
            <a:off x="952059" y="5947495"/>
            <a:ext cx="3924741" cy="523220"/>
          </a:xfrm>
          <a:prstGeom prst="rect">
            <a:avLst/>
          </a:prstGeom>
        </p:spPr>
        <p:txBody>
          <a:bodyPr wrap="square">
            <a:spAutoFit/>
          </a:bodyPr>
          <a:lstStyle/>
          <a:p>
            <a:r>
              <a:rPr lang="en-US" sz="1400" dirty="0"/>
              <a:t>Schloss </a:t>
            </a:r>
            <a:r>
              <a:rPr lang="en-US" sz="1400" dirty="0" err="1"/>
              <a:t>Dagstuhl</a:t>
            </a:r>
            <a:r>
              <a:rPr lang="en-US" sz="1400" dirty="0"/>
              <a:t> – Leibniz Center for Informatics, </a:t>
            </a:r>
            <a:br>
              <a:rPr lang="en-US" sz="1400" dirty="0"/>
            </a:br>
            <a:r>
              <a:rPr lang="en-US" sz="1400" dirty="0" err="1"/>
              <a:t>Wadern</a:t>
            </a:r>
            <a:r>
              <a:rPr lang="en-US" sz="1400" dirty="0"/>
              <a:t>, Germany, October 7-11, 2019</a:t>
            </a:r>
          </a:p>
        </p:txBody>
      </p:sp>
      <p:sp>
        <p:nvSpPr>
          <p:cNvPr id="10" name="TextBox 9">
            <a:extLst>
              <a:ext uri="{FF2B5EF4-FFF2-40B4-BE49-F238E27FC236}">
                <a16:creationId xmlns:a16="http://schemas.microsoft.com/office/drawing/2014/main" xmlns="" id="{03C86132-60A4-460D-9645-3FDDD30F4E51}"/>
              </a:ext>
            </a:extLst>
          </p:cNvPr>
          <p:cNvSpPr txBox="1"/>
          <p:nvPr/>
        </p:nvSpPr>
        <p:spPr>
          <a:xfrm>
            <a:off x="3432790" y="1881818"/>
            <a:ext cx="5715026" cy="369332"/>
          </a:xfrm>
          <a:prstGeom prst="rect">
            <a:avLst/>
          </a:prstGeom>
          <a:noFill/>
        </p:spPr>
        <p:txBody>
          <a:bodyPr wrap="none" rtlCol="0">
            <a:spAutoFit/>
          </a:bodyPr>
          <a:lstStyle/>
          <a:p>
            <a:r>
              <a:rPr lang="en-US" dirty="0">
                <a:latin typeface="Montserrat Black" panose="00000A00000000000000" pitchFamily="2" charset="0"/>
              </a:rPr>
              <a:t>Case Study: Sustainable Development Goals</a:t>
            </a:r>
          </a:p>
        </p:txBody>
      </p:sp>
    </p:spTree>
    <p:extLst>
      <p:ext uri="{BB962C8B-B14F-4D97-AF65-F5344CB8AC3E}">
        <p14:creationId xmlns:p14="http://schemas.microsoft.com/office/powerpoint/2010/main" val="221066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4DFA9-5987-4C08-BCE4-B410F23D595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xmlns="" id="{D5703B65-6026-422C-B8B9-8D80822112DF}"/>
              </a:ext>
            </a:extLst>
          </p:cNvPr>
          <p:cNvSpPr>
            <a:spLocks noGrp="1"/>
          </p:cNvSpPr>
          <p:nvPr>
            <p:ph idx="1"/>
          </p:nvPr>
        </p:nvSpPr>
        <p:spPr/>
        <p:txBody>
          <a:bodyPr>
            <a:normAutofit lnSpcReduction="10000"/>
          </a:bodyPr>
          <a:lstStyle/>
          <a:p>
            <a:r>
              <a:rPr lang="en-US" dirty="0"/>
              <a:t>The survival and adoption of particular SDG data and metadata standards depends on how easy/costly they are to implement by practitioners</a:t>
            </a:r>
          </a:p>
          <a:p>
            <a:r>
              <a:rPr lang="en-US" dirty="0"/>
              <a:t>The value of a specific metadata collection is increased when users are able to establish and exploit links with other metadata collections</a:t>
            </a:r>
          </a:p>
          <a:p>
            <a:r>
              <a:rPr lang="en-US" dirty="0"/>
              <a:t>References to external knowledge organization systems require mechanisms to keep those references up-to-date</a:t>
            </a:r>
          </a:p>
          <a:p>
            <a:r>
              <a:rPr lang="en-US" dirty="0"/>
              <a:t>Data producers need to learn how to easily and effectively “</a:t>
            </a:r>
            <a:r>
              <a:rPr lang="en-US" dirty="0" err="1"/>
              <a:t>skosify</a:t>
            </a:r>
            <a:r>
              <a:rPr lang="en-US" dirty="0"/>
              <a:t>” their traditional vocabularies and classifications</a:t>
            </a:r>
          </a:p>
          <a:p>
            <a:r>
              <a:rPr lang="en-US" dirty="0"/>
              <a:t>Build on existing data standards (e.g. SDMX) instead of starting from scratch when publishing SDG data as linked data</a:t>
            </a:r>
          </a:p>
        </p:txBody>
      </p:sp>
    </p:spTree>
    <p:extLst>
      <p:ext uri="{BB962C8B-B14F-4D97-AF65-F5344CB8AC3E}">
        <p14:creationId xmlns:p14="http://schemas.microsoft.com/office/powerpoint/2010/main" val="369215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1F08D-D740-4351-A956-49BBEF32AB6A}"/>
              </a:ext>
            </a:extLst>
          </p:cNvPr>
          <p:cNvSpPr>
            <a:spLocks noGrp="1"/>
          </p:cNvSpPr>
          <p:nvPr>
            <p:ph type="title"/>
          </p:nvPr>
        </p:nvSpPr>
        <p:spPr/>
        <p:txBody>
          <a:bodyPr/>
          <a:lstStyle/>
          <a:p>
            <a:r>
              <a:rPr lang="en-US" dirty="0"/>
              <a:t>Current status of the SDG linked-data project</a:t>
            </a:r>
          </a:p>
        </p:txBody>
      </p:sp>
      <p:sp>
        <p:nvSpPr>
          <p:cNvPr id="3" name="Content Placeholder 2">
            <a:extLst>
              <a:ext uri="{FF2B5EF4-FFF2-40B4-BE49-F238E27FC236}">
                <a16:creationId xmlns:a16="http://schemas.microsoft.com/office/drawing/2014/main" xmlns="" id="{540C7A5B-0FB6-457E-AF9F-1F31FAC050A1}"/>
              </a:ext>
            </a:extLst>
          </p:cNvPr>
          <p:cNvSpPr>
            <a:spLocks noGrp="1"/>
          </p:cNvSpPr>
          <p:nvPr>
            <p:ph idx="1"/>
          </p:nvPr>
        </p:nvSpPr>
        <p:spPr>
          <a:xfrm>
            <a:off x="1627833" y="1919235"/>
            <a:ext cx="9725967" cy="4066808"/>
          </a:xfrm>
        </p:spPr>
        <p:txBody>
          <a:bodyPr>
            <a:normAutofit fontScale="92500" lnSpcReduction="10000"/>
          </a:bodyPr>
          <a:lstStyle/>
          <a:p>
            <a:r>
              <a:rPr lang="en-US" dirty="0"/>
              <a:t>The UN, in collaboration with linked-data experts, has developed a proposal for an SDG Knowledge Organization System, to be hosted on the metadata.un.org subdomain, which also hosts the UN Bibliographic Information System (UN BIS) at the UN Library.  It consists of:</a:t>
            </a:r>
          </a:p>
          <a:p>
            <a:pPr marL="914400" lvl="1" indent="-457200">
              <a:buFont typeface="+mj-lt"/>
              <a:buAutoNum type="arabicPeriod"/>
            </a:pPr>
            <a:r>
              <a:rPr lang="en-US" dirty="0"/>
              <a:t>A basic schema of the SDG goal-target-indicator-series hierarchy</a:t>
            </a:r>
          </a:p>
          <a:p>
            <a:pPr marL="914400" lvl="1" indent="-457200">
              <a:buFont typeface="+mj-lt"/>
              <a:buAutoNum type="arabicPeriod"/>
            </a:pPr>
            <a:r>
              <a:rPr lang="en-US" dirty="0"/>
              <a:t>An SDG taxonomy describing all instances of the goal-target-indicator-series hierarchy, with mappings to external vocabularies:</a:t>
            </a:r>
          </a:p>
          <a:p>
            <a:pPr lvl="2"/>
            <a:r>
              <a:rPr lang="en-US" dirty="0"/>
              <a:t>UNBIS and </a:t>
            </a:r>
            <a:r>
              <a:rPr lang="en-US" dirty="0" err="1"/>
              <a:t>EuroVoc</a:t>
            </a:r>
            <a:r>
              <a:rPr lang="en-US" dirty="0"/>
              <a:t> </a:t>
            </a:r>
          </a:p>
          <a:p>
            <a:pPr lvl="2"/>
            <a:r>
              <a:rPr lang="en-US" dirty="0"/>
              <a:t>SDG Interface Ontology</a:t>
            </a:r>
          </a:p>
          <a:p>
            <a:pPr lvl="2"/>
            <a:r>
              <a:rPr lang="en-US" dirty="0"/>
              <a:t>SDG Goals in </a:t>
            </a:r>
            <a:r>
              <a:rPr lang="en-US" dirty="0" err="1"/>
              <a:t>Wikidata</a:t>
            </a:r>
            <a:endParaRPr lang="en-US" dirty="0"/>
          </a:p>
        </p:txBody>
      </p:sp>
    </p:spTree>
    <p:extLst>
      <p:ext uri="{BB962C8B-B14F-4D97-AF65-F5344CB8AC3E}">
        <p14:creationId xmlns:p14="http://schemas.microsoft.com/office/powerpoint/2010/main" val="284110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CC25C-8F94-4A7E-BA78-EE3DE44F01F3}"/>
              </a:ext>
            </a:extLst>
          </p:cNvPr>
          <p:cNvSpPr>
            <a:spLocks noGrp="1"/>
          </p:cNvSpPr>
          <p:nvPr>
            <p:ph type="title"/>
          </p:nvPr>
        </p:nvSpPr>
        <p:spPr/>
        <p:txBody>
          <a:bodyPr/>
          <a:lstStyle/>
          <a:p>
            <a:r>
              <a:rPr lang="en-US" dirty="0"/>
              <a:t>SDG Knowledge Organization System</a:t>
            </a:r>
          </a:p>
        </p:txBody>
      </p:sp>
      <p:pic>
        <p:nvPicPr>
          <p:cNvPr id="3074" name="Picture 2" descr="SDG ontology.">
            <a:extLst>
              <a:ext uri="{FF2B5EF4-FFF2-40B4-BE49-F238E27FC236}">
                <a16:creationId xmlns:a16="http://schemas.microsoft.com/office/drawing/2014/main" xmlns="" id="{3BF0B7BB-44BF-42BA-A820-B46007D75D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9691" y="1919235"/>
            <a:ext cx="4211938" cy="4067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E37D14C4-C1E1-469A-A6F0-99DED86169CE}"/>
              </a:ext>
            </a:extLst>
          </p:cNvPr>
          <p:cNvSpPr/>
          <p:nvPr/>
        </p:nvSpPr>
        <p:spPr>
          <a:xfrm>
            <a:off x="6096000" y="5847910"/>
            <a:ext cx="6096000" cy="276999"/>
          </a:xfrm>
          <a:prstGeom prst="rect">
            <a:avLst/>
          </a:prstGeom>
        </p:spPr>
        <p:txBody>
          <a:bodyPr>
            <a:spAutoFit/>
          </a:bodyPr>
          <a:lstStyle/>
          <a:p>
            <a:r>
              <a:rPr lang="en-US" sz="1200" dirty="0">
                <a:hlinkClick r:id="rId3"/>
              </a:rPr>
              <a:t>https://github.com/UNStats/LOD4Stats/wiki/SDG-knowledge-organization-system</a:t>
            </a:r>
            <a:r>
              <a:rPr lang="en-US" sz="1200" dirty="0"/>
              <a:t>    </a:t>
            </a:r>
          </a:p>
        </p:txBody>
      </p:sp>
    </p:spTree>
    <p:extLst>
      <p:ext uri="{BB962C8B-B14F-4D97-AF65-F5344CB8AC3E}">
        <p14:creationId xmlns:p14="http://schemas.microsoft.com/office/powerpoint/2010/main" val="290098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067ED-F8EF-4D30-9A5E-69C35D91D838}"/>
              </a:ext>
            </a:extLst>
          </p:cNvPr>
          <p:cNvSpPr>
            <a:spLocks noGrp="1"/>
          </p:cNvSpPr>
          <p:nvPr>
            <p:ph type="title"/>
          </p:nvPr>
        </p:nvSpPr>
        <p:spPr/>
        <p:txBody>
          <a:bodyPr/>
          <a:lstStyle/>
          <a:p>
            <a:r>
              <a:rPr lang="en-US" b="1" dirty="0"/>
              <a:t>Demo app</a:t>
            </a:r>
          </a:p>
        </p:txBody>
      </p:sp>
      <p:sp>
        <p:nvSpPr>
          <p:cNvPr id="7" name="Content Placeholder 6">
            <a:extLst>
              <a:ext uri="{FF2B5EF4-FFF2-40B4-BE49-F238E27FC236}">
                <a16:creationId xmlns:a16="http://schemas.microsoft.com/office/drawing/2014/main" xmlns="" id="{79DE79E4-6E21-4260-99EE-188BFA015F08}"/>
              </a:ext>
            </a:extLst>
          </p:cNvPr>
          <p:cNvSpPr>
            <a:spLocks noGrp="1"/>
          </p:cNvSpPr>
          <p:nvPr>
            <p:ph idx="1"/>
          </p:nvPr>
        </p:nvSpPr>
        <p:spPr>
          <a:xfrm>
            <a:off x="1536700" y="2110155"/>
            <a:ext cx="5097780" cy="4066808"/>
          </a:xfrm>
        </p:spPr>
        <p:txBody>
          <a:bodyPr/>
          <a:lstStyle/>
          <a:p>
            <a:r>
              <a:rPr lang="en-US" dirty="0"/>
              <a:t>Automatically extract key concepts related to sustainable development from text documents </a:t>
            </a:r>
          </a:p>
          <a:p>
            <a:r>
              <a:rPr lang="en-US" dirty="0"/>
              <a:t>Establish links the most relevant Goals, Targets, Indicators and Series.</a:t>
            </a:r>
          </a:p>
        </p:txBody>
      </p:sp>
      <p:pic>
        <p:nvPicPr>
          <p:cNvPr id="8" name="Picture 7">
            <a:extLst>
              <a:ext uri="{FF2B5EF4-FFF2-40B4-BE49-F238E27FC236}">
                <a16:creationId xmlns:a16="http://schemas.microsoft.com/office/drawing/2014/main" xmlns="" id="{F1871837-4DAA-469E-9804-FB676F03D568}"/>
              </a:ext>
            </a:extLst>
          </p:cNvPr>
          <p:cNvPicPr>
            <a:picLocks noChangeAspect="1"/>
          </p:cNvPicPr>
          <p:nvPr/>
        </p:nvPicPr>
        <p:blipFill>
          <a:blip r:embed="rId2"/>
          <a:stretch>
            <a:fillRect/>
          </a:stretch>
        </p:blipFill>
        <p:spPr>
          <a:xfrm>
            <a:off x="7445375" y="2110155"/>
            <a:ext cx="3590925" cy="3818043"/>
          </a:xfrm>
          <a:prstGeom prst="rect">
            <a:avLst/>
          </a:prstGeom>
        </p:spPr>
      </p:pic>
    </p:spTree>
    <p:extLst>
      <p:ext uri="{BB962C8B-B14F-4D97-AF65-F5344CB8AC3E}">
        <p14:creationId xmlns:p14="http://schemas.microsoft.com/office/powerpoint/2010/main" val="132986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EADDA-9E3D-467F-905E-97CE6B5C5584}"/>
              </a:ext>
            </a:extLst>
          </p:cNvPr>
          <p:cNvSpPr>
            <a:spLocks noGrp="1"/>
          </p:cNvSpPr>
          <p:nvPr>
            <p:ph type="title"/>
          </p:nvPr>
        </p:nvSpPr>
        <p:spPr/>
        <p:txBody>
          <a:bodyPr/>
          <a:lstStyle/>
          <a:p>
            <a:r>
              <a:rPr lang="en-US" dirty="0"/>
              <a:t>How it works…</a:t>
            </a:r>
          </a:p>
        </p:txBody>
      </p:sp>
      <p:sp>
        <p:nvSpPr>
          <p:cNvPr id="5" name="Content Placeholder 4">
            <a:extLst>
              <a:ext uri="{FF2B5EF4-FFF2-40B4-BE49-F238E27FC236}">
                <a16:creationId xmlns:a16="http://schemas.microsoft.com/office/drawing/2014/main" xmlns="" id="{FE2C88F6-2780-496C-80E0-413A592906FD}"/>
              </a:ext>
            </a:extLst>
          </p:cNvPr>
          <p:cNvSpPr>
            <a:spLocks noGrp="1"/>
          </p:cNvSpPr>
          <p:nvPr>
            <p:ph idx="1"/>
          </p:nvPr>
        </p:nvSpPr>
        <p:spPr>
          <a:xfrm>
            <a:off x="1282700" y="4928926"/>
            <a:ext cx="3116580" cy="1025843"/>
          </a:xfrm>
        </p:spPr>
        <p:txBody>
          <a:bodyPr>
            <a:normAutofit lnSpcReduction="10000"/>
          </a:bodyPr>
          <a:lstStyle/>
          <a:p>
            <a:pPr marL="0" indent="0" algn="ctr">
              <a:buNone/>
            </a:pPr>
            <a:r>
              <a:rPr lang="en-US" sz="1800" dirty="0"/>
              <a:t>Upload a document (PDF, DOC, DOCX, HTML) related to SDGs or paste its URL</a:t>
            </a:r>
          </a:p>
        </p:txBody>
      </p:sp>
      <p:pic>
        <p:nvPicPr>
          <p:cNvPr id="3" name="Picture 2">
            <a:extLst>
              <a:ext uri="{FF2B5EF4-FFF2-40B4-BE49-F238E27FC236}">
                <a16:creationId xmlns:a16="http://schemas.microsoft.com/office/drawing/2014/main" xmlns="" id="{4C1ADB99-658C-420F-9A7E-4D11360B076E}"/>
              </a:ext>
            </a:extLst>
          </p:cNvPr>
          <p:cNvPicPr>
            <a:picLocks noChangeAspect="1"/>
          </p:cNvPicPr>
          <p:nvPr/>
        </p:nvPicPr>
        <p:blipFill>
          <a:blip r:embed="rId2"/>
          <a:stretch>
            <a:fillRect/>
          </a:stretch>
        </p:blipFill>
        <p:spPr>
          <a:xfrm>
            <a:off x="1924040" y="2205980"/>
            <a:ext cx="1835150" cy="2393871"/>
          </a:xfrm>
          <a:prstGeom prst="rect">
            <a:avLst/>
          </a:prstGeom>
          <a:effectLst>
            <a:outerShdw blurRad="50800" dist="38100" dir="2700000" algn="tl" rotWithShape="0">
              <a:prstClr val="black">
                <a:alpha val="40000"/>
              </a:prstClr>
            </a:outerShdw>
          </a:effectLst>
        </p:spPr>
      </p:pic>
      <p:sp>
        <p:nvSpPr>
          <p:cNvPr id="4" name="Arrow: Right 3">
            <a:extLst>
              <a:ext uri="{FF2B5EF4-FFF2-40B4-BE49-F238E27FC236}">
                <a16:creationId xmlns:a16="http://schemas.microsoft.com/office/drawing/2014/main" xmlns="" id="{76E4A8BF-7673-45BE-B4A0-CB8FBFEF1783}"/>
              </a:ext>
            </a:extLst>
          </p:cNvPr>
          <p:cNvSpPr/>
          <p:nvPr/>
        </p:nvSpPr>
        <p:spPr>
          <a:xfrm>
            <a:off x="3981756" y="3191694"/>
            <a:ext cx="568960" cy="53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0022F863-3C2E-46C5-A768-56B45A9EC9B3}"/>
              </a:ext>
            </a:extLst>
          </p:cNvPr>
          <p:cNvPicPr>
            <a:picLocks noChangeAspect="1"/>
          </p:cNvPicPr>
          <p:nvPr/>
        </p:nvPicPr>
        <p:blipFill>
          <a:blip r:embed="rId3"/>
          <a:stretch>
            <a:fillRect/>
          </a:stretch>
        </p:blipFill>
        <p:spPr>
          <a:xfrm>
            <a:off x="4773282" y="2663374"/>
            <a:ext cx="2724134" cy="1595120"/>
          </a:xfrm>
          <a:prstGeom prst="rect">
            <a:avLst/>
          </a:prstGeom>
        </p:spPr>
      </p:pic>
      <p:sp>
        <p:nvSpPr>
          <p:cNvPr id="8" name="Content Placeholder 4">
            <a:extLst>
              <a:ext uri="{FF2B5EF4-FFF2-40B4-BE49-F238E27FC236}">
                <a16:creationId xmlns:a16="http://schemas.microsoft.com/office/drawing/2014/main" xmlns="" id="{922A0CBB-C60A-4DA0-8788-D2B2E1875236}"/>
              </a:ext>
            </a:extLst>
          </p:cNvPr>
          <p:cNvSpPr txBox="1">
            <a:spLocks/>
          </p:cNvSpPr>
          <p:nvPr/>
        </p:nvSpPr>
        <p:spPr>
          <a:xfrm>
            <a:off x="4873285" y="4928926"/>
            <a:ext cx="3116580" cy="6184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Extract concepts</a:t>
            </a:r>
          </a:p>
        </p:txBody>
      </p:sp>
      <p:sp>
        <p:nvSpPr>
          <p:cNvPr id="9" name="Arrow: Right 8">
            <a:extLst>
              <a:ext uri="{FF2B5EF4-FFF2-40B4-BE49-F238E27FC236}">
                <a16:creationId xmlns:a16="http://schemas.microsoft.com/office/drawing/2014/main" xmlns="" id="{87707F23-C23D-4737-A961-285D5424E8C8}"/>
              </a:ext>
            </a:extLst>
          </p:cNvPr>
          <p:cNvSpPr/>
          <p:nvPr/>
        </p:nvSpPr>
        <p:spPr>
          <a:xfrm>
            <a:off x="7668887" y="3133675"/>
            <a:ext cx="568960" cy="53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xmlns="" id="{5A7DF616-3816-473B-A02A-E94C603F8323}"/>
              </a:ext>
            </a:extLst>
          </p:cNvPr>
          <p:cNvSpPr txBox="1">
            <a:spLocks/>
          </p:cNvSpPr>
          <p:nvPr/>
        </p:nvSpPr>
        <p:spPr>
          <a:xfrm>
            <a:off x="8451834" y="4928926"/>
            <a:ext cx="3116580" cy="12964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Link to Sustainable Development Goals, targets, indicators, and statistical data series</a:t>
            </a:r>
          </a:p>
        </p:txBody>
      </p:sp>
      <p:pic>
        <p:nvPicPr>
          <p:cNvPr id="11" name="Picture 10">
            <a:extLst>
              <a:ext uri="{FF2B5EF4-FFF2-40B4-BE49-F238E27FC236}">
                <a16:creationId xmlns:a16="http://schemas.microsoft.com/office/drawing/2014/main" xmlns="" id="{B92B4A12-0EDC-4140-9EB1-5241FAE8B09B}"/>
              </a:ext>
            </a:extLst>
          </p:cNvPr>
          <p:cNvPicPr>
            <a:picLocks noChangeAspect="1"/>
          </p:cNvPicPr>
          <p:nvPr/>
        </p:nvPicPr>
        <p:blipFill>
          <a:blip r:embed="rId4"/>
          <a:stretch>
            <a:fillRect/>
          </a:stretch>
        </p:blipFill>
        <p:spPr>
          <a:xfrm>
            <a:off x="8793476" y="1974312"/>
            <a:ext cx="2372335" cy="2434764"/>
          </a:xfrm>
          <a:prstGeom prst="rect">
            <a:avLst/>
          </a:prstGeom>
        </p:spPr>
      </p:pic>
    </p:spTree>
    <p:extLst>
      <p:ext uri="{BB962C8B-B14F-4D97-AF65-F5344CB8AC3E}">
        <p14:creationId xmlns:p14="http://schemas.microsoft.com/office/powerpoint/2010/main" val="146325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EFEF5-F38E-4E9D-9882-5BF6DD093DF7}"/>
              </a:ext>
            </a:extLst>
          </p:cNvPr>
          <p:cNvSpPr>
            <a:spLocks noGrp="1"/>
          </p:cNvSpPr>
          <p:nvPr>
            <p:ph type="title"/>
          </p:nvPr>
        </p:nvSpPr>
        <p:spPr/>
        <p:txBody>
          <a:bodyPr>
            <a:normAutofit fontScale="90000"/>
          </a:bodyPr>
          <a:lstStyle/>
          <a:p>
            <a:r>
              <a:rPr lang="en-US" dirty="0"/>
              <a:t>Drill-down to get relevant statistical data from Global SDG database</a:t>
            </a:r>
          </a:p>
        </p:txBody>
      </p:sp>
      <p:pic>
        <p:nvPicPr>
          <p:cNvPr id="5" name="Picture 4">
            <a:extLst>
              <a:ext uri="{FF2B5EF4-FFF2-40B4-BE49-F238E27FC236}">
                <a16:creationId xmlns:a16="http://schemas.microsoft.com/office/drawing/2014/main" xmlns="" id="{CD5EC779-152E-4FAB-96FF-73FF9085FC20}"/>
              </a:ext>
            </a:extLst>
          </p:cNvPr>
          <p:cNvPicPr>
            <a:picLocks noChangeAspect="1"/>
          </p:cNvPicPr>
          <p:nvPr/>
        </p:nvPicPr>
        <p:blipFill>
          <a:blip r:embed="rId2"/>
          <a:stretch>
            <a:fillRect/>
          </a:stretch>
        </p:blipFill>
        <p:spPr>
          <a:xfrm>
            <a:off x="6829734" y="2070100"/>
            <a:ext cx="4524066" cy="4136843"/>
          </a:xfrm>
          <a:prstGeom prst="rect">
            <a:avLst/>
          </a:prstGeom>
        </p:spPr>
      </p:pic>
      <p:pic>
        <p:nvPicPr>
          <p:cNvPr id="7" name="Picture 6">
            <a:extLst>
              <a:ext uri="{FF2B5EF4-FFF2-40B4-BE49-F238E27FC236}">
                <a16:creationId xmlns:a16="http://schemas.microsoft.com/office/drawing/2014/main" xmlns="" id="{7064F763-2DCB-4112-AB2F-1F4355C41C62}"/>
              </a:ext>
            </a:extLst>
          </p:cNvPr>
          <p:cNvPicPr>
            <a:picLocks noChangeAspect="1"/>
          </p:cNvPicPr>
          <p:nvPr/>
        </p:nvPicPr>
        <p:blipFill>
          <a:blip r:embed="rId3"/>
          <a:stretch>
            <a:fillRect/>
          </a:stretch>
        </p:blipFill>
        <p:spPr>
          <a:xfrm>
            <a:off x="4959342" y="3695608"/>
            <a:ext cx="1781175" cy="885825"/>
          </a:xfrm>
          <a:prstGeom prst="rect">
            <a:avLst/>
          </a:prstGeom>
        </p:spPr>
      </p:pic>
      <p:pic>
        <p:nvPicPr>
          <p:cNvPr id="10" name="Picture 9">
            <a:extLst>
              <a:ext uri="{FF2B5EF4-FFF2-40B4-BE49-F238E27FC236}">
                <a16:creationId xmlns:a16="http://schemas.microsoft.com/office/drawing/2014/main" xmlns="" id="{0E5ECE7B-A377-4BBD-98C1-7BCC89D96852}"/>
              </a:ext>
            </a:extLst>
          </p:cNvPr>
          <p:cNvPicPr>
            <a:picLocks noChangeAspect="1"/>
          </p:cNvPicPr>
          <p:nvPr/>
        </p:nvPicPr>
        <p:blipFill>
          <a:blip r:embed="rId4"/>
          <a:stretch>
            <a:fillRect/>
          </a:stretch>
        </p:blipFill>
        <p:spPr>
          <a:xfrm>
            <a:off x="1847527" y="2132606"/>
            <a:ext cx="3022598" cy="3640172"/>
          </a:xfrm>
          <a:prstGeom prst="rect">
            <a:avLst/>
          </a:prstGeom>
        </p:spPr>
      </p:pic>
    </p:spTree>
    <p:extLst>
      <p:ext uri="{BB962C8B-B14F-4D97-AF65-F5344CB8AC3E}">
        <p14:creationId xmlns:p14="http://schemas.microsoft.com/office/powerpoint/2010/main" val="322101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37FDA-75F6-4CAE-B78D-721FBA2767C0}"/>
              </a:ext>
            </a:extLst>
          </p:cNvPr>
          <p:cNvSpPr>
            <a:spLocks noGrp="1"/>
          </p:cNvSpPr>
          <p:nvPr>
            <p:ph type="title"/>
          </p:nvPr>
        </p:nvSpPr>
        <p:spPr/>
        <p:txBody>
          <a:bodyPr/>
          <a:lstStyle/>
          <a:p>
            <a:r>
              <a:rPr lang="en-US" dirty="0"/>
              <a:t>The big task ahead</a:t>
            </a:r>
          </a:p>
        </p:txBody>
      </p:sp>
      <p:sp>
        <p:nvSpPr>
          <p:cNvPr id="3" name="Content Placeholder 2">
            <a:extLst>
              <a:ext uri="{FF2B5EF4-FFF2-40B4-BE49-F238E27FC236}">
                <a16:creationId xmlns:a16="http://schemas.microsoft.com/office/drawing/2014/main" xmlns="" id="{152EE5F9-6CD3-4CD5-A54C-7A152785C4A3}"/>
              </a:ext>
            </a:extLst>
          </p:cNvPr>
          <p:cNvSpPr>
            <a:spLocks noGrp="1"/>
          </p:cNvSpPr>
          <p:nvPr>
            <p:ph idx="1"/>
          </p:nvPr>
        </p:nvSpPr>
        <p:spPr/>
        <p:txBody>
          <a:bodyPr/>
          <a:lstStyle/>
          <a:p>
            <a:r>
              <a:rPr lang="en-US" dirty="0"/>
              <a:t>Develop capacity of national and international statistical organizations to publish and maintain SDG data as linked data</a:t>
            </a:r>
          </a:p>
          <a:p>
            <a:r>
              <a:rPr lang="en-US" dirty="0"/>
              <a:t>Develop capacity of users to develop new SDG data products and services leveraging semantic-web technologies</a:t>
            </a:r>
          </a:p>
          <a:p>
            <a:endParaRPr lang="en-US" dirty="0"/>
          </a:p>
          <a:p>
            <a:endParaRPr lang="en-US" dirty="0"/>
          </a:p>
        </p:txBody>
      </p:sp>
    </p:spTree>
    <p:extLst>
      <p:ext uri="{BB962C8B-B14F-4D97-AF65-F5344CB8AC3E}">
        <p14:creationId xmlns:p14="http://schemas.microsoft.com/office/powerpoint/2010/main" val="198628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7"/>
            <a:ext cx="12192000" cy="5480727"/>
          </a:xfrm>
          <a:prstGeom prst="rect">
            <a:avLst/>
          </a:prstGeom>
        </p:spPr>
      </p:pic>
      <p:sp>
        <p:nvSpPr>
          <p:cNvPr id="6" name="TextBox 5">
            <a:extLst>
              <a:ext uri="{FF2B5EF4-FFF2-40B4-BE49-F238E27FC236}">
                <a16:creationId xmlns:a16="http://schemas.microsoft.com/office/drawing/2014/main" xmlns="" id="{1F55CDF7-2F8F-445E-9283-E6EF7DCC6B63}"/>
              </a:ext>
            </a:extLst>
          </p:cNvPr>
          <p:cNvSpPr txBox="1"/>
          <p:nvPr/>
        </p:nvSpPr>
        <p:spPr>
          <a:xfrm>
            <a:off x="1436913" y="4076417"/>
            <a:ext cx="5936343" cy="1477328"/>
          </a:xfrm>
          <a:prstGeom prst="rect">
            <a:avLst/>
          </a:prstGeom>
          <a:noFill/>
        </p:spPr>
        <p:txBody>
          <a:bodyPr wrap="square" rtlCol="0">
            <a:spAutoFit/>
          </a:bodyPr>
          <a:lstStyle/>
          <a:p>
            <a:r>
              <a:rPr lang="en-US" sz="7200" b="1" dirty="0">
                <a:solidFill>
                  <a:schemeClr val="bg1"/>
                </a:solidFill>
                <a:latin typeface="Montserrat" panose="00000500000000000000"/>
                <a:ea typeface="Roboto" panose="02000000000000000000" pitchFamily="2" charset="0"/>
                <a:cs typeface="Raavi" panose="020B0502040204020203" pitchFamily="34" charset="0"/>
              </a:rPr>
              <a:t>Thank you.</a:t>
            </a:r>
          </a:p>
          <a:p>
            <a:endParaRPr lang="en-US" dirty="0"/>
          </a:p>
        </p:txBody>
      </p:sp>
      <p:sp>
        <p:nvSpPr>
          <p:cNvPr id="2" name="Rectangle 1">
            <a:extLst>
              <a:ext uri="{FF2B5EF4-FFF2-40B4-BE49-F238E27FC236}">
                <a16:creationId xmlns:a16="http://schemas.microsoft.com/office/drawing/2014/main" xmlns="" id="{C6243A3A-E0E8-4EE7-9017-6ABB2133E191}"/>
              </a:ext>
            </a:extLst>
          </p:cNvPr>
          <p:cNvSpPr/>
          <p:nvPr/>
        </p:nvSpPr>
        <p:spPr>
          <a:xfrm>
            <a:off x="9282546" y="5958025"/>
            <a:ext cx="2644412" cy="646331"/>
          </a:xfrm>
          <a:prstGeom prst="rect">
            <a:avLst/>
          </a:prstGeom>
        </p:spPr>
        <p:txBody>
          <a:bodyPr wrap="square">
            <a:spAutoFit/>
          </a:bodyPr>
          <a:lstStyle/>
          <a:p>
            <a:r>
              <a:rPr lang="nb-NO" dirty="0">
                <a:solidFill>
                  <a:schemeClr val="bg1"/>
                </a:solidFill>
              </a:rPr>
              <a:t>Questions or inquiries?</a:t>
            </a:r>
          </a:p>
          <a:p>
            <a:r>
              <a:rPr lang="nb-NO" dirty="0">
                <a:solidFill>
                  <a:schemeClr val="bg1"/>
                </a:solidFill>
                <a:hlinkClick r:id="rId3">
                  <a:extLst>
                    <a:ext uri="{A12FA001-AC4F-418D-AE19-62706E023703}">
                      <ahyp:hlinkClr xmlns:ahyp="http://schemas.microsoft.com/office/drawing/2018/hyperlinkcolor" xmlns="" val="tx"/>
                    </a:ext>
                  </a:extLst>
                </a:hlinkClick>
              </a:rPr>
              <a:t>gonzalezmorales@un.org</a:t>
            </a:r>
            <a:r>
              <a:rPr lang="nb-NO" dirty="0">
                <a:solidFill>
                  <a:schemeClr val="bg1"/>
                </a:solidFill>
              </a:rPr>
              <a:t> </a:t>
            </a:r>
          </a:p>
        </p:txBody>
      </p:sp>
      <p:pic>
        <p:nvPicPr>
          <p:cNvPr id="9" name="Picture 8" descr="A screenshot of a cell phone&#10;&#10;Description automatically generated">
            <a:extLst>
              <a:ext uri="{FF2B5EF4-FFF2-40B4-BE49-F238E27FC236}">
                <a16:creationId xmlns:a16="http://schemas.microsoft.com/office/drawing/2014/main" xmlns="" id="{50167D83-5CCE-4C8F-83BC-222231CE7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99" y="409696"/>
            <a:ext cx="5214701" cy="644066"/>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86729-0186-4835-BC26-9BF0F759886C}"/>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xmlns="" id="{A5D22A51-7812-4097-8AD7-E00F82BC4FCC}"/>
              </a:ext>
            </a:extLst>
          </p:cNvPr>
          <p:cNvSpPr>
            <a:spLocks noGrp="1"/>
          </p:cNvSpPr>
          <p:nvPr>
            <p:ph idx="1"/>
          </p:nvPr>
        </p:nvSpPr>
        <p:spPr>
          <a:xfrm>
            <a:off x="1627832" y="2110155"/>
            <a:ext cx="9725967" cy="4066808"/>
          </a:xfrm>
        </p:spPr>
        <p:txBody>
          <a:bodyPr>
            <a:normAutofit/>
          </a:bodyPr>
          <a:lstStyle/>
          <a:p>
            <a:r>
              <a:rPr lang="en-US" dirty="0"/>
              <a:t>2030 Agenda for Sustainable Development demands high-quality, timely, and reliable data for policy and decision making, disaggregated and supplemented with necessary contextual information.</a:t>
            </a:r>
          </a:p>
          <a:p>
            <a:r>
              <a:rPr lang="en-US" dirty="0"/>
              <a:t>The challenge is not only to fill data gaps, but also to integrate and make existing SDG-related data and information easily accessible to users in a meaningful way</a:t>
            </a:r>
          </a:p>
          <a:p>
            <a:endParaRPr lang="en-US" dirty="0"/>
          </a:p>
        </p:txBody>
      </p:sp>
    </p:spTree>
    <p:extLst>
      <p:ext uri="{BB962C8B-B14F-4D97-AF65-F5344CB8AC3E}">
        <p14:creationId xmlns:p14="http://schemas.microsoft.com/office/powerpoint/2010/main" val="307881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6058D-6897-4033-984E-1127AC724132}"/>
              </a:ext>
            </a:extLst>
          </p:cNvPr>
          <p:cNvSpPr>
            <a:spLocks noGrp="1"/>
          </p:cNvSpPr>
          <p:nvPr>
            <p:ph type="title"/>
          </p:nvPr>
        </p:nvSpPr>
        <p:spPr/>
        <p:txBody>
          <a:bodyPr/>
          <a:lstStyle/>
          <a:p>
            <a:r>
              <a:rPr lang="en-US" dirty="0"/>
              <a:t>Data interoperability for the SDGs</a:t>
            </a:r>
          </a:p>
        </p:txBody>
      </p:sp>
      <p:sp>
        <p:nvSpPr>
          <p:cNvPr id="3" name="Content Placeholder 2">
            <a:extLst>
              <a:ext uri="{FF2B5EF4-FFF2-40B4-BE49-F238E27FC236}">
                <a16:creationId xmlns:a16="http://schemas.microsoft.com/office/drawing/2014/main" xmlns="" id="{BAF0AF9E-CFAB-4658-B049-7B2125312072}"/>
              </a:ext>
            </a:extLst>
          </p:cNvPr>
          <p:cNvSpPr>
            <a:spLocks noGrp="1"/>
          </p:cNvSpPr>
          <p:nvPr>
            <p:ph idx="1"/>
          </p:nvPr>
        </p:nvSpPr>
        <p:spPr>
          <a:xfrm>
            <a:off x="2545492" y="1845734"/>
            <a:ext cx="8610188" cy="4023360"/>
          </a:xfrm>
        </p:spPr>
        <p:txBody>
          <a:bodyPr>
            <a:normAutofit fontScale="85000" lnSpcReduction="10000"/>
          </a:bodyPr>
          <a:lstStyle/>
          <a:p>
            <a:r>
              <a:rPr lang="en-US" sz="3200" dirty="0"/>
              <a:t>There are many unrealized opportunities to extract value from data that already exists to meet information needs of the 2030 Agenda</a:t>
            </a:r>
          </a:p>
          <a:p>
            <a:r>
              <a:rPr lang="en-US" sz="3200" dirty="0"/>
              <a:t>Investing time and resources in the development and deployment of data interoperability solutions will help us make better use of the data that currently sits in sectoral and institutional silos to implement and monitor the SDGs</a:t>
            </a:r>
          </a:p>
        </p:txBody>
      </p:sp>
      <p:pic>
        <p:nvPicPr>
          <p:cNvPr id="9" name="Graphic 8" descr="Diamond">
            <a:extLst>
              <a:ext uri="{FF2B5EF4-FFF2-40B4-BE49-F238E27FC236}">
                <a16:creationId xmlns:a16="http://schemas.microsoft.com/office/drawing/2014/main" xmlns="" id="{6B828BDF-A3E1-4678-A22C-438B1B021C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74892" y="1837954"/>
            <a:ext cx="914400" cy="914400"/>
          </a:xfrm>
          <a:prstGeom prst="rect">
            <a:avLst/>
          </a:prstGeom>
        </p:spPr>
      </p:pic>
      <p:pic>
        <p:nvPicPr>
          <p:cNvPr id="21" name="Graphic 20" descr="Handshake">
            <a:extLst>
              <a:ext uri="{FF2B5EF4-FFF2-40B4-BE49-F238E27FC236}">
                <a16:creationId xmlns:a16="http://schemas.microsoft.com/office/drawing/2014/main" xmlns="" id="{92F03668-A645-4850-86EB-A715FABD3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74892" y="3209782"/>
            <a:ext cx="914400" cy="914400"/>
          </a:xfrm>
          <a:prstGeom prst="rect">
            <a:avLst/>
          </a:prstGeom>
        </p:spPr>
      </p:pic>
    </p:spTree>
    <p:extLst>
      <p:ext uri="{BB962C8B-B14F-4D97-AF65-F5344CB8AC3E}">
        <p14:creationId xmlns:p14="http://schemas.microsoft.com/office/powerpoint/2010/main" val="416178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5EEFC-A043-470B-B579-CE301B0C4A4E}"/>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xmlns="" id="{1D635803-6B47-44C0-B0B1-1A6D0280F56B}"/>
              </a:ext>
            </a:extLst>
          </p:cNvPr>
          <p:cNvSpPr>
            <a:spLocks noGrp="1"/>
          </p:cNvSpPr>
          <p:nvPr>
            <p:ph idx="1"/>
          </p:nvPr>
        </p:nvSpPr>
        <p:spPr/>
        <p:txBody>
          <a:bodyPr/>
          <a:lstStyle/>
          <a:p>
            <a:r>
              <a:rPr lang="en-US" sz="2400" dirty="0"/>
              <a:t>Integrating and joining up data from multiple sources, and across systems, to realize the data revolution for sustainable development, where more and better data is open, accessible, and used to the fullest extent possible in improving people’s lives</a:t>
            </a:r>
          </a:p>
          <a:p>
            <a:endParaRPr lang="en-US" dirty="0"/>
          </a:p>
        </p:txBody>
      </p:sp>
      <p:pic>
        <p:nvPicPr>
          <p:cNvPr id="4" name="Graphic 3" descr="Group brainstorm">
            <a:extLst>
              <a:ext uri="{FF2B5EF4-FFF2-40B4-BE49-F238E27FC236}">
                <a16:creationId xmlns:a16="http://schemas.microsoft.com/office/drawing/2014/main" xmlns="" id="{D90B4E54-FE27-4CD7-BA74-629EC76608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78619" y="4143559"/>
            <a:ext cx="1482034" cy="1482034"/>
          </a:xfrm>
          <a:prstGeom prst="rect">
            <a:avLst/>
          </a:prstGeom>
        </p:spPr>
      </p:pic>
    </p:spTree>
    <p:extLst>
      <p:ext uri="{BB962C8B-B14F-4D97-AF65-F5344CB8AC3E}">
        <p14:creationId xmlns:p14="http://schemas.microsoft.com/office/powerpoint/2010/main" val="247124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8E552-1EE7-457E-A1FC-CCAA44AC69C7}"/>
              </a:ext>
            </a:extLst>
          </p:cNvPr>
          <p:cNvSpPr>
            <a:spLocks noGrp="1"/>
          </p:cNvSpPr>
          <p:nvPr>
            <p:ph type="title"/>
          </p:nvPr>
        </p:nvSpPr>
        <p:spPr>
          <a:xfrm>
            <a:off x="1066800" y="5252936"/>
            <a:ext cx="10058400" cy="1028715"/>
          </a:xfrm>
        </p:spPr>
        <p:txBody>
          <a:bodyPr>
            <a:normAutofit/>
          </a:bodyPr>
          <a:lstStyle/>
          <a:p>
            <a:pPr algn="ctr"/>
            <a:r>
              <a:rPr lang="en-US" dirty="0"/>
              <a:t>Pathway to data interoperability</a:t>
            </a:r>
          </a:p>
        </p:txBody>
      </p:sp>
      <p:sp>
        <p:nvSpPr>
          <p:cNvPr id="27" name="Freeform: Shape 26">
            <a:extLst>
              <a:ext uri="{FF2B5EF4-FFF2-40B4-BE49-F238E27FC236}">
                <a16:creationId xmlns:a16="http://schemas.microsoft.com/office/drawing/2014/main" xmlns="" id="{0F7B17B4-A802-49F9-A42C-4EF04837815B}"/>
              </a:ext>
            </a:extLst>
          </p:cNvPr>
          <p:cNvSpPr/>
          <p:nvPr/>
        </p:nvSpPr>
        <p:spPr>
          <a:xfrm>
            <a:off x="652310" y="1534072"/>
            <a:ext cx="1968588" cy="3071131"/>
          </a:xfrm>
          <a:custGeom>
            <a:avLst/>
            <a:gdLst>
              <a:gd name="connsiteX0" fmla="*/ 0 w 2046500"/>
              <a:gd name="connsiteY0" fmla="*/ 0 h 3307177"/>
              <a:gd name="connsiteX1" fmla="*/ 2046500 w 2046500"/>
              <a:gd name="connsiteY1" fmla="*/ 0 h 3307177"/>
              <a:gd name="connsiteX2" fmla="*/ 2046500 w 2046500"/>
              <a:gd name="connsiteY2" fmla="*/ 3307177 h 3307177"/>
              <a:gd name="connsiteX3" fmla="*/ 0 w 2046500"/>
              <a:gd name="connsiteY3" fmla="*/ 3307177 h 3307177"/>
              <a:gd name="connsiteX4" fmla="*/ 0 w 2046500"/>
              <a:gd name="connsiteY4" fmla="*/ 0 h 330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500" h="3307177">
                <a:moveTo>
                  <a:pt x="0" y="0"/>
                </a:moveTo>
                <a:lnTo>
                  <a:pt x="2046500" y="0"/>
                </a:lnTo>
                <a:lnTo>
                  <a:pt x="2046500" y="3307177"/>
                </a:lnTo>
                <a:lnTo>
                  <a:pt x="0" y="3307177"/>
                </a:lnTo>
                <a:lnTo>
                  <a:pt x="0" y="0"/>
                </a:lnTo>
                <a:close/>
              </a:path>
            </a:pathLst>
          </a:custGeom>
          <a:solidFill>
            <a:srgbClr val="1F76B7"/>
          </a:solidFill>
          <a:ln>
            <a:noFill/>
          </a:ln>
        </p:spPr>
        <p:style>
          <a:lnRef idx="2">
            <a:schemeClr val="accent2">
              <a:shade val="50000"/>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202149" tIns="1322871" rIns="202149" bIns="330200" numCol="1" spcCol="1270" anchor="t" anchorCtr="0">
            <a:noAutofit/>
          </a:bodyPr>
          <a:lstStyle/>
          <a:p>
            <a:pPr marL="0" lvl="0" indent="0" algn="ctr" defTabSz="889000">
              <a:lnSpc>
                <a:spcPct val="90000"/>
              </a:lnSpc>
              <a:spcBef>
                <a:spcPct val="0"/>
              </a:spcBef>
              <a:spcAft>
                <a:spcPct val="35000"/>
              </a:spcAft>
              <a:buNone/>
            </a:pPr>
            <a:r>
              <a:rPr lang="en-US" kern="1200" dirty="0">
                <a:latin typeface="Roboto" panose="02000000000000000000" pitchFamily="2" charset="0"/>
                <a:ea typeface="Roboto" panose="02000000000000000000" pitchFamily="2" charset="0"/>
              </a:rPr>
              <a:t>Getting the </a:t>
            </a:r>
            <a:r>
              <a:rPr lang="en-US" sz="2000" b="1" kern="1200" dirty="0">
                <a:latin typeface="Roboto" panose="02000000000000000000" pitchFamily="2" charset="0"/>
                <a:ea typeface="Roboto" panose="02000000000000000000" pitchFamily="2" charset="0"/>
              </a:rPr>
              <a:t>governance </a:t>
            </a:r>
            <a:r>
              <a:rPr lang="en-US" kern="1200" dirty="0">
                <a:latin typeface="Roboto" panose="02000000000000000000" pitchFamily="2" charset="0"/>
                <a:ea typeface="Roboto" panose="02000000000000000000" pitchFamily="2" charset="0"/>
              </a:rPr>
              <a:t>and </a:t>
            </a:r>
            <a:r>
              <a:rPr lang="en-US" sz="2000" b="1" kern="1200" dirty="0">
                <a:latin typeface="Roboto" panose="02000000000000000000" pitchFamily="2" charset="0"/>
                <a:ea typeface="Roboto" panose="02000000000000000000" pitchFamily="2" charset="0"/>
              </a:rPr>
              <a:t>institutional framework </a:t>
            </a:r>
            <a:r>
              <a:rPr lang="en-US" kern="1200" dirty="0">
                <a:latin typeface="Roboto" panose="02000000000000000000" pitchFamily="2" charset="0"/>
                <a:ea typeface="Roboto" panose="02000000000000000000" pitchFamily="2" charset="0"/>
              </a:rPr>
              <a:t>right</a:t>
            </a:r>
            <a:endParaRPr lang="en-US" sz="2000" kern="1200" dirty="0">
              <a:latin typeface="Roboto" panose="02000000000000000000" pitchFamily="2" charset="0"/>
              <a:ea typeface="Roboto" panose="02000000000000000000" pitchFamily="2" charset="0"/>
            </a:endParaRPr>
          </a:p>
        </p:txBody>
      </p:sp>
      <p:sp>
        <p:nvSpPr>
          <p:cNvPr id="29" name="Freeform: Shape 28">
            <a:extLst>
              <a:ext uri="{FF2B5EF4-FFF2-40B4-BE49-F238E27FC236}">
                <a16:creationId xmlns:a16="http://schemas.microsoft.com/office/drawing/2014/main" xmlns="" id="{DD99ED2E-DA08-4A0F-868F-54E5AFF82966}"/>
              </a:ext>
            </a:extLst>
          </p:cNvPr>
          <p:cNvSpPr/>
          <p:nvPr/>
        </p:nvSpPr>
        <p:spPr>
          <a:xfrm>
            <a:off x="2778386" y="1534072"/>
            <a:ext cx="1968588" cy="3071131"/>
          </a:xfrm>
          <a:custGeom>
            <a:avLst/>
            <a:gdLst>
              <a:gd name="connsiteX0" fmla="*/ 0 w 2046500"/>
              <a:gd name="connsiteY0" fmla="*/ 0 h 3307177"/>
              <a:gd name="connsiteX1" fmla="*/ 2046500 w 2046500"/>
              <a:gd name="connsiteY1" fmla="*/ 0 h 3307177"/>
              <a:gd name="connsiteX2" fmla="*/ 2046500 w 2046500"/>
              <a:gd name="connsiteY2" fmla="*/ 3307177 h 3307177"/>
              <a:gd name="connsiteX3" fmla="*/ 0 w 2046500"/>
              <a:gd name="connsiteY3" fmla="*/ 3307177 h 3307177"/>
              <a:gd name="connsiteX4" fmla="*/ 0 w 2046500"/>
              <a:gd name="connsiteY4" fmla="*/ 0 h 330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500" h="3307177">
                <a:moveTo>
                  <a:pt x="0" y="0"/>
                </a:moveTo>
                <a:lnTo>
                  <a:pt x="2046500" y="0"/>
                </a:lnTo>
                <a:lnTo>
                  <a:pt x="2046500" y="3307177"/>
                </a:lnTo>
                <a:lnTo>
                  <a:pt x="0" y="3307177"/>
                </a:lnTo>
                <a:lnTo>
                  <a:pt x="0" y="0"/>
                </a:lnTo>
                <a:close/>
              </a:path>
            </a:pathLst>
          </a:custGeom>
          <a:solidFill>
            <a:srgbClr val="5796D5"/>
          </a:solidFill>
          <a:ln>
            <a:noFill/>
          </a:ln>
        </p:spPr>
        <p:style>
          <a:lnRef idx="2">
            <a:schemeClr val="accent2">
              <a:shade val="50000"/>
              <a:hueOff val="252130"/>
              <a:satOff val="-11230"/>
              <a:lumOff val="20309"/>
              <a:alphaOff val="0"/>
            </a:schemeClr>
          </a:lnRef>
          <a:fillRef idx="1">
            <a:schemeClr val="accent2">
              <a:shade val="50000"/>
              <a:hueOff val="252130"/>
              <a:satOff val="-11230"/>
              <a:lumOff val="20309"/>
              <a:alphaOff val="0"/>
            </a:schemeClr>
          </a:fillRef>
          <a:effectRef idx="0">
            <a:schemeClr val="accent2">
              <a:shade val="50000"/>
              <a:hueOff val="252130"/>
              <a:satOff val="-11230"/>
              <a:lumOff val="20309"/>
              <a:alphaOff val="0"/>
            </a:schemeClr>
          </a:effectRef>
          <a:fontRef idx="minor">
            <a:schemeClr val="lt1"/>
          </a:fontRef>
        </p:style>
        <p:txBody>
          <a:bodyPr spcFirstLastPara="0" vert="horz" wrap="square" lIns="202149" tIns="1322871" rIns="202149" bIns="330200" numCol="1" spcCol="1270" anchor="t" anchorCtr="0">
            <a:noAutofit/>
          </a:bodyPr>
          <a:lstStyle/>
          <a:p>
            <a:pPr marL="0" lvl="0" indent="0" algn="ctr" defTabSz="889000">
              <a:lnSpc>
                <a:spcPct val="90000"/>
              </a:lnSpc>
              <a:spcBef>
                <a:spcPct val="0"/>
              </a:spcBef>
              <a:spcAft>
                <a:spcPct val="35000"/>
              </a:spcAft>
              <a:buNone/>
            </a:pPr>
            <a:r>
              <a:rPr lang="en-US" kern="1200" dirty="0">
                <a:latin typeface="Roboto" panose="02000000000000000000" pitchFamily="2" charset="0"/>
                <a:ea typeface="Roboto" panose="02000000000000000000" pitchFamily="2" charset="0"/>
              </a:rPr>
              <a:t>Designing </a:t>
            </a:r>
            <a:r>
              <a:rPr lang="en-US" sz="2000" b="1" kern="1200" dirty="0">
                <a:latin typeface="Roboto" panose="02000000000000000000" pitchFamily="2" charset="0"/>
                <a:ea typeface="Roboto" panose="02000000000000000000" pitchFamily="2" charset="0"/>
              </a:rPr>
              <a:t>data structures</a:t>
            </a:r>
            <a:r>
              <a:rPr lang="en-US" sz="2000" kern="1200" dirty="0">
                <a:latin typeface="Roboto" panose="02000000000000000000" pitchFamily="2" charset="0"/>
                <a:ea typeface="Roboto" panose="02000000000000000000" pitchFamily="2" charset="0"/>
              </a:rPr>
              <a:t> </a:t>
            </a:r>
            <a:r>
              <a:rPr lang="en-US" kern="1200" dirty="0">
                <a:latin typeface="Roboto" panose="02000000000000000000" pitchFamily="2" charset="0"/>
                <a:ea typeface="Roboto" panose="02000000000000000000" pitchFamily="2" charset="0"/>
              </a:rPr>
              <a:t>with users in mind</a:t>
            </a:r>
            <a:endParaRPr lang="en-US" sz="2000" kern="1200" dirty="0">
              <a:latin typeface="Roboto" panose="02000000000000000000" pitchFamily="2" charset="0"/>
              <a:ea typeface="Roboto" panose="02000000000000000000" pitchFamily="2" charset="0"/>
            </a:endParaRPr>
          </a:p>
        </p:txBody>
      </p:sp>
      <p:sp>
        <p:nvSpPr>
          <p:cNvPr id="31" name="Freeform: Shape 30">
            <a:extLst>
              <a:ext uri="{FF2B5EF4-FFF2-40B4-BE49-F238E27FC236}">
                <a16:creationId xmlns:a16="http://schemas.microsoft.com/office/drawing/2014/main" xmlns="" id="{64BB15B8-A8A1-4D74-8DE1-3C9840E215AA}"/>
              </a:ext>
            </a:extLst>
          </p:cNvPr>
          <p:cNvSpPr/>
          <p:nvPr/>
        </p:nvSpPr>
        <p:spPr>
          <a:xfrm>
            <a:off x="4904462" y="1534072"/>
            <a:ext cx="1968588" cy="3072249"/>
          </a:xfrm>
          <a:custGeom>
            <a:avLst/>
            <a:gdLst>
              <a:gd name="connsiteX0" fmla="*/ 0 w 2046500"/>
              <a:gd name="connsiteY0" fmla="*/ 0 h 3308381"/>
              <a:gd name="connsiteX1" fmla="*/ 2046500 w 2046500"/>
              <a:gd name="connsiteY1" fmla="*/ 0 h 3308381"/>
              <a:gd name="connsiteX2" fmla="*/ 2046500 w 2046500"/>
              <a:gd name="connsiteY2" fmla="*/ 3308381 h 3308381"/>
              <a:gd name="connsiteX3" fmla="*/ 0 w 2046500"/>
              <a:gd name="connsiteY3" fmla="*/ 3308381 h 3308381"/>
              <a:gd name="connsiteX4" fmla="*/ 0 w 2046500"/>
              <a:gd name="connsiteY4" fmla="*/ 0 h 330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500" h="3308381">
                <a:moveTo>
                  <a:pt x="0" y="0"/>
                </a:moveTo>
                <a:lnTo>
                  <a:pt x="2046500" y="0"/>
                </a:lnTo>
                <a:lnTo>
                  <a:pt x="2046500" y="3308381"/>
                </a:lnTo>
                <a:lnTo>
                  <a:pt x="0" y="3308381"/>
                </a:lnTo>
                <a:lnTo>
                  <a:pt x="0" y="0"/>
                </a:lnTo>
                <a:close/>
              </a:path>
            </a:pathLst>
          </a:custGeom>
          <a:solidFill>
            <a:schemeClr val="accent1">
              <a:lumMod val="75000"/>
            </a:schemeClr>
          </a:solidFill>
          <a:ln>
            <a:noFill/>
          </a:ln>
        </p:spPr>
        <p:style>
          <a:lnRef idx="2">
            <a:schemeClr val="accent2">
              <a:shade val="50000"/>
              <a:hueOff val="504259"/>
              <a:satOff val="-22460"/>
              <a:lumOff val="40618"/>
              <a:alphaOff val="0"/>
            </a:schemeClr>
          </a:lnRef>
          <a:fillRef idx="1">
            <a:schemeClr val="accent2">
              <a:shade val="50000"/>
              <a:hueOff val="504259"/>
              <a:satOff val="-22460"/>
              <a:lumOff val="40618"/>
              <a:alphaOff val="0"/>
            </a:schemeClr>
          </a:fillRef>
          <a:effectRef idx="0">
            <a:schemeClr val="accent2">
              <a:shade val="50000"/>
              <a:hueOff val="504259"/>
              <a:satOff val="-22460"/>
              <a:lumOff val="40618"/>
              <a:alphaOff val="0"/>
            </a:schemeClr>
          </a:effectRef>
          <a:fontRef idx="minor">
            <a:schemeClr val="lt1"/>
          </a:fontRef>
        </p:style>
        <p:txBody>
          <a:bodyPr spcFirstLastPara="0" vert="horz" wrap="square" lIns="202149" tIns="1323352" rIns="202149" bIns="330201" numCol="1" spcCol="1270" anchor="t" anchorCtr="0">
            <a:noAutofit/>
          </a:bodyPr>
          <a:lstStyle/>
          <a:p>
            <a:pPr marL="0" lvl="0" indent="0" algn="ctr" defTabSz="889000">
              <a:lnSpc>
                <a:spcPct val="90000"/>
              </a:lnSpc>
              <a:spcBef>
                <a:spcPct val="0"/>
              </a:spcBef>
              <a:spcAft>
                <a:spcPct val="35000"/>
              </a:spcAft>
              <a:buNone/>
            </a:pPr>
            <a:r>
              <a:rPr lang="en-US" kern="1200" dirty="0">
                <a:latin typeface="Roboto" panose="02000000000000000000" pitchFamily="2" charset="0"/>
                <a:ea typeface="Roboto" panose="02000000000000000000" pitchFamily="2" charset="0"/>
              </a:rPr>
              <a:t>Standardizing the </a:t>
            </a:r>
            <a:r>
              <a:rPr lang="en-US" sz="2000" b="1" kern="1200" dirty="0">
                <a:latin typeface="Roboto" panose="02000000000000000000" pitchFamily="2" charset="0"/>
                <a:ea typeface="Roboto" panose="02000000000000000000" pitchFamily="2" charset="0"/>
              </a:rPr>
              <a:t>data content</a:t>
            </a:r>
            <a:endParaRPr lang="en-US" sz="2000" kern="1200" dirty="0">
              <a:latin typeface="Roboto" panose="02000000000000000000" pitchFamily="2" charset="0"/>
              <a:ea typeface="Roboto" panose="02000000000000000000" pitchFamily="2" charset="0"/>
            </a:endParaRPr>
          </a:p>
        </p:txBody>
      </p:sp>
      <p:sp>
        <p:nvSpPr>
          <p:cNvPr id="33" name="Freeform: Shape 32">
            <a:extLst>
              <a:ext uri="{FF2B5EF4-FFF2-40B4-BE49-F238E27FC236}">
                <a16:creationId xmlns:a16="http://schemas.microsoft.com/office/drawing/2014/main" xmlns="" id="{BA3688E7-3E73-4EEA-A5E3-67E7B3889B49}"/>
              </a:ext>
            </a:extLst>
          </p:cNvPr>
          <p:cNvSpPr/>
          <p:nvPr/>
        </p:nvSpPr>
        <p:spPr>
          <a:xfrm>
            <a:off x="7006757" y="1533525"/>
            <a:ext cx="1968588" cy="3072249"/>
          </a:xfrm>
          <a:custGeom>
            <a:avLst/>
            <a:gdLst>
              <a:gd name="connsiteX0" fmla="*/ 0 w 2046500"/>
              <a:gd name="connsiteY0" fmla="*/ 0 h 3308381"/>
              <a:gd name="connsiteX1" fmla="*/ 2046500 w 2046500"/>
              <a:gd name="connsiteY1" fmla="*/ 0 h 3308381"/>
              <a:gd name="connsiteX2" fmla="*/ 2046500 w 2046500"/>
              <a:gd name="connsiteY2" fmla="*/ 3308381 h 3308381"/>
              <a:gd name="connsiteX3" fmla="*/ 0 w 2046500"/>
              <a:gd name="connsiteY3" fmla="*/ 3308381 h 3308381"/>
              <a:gd name="connsiteX4" fmla="*/ 0 w 2046500"/>
              <a:gd name="connsiteY4" fmla="*/ 0 h 330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500" h="3308381">
                <a:moveTo>
                  <a:pt x="0" y="0"/>
                </a:moveTo>
                <a:lnTo>
                  <a:pt x="2046500" y="0"/>
                </a:lnTo>
                <a:lnTo>
                  <a:pt x="2046500" y="3308381"/>
                </a:lnTo>
                <a:lnTo>
                  <a:pt x="0" y="3308381"/>
                </a:lnTo>
                <a:lnTo>
                  <a:pt x="0" y="0"/>
                </a:lnTo>
                <a:close/>
              </a:path>
            </a:pathLst>
          </a:custGeom>
          <a:solidFill>
            <a:srgbClr val="83A7D3"/>
          </a:solidFill>
          <a:ln>
            <a:noFill/>
          </a:ln>
        </p:spPr>
        <p:style>
          <a:lnRef idx="2">
            <a:schemeClr val="accent2">
              <a:shade val="50000"/>
              <a:hueOff val="504259"/>
              <a:satOff val="-22460"/>
              <a:lumOff val="40618"/>
              <a:alphaOff val="0"/>
            </a:schemeClr>
          </a:lnRef>
          <a:fillRef idx="1">
            <a:schemeClr val="accent2">
              <a:shade val="50000"/>
              <a:hueOff val="504259"/>
              <a:satOff val="-22460"/>
              <a:lumOff val="40618"/>
              <a:alphaOff val="0"/>
            </a:schemeClr>
          </a:fillRef>
          <a:effectRef idx="0">
            <a:schemeClr val="accent2">
              <a:shade val="50000"/>
              <a:hueOff val="504259"/>
              <a:satOff val="-22460"/>
              <a:lumOff val="40618"/>
              <a:alphaOff val="0"/>
            </a:schemeClr>
          </a:effectRef>
          <a:fontRef idx="minor">
            <a:schemeClr val="lt1"/>
          </a:fontRef>
        </p:style>
        <p:txBody>
          <a:bodyPr spcFirstLastPara="0" vert="horz" wrap="square" lIns="202149" tIns="1323352" rIns="202149" bIns="330201" numCol="1" spcCol="1270" anchor="t" anchorCtr="0">
            <a:noAutofit/>
          </a:bodyPr>
          <a:lstStyle/>
          <a:p>
            <a:pPr marL="0" lvl="0" indent="0" algn="ctr" defTabSz="889000">
              <a:lnSpc>
                <a:spcPct val="90000"/>
              </a:lnSpc>
              <a:spcBef>
                <a:spcPct val="0"/>
              </a:spcBef>
              <a:spcAft>
                <a:spcPct val="35000"/>
              </a:spcAft>
              <a:buNone/>
            </a:pPr>
            <a:r>
              <a:rPr lang="en-US" kern="1200" dirty="0">
                <a:latin typeface="Roboto" panose="02000000000000000000" pitchFamily="2" charset="0"/>
                <a:ea typeface="Roboto" panose="02000000000000000000" pitchFamily="2" charset="0"/>
              </a:rPr>
              <a:t>Providing</a:t>
            </a:r>
            <a:r>
              <a:rPr lang="en-US" sz="2000" kern="1200" dirty="0">
                <a:latin typeface="Roboto" panose="02000000000000000000" pitchFamily="2" charset="0"/>
                <a:ea typeface="Roboto" panose="02000000000000000000" pitchFamily="2" charset="0"/>
              </a:rPr>
              <a:t> </a:t>
            </a:r>
            <a:r>
              <a:rPr lang="en-US" sz="2000" b="1" kern="1200" dirty="0">
                <a:latin typeface="Roboto" panose="02000000000000000000" pitchFamily="2" charset="0"/>
                <a:ea typeface="Roboto" panose="02000000000000000000" pitchFamily="2" charset="0"/>
              </a:rPr>
              <a:t>standard interfaces </a:t>
            </a:r>
            <a:r>
              <a:rPr lang="en-US" kern="1200" dirty="0">
                <a:latin typeface="Roboto" panose="02000000000000000000" pitchFamily="2" charset="0"/>
                <a:ea typeface="Roboto" panose="02000000000000000000" pitchFamily="2" charset="0"/>
              </a:rPr>
              <a:t>to access and work with data</a:t>
            </a:r>
            <a:endParaRPr lang="en-US" sz="2000" kern="1200" dirty="0">
              <a:latin typeface="Roboto" panose="02000000000000000000" pitchFamily="2" charset="0"/>
              <a:ea typeface="Roboto" panose="02000000000000000000" pitchFamily="2" charset="0"/>
            </a:endParaRPr>
          </a:p>
        </p:txBody>
      </p:sp>
      <p:sp>
        <p:nvSpPr>
          <p:cNvPr id="35" name="Freeform: Shape 34">
            <a:extLst>
              <a:ext uri="{FF2B5EF4-FFF2-40B4-BE49-F238E27FC236}">
                <a16:creationId xmlns:a16="http://schemas.microsoft.com/office/drawing/2014/main" xmlns="" id="{C3110BB3-D62C-42E4-AA46-C7827E921C46}"/>
              </a:ext>
            </a:extLst>
          </p:cNvPr>
          <p:cNvSpPr/>
          <p:nvPr/>
        </p:nvSpPr>
        <p:spPr>
          <a:xfrm>
            <a:off x="9156612" y="1534072"/>
            <a:ext cx="1968588" cy="3071131"/>
          </a:xfrm>
          <a:custGeom>
            <a:avLst/>
            <a:gdLst>
              <a:gd name="connsiteX0" fmla="*/ 0 w 2046500"/>
              <a:gd name="connsiteY0" fmla="*/ 0 h 3307177"/>
              <a:gd name="connsiteX1" fmla="*/ 2046500 w 2046500"/>
              <a:gd name="connsiteY1" fmla="*/ 0 h 3307177"/>
              <a:gd name="connsiteX2" fmla="*/ 2046500 w 2046500"/>
              <a:gd name="connsiteY2" fmla="*/ 3307177 h 3307177"/>
              <a:gd name="connsiteX3" fmla="*/ 0 w 2046500"/>
              <a:gd name="connsiteY3" fmla="*/ 3307177 h 3307177"/>
              <a:gd name="connsiteX4" fmla="*/ 0 w 2046500"/>
              <a:gd name="connsiteY4" fmla="*/ 0 h 330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500" h="3307177">
                <a:moveTo>
                  <a:pt x="0" y="0"/>
                </a:moveTo>
                <a:lnTo>
                  <a:pt x="2046500" y="0"/>
                </a:lnTo>
                <a:lnTo>
                  <a:pt x="2046500" y="3307177"/>
                </a:lnTo>
                <a:lnTo>
                  <a:pt x="0" y="3307177"/>
                </a:lnTo>
                <a:lnTo>
                  <a:pt x="0" y="0"/>
                </a:lnTo>
                <a:close/>
              </a:path>
            </a:pathLst>
          </a:custGeom>
          <a:solidFill>
            <a:schemeClr val="tx2">
              <a:lumMod val="60000"/>
              <a:lumOff val="40000"/>
            </a:schemeClr>
          </a:solidFill>
          <a:ln>
            <a:noFill/>
          </a:ln>
        </p:spPr>
        <p:style>
          <a:lnRef idx="2">
            <a:schemeClr val="accent2">
              <a:shade val="50000"/>
              <a:hueOff val="252130"/>
              <a:satOff val="-11230"/>
              <a:lumOff val="20309"/>
              <a:alphaOff val="0"/>
            </a:schemeClr>
          </a:lnRef>
          <a:fillRef idx="1">
            <a:schemeClr val="accent2">
              <a:shade val="50000"/>
              <a:hueOff val="252130"/>
              <a:satOff val="-11230"/>
              <a:lumOff val="20309"/>
              <a:alphaOff val="0"/>
            </a:schemeClr>
          </a:fillRef>
          <a:effectRef idx="0">
            <a:schemeClr val="accent2">
              <a:shade val="50000"/>
              <a:hueOff val="252130"/>
              <a:satOff val="-11230"/>
              <a:lumOff val="20309"/>
              <a:alphaOff val="0"/>
            </a:schemeClr>
          </a:effectRef>
          <a:fontRef idx="minor">
            <a:schemeClr val="lt1"/>
          </a:fontRef>
        </p:style>
        <p:txBody>
          <a:bodyPr spcFirstLastPara="0" vert="horz" wrap="square" lIns="202149" tIns="1322871" rIns="202149" bIns="330200" numCol="1" spcCol="1270" anchor="t" anchorCtr="0">
            <a:noAutofit/>
          </a:bodyPr>
          <a:lstStyle/>
          <a:p>
            <a:pPr marL="0" lvl="0" indent="0" algn="ctr" defTabSz="889000">
              <a:lnSpc>
                <a:spcPct val="90000"/>
              </a:lnSpc>
              <a:spcBef>
                <a:spcPct val="0"/>
              </a:spcBef>
              <a:spcAft>
                <a:spcPct val="35000"/>
              </a:spcAft>
              <a:buNone/>
            </a:pPr>
            <a:r>
              <a:rPr lang="en-US" kern="1200" dirty="0">
                <a:latin typeface="Roboto" panose="02000000000000000000" pitchFamily="2" charset="0"/>
                <a:ea typeface="Roboto" panose="02000000000000000000" pitchFamily="2" charset="0"/>
              </a:rPr>
              <a:t>Disseminating</a:t>
            </a:r>
            <a:r>
              <a:rPr lang="en-US" sz="2000" kern="1200" dirty="0">
                <a:latin typeface="Roboto" panose="02000000000000000000" pitchFamily="2" charset="0"/>
                <a:ea typeface="Roboto" panose="02000000000000000000" pitchFamily="2" charset="0"/>
              </a:rPr>
              <a:t> </a:t>
            </a:r>
            <a:r>
              <a:rPr lang="en-US" sz="2000" b="1" kern="1200" dirty="0">
                <a:latin typeface="Roboto" panose="02000000000000000000" pitchFamily="2" charset="0"/>
                <a:ea typeface="Roboto" panose="02000000000000000000" pitchFamily="2" charset="0"/>
              </a:rPr>
              <a:t>linked open data</a:t>
            </a:r>
            <a:r>
              <a:rPr lang="en-US" sz="2000" kern="1200" dirty="0">
                <a:latin typeface="Roboto" panose="02000000000000000000" pitchFamily="2" charset="0"/>
                <a:ea typeface="Roboto" panose="02000000000000000000" pitchFamily="2" charset="0"/>
              </a:rPr>
              <a:t> </a:t>
            </a:r>
            <a:r>
              <a:rPr lang="en-US" kern="1200" dirty="0">
                <a:latin typeface="Roboto" panose="02000000000000000000" pitchFamily="2" charset="0"/>
                <a:ea typeface="Roboto" panose="02000000000000000000" pitchFamily="2" charset="0"/>
              </a:rPr>
              <a:t>for knowledge creation</a:t>
            </a:r>
            <a:endParaRPr lang="en-US" sz="2000" kern="1200" dirty="0">
              <a:latin typeface="Roboto" panose="02000000000000000000" pitchFamily="2" charset="0"/>
              <a:ea typeface="Roboto" panose="02000000000000000000" pitchFamily="2" charset="0"/>
            </a:endParaRPr>
          </a:p>
        </p:txBody>
      </p:sp>
      <p:pic>
        <p:nvPicPr>
          <p:cNvPr id="38" name="Graphic 37" descr="Pyramid with levels">
            <a:extLst>
              <a:ext uri="{FF2B5EF4-FFF2-40B4-BE49-F238E27FC236}">
                <a16:creationId xmlns:a16="http://schemas.microsoft.com/office/drawing/2014/main" xmlns="" id="{82B437A7-2365-4E05-9D57-998E0FA0A5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96810" y="1779631"/>
            <a:ext cx="879588" cy="849136"/>
          </a:xfrm>
          <a:prstGeom prst="rect">
            <a:avLst/>
          </a:prstGeom>
        </p:spPr>
      </p:pic>
      <p:pic>
        <p:nvPicPr>
          <p:cNvPr id="40" name="Graphic 39" descr="Network">
            <a:extLst>
              <a:ext uri="{FF2B5EF4-FFF2-40B4-BE49-F238E27FC236}">
                <a16:creationId xmlns:a16="http://schemas.microsoft.com/office/drawing/2014/main" xmlns="" id="{25BF5214-583E-4986-B4E6-DBD14143FA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30127" y="1779631"/>
            <a:ext cx="879588" cy="849136"/>
          </a:xfrm>
          <a:prstGeom prst="rect">
            <a:avLst/>
          </a:prstGeom>
        </p:spPr>
      </p:pic>
      <p:pic>
        <p:nvPicPr>
          <p:cNvPr id="42" name="Graphic 41" descr="Customer review">
            <a:extLst>
              <a:ext uri="{FF2B5EF4-FFF2-40B4-BE49-F238E27FC236}">
                <a16:creationId xmlns:a16="http://schemas.microsoft.com/office/drawing/2014/main" xmlns="" id="{5FCDD9F7-9E94-41F0-98E5-BCA8EEEFEA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448961" y="1779631"/>
            <a:ext cx="879588" cy="849136"/>
          </a:xfrm>
          <a:prstGeom prst="rect">
            <a:avLst/>
          </a:prstGeom>
        </p:spPr>
      </p:pic>
      <p:pic>
        <p:nvPicPr>
          <p:cNvPr id="44" name="Graphic 43" descr="Disconnected">
            <a:extLst>
              <a:ext uri="{FF2B5EF4-FFF2-40B4-BE49-F238E27FC236}">
                <a16:creationId xmlns:a16="http://schemas.microsoft.com/office/drawing/2014/main" xmlns="" id="{62F61AFA-C583-48F6-84D4-F88C3CBA7B8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499073" y="1779631"/>
            <a:ext cx="879588" cy="849136"/>
          </a:xfrm>
          <a:prstGeom prst="rect">
            <a:avLst/>
          </a:prstGeom>
        </p:spPr>
      </p:pic>
      <p:grpSp>
        <p:nvGrpSpPr>
          <p:cNvPr id="49" name="Group 48">
            <a:extLst>
              <a:ext uri="{FF2B5EF4-FFF2-40B4-BE49-F238E27FC236}">
                <a16:creationId xmlns:a16="http://schemas.microsoft.com/office/drawing/2014/main" xmlns="" id="{C53D79CB-C376-48FE-8498-044FF1AA11B8}"/>
              </a:ext>
            </a:extLst>
          </p:cNvPr>
          <p:cNvGrpSpPr/>
          <p:nvPr/>
        </p:nvGrpSpPr>
        <p:grpSpPr>
          <a:xfrm>
            <a:off x="9541719" y="1654084"/>
            <a:ext cx="1265296" cy="1100232"/>
            <a:chOff x="6763957" y="71940"/>
            <a:chExt cx="1315374" cy="1184795"/>
          </a:xfrm>
          <a:solidFill>
            <a:schemeClr val="bg1"/>
          </a:solidFill>
        </p:grpSpPr>
        <p:pic>
          <p:nvPicPr>
            <p:cNvPr id="46" name="Graphic 45" descr="Connections">
              <a:extLst>
                <a:ext uri="{FF2B5EF4-FFF2-40B4-BE49-F238E27FC236}">
                  <a16:creationId xmlns:a16="http://schemas.microsoft.com/office/drawing/2014/main" xmlns="" id="{BAA49233-279D-4B5F-B176-B7EF1366BE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763957" y="342335"/>
              <a:ext cx="914400" cy="914400"/>
            </a:xfrm>
            <a:prstGeom prst="rect">
              <a:avLst/>
            </a:prstGeom>
          </p:spPr>
        </p:pic>
        <p:pic>
          <p:nvPicPr>
            <p:cNvPr id="48" name="Graphic 47" descr="Share">
              <a:extLst>
                <a:ext uri="{FF2B5EF4-FFF2-40B4-BE49-F238E27FC236}">
                  <a16:creationId xmlns:a16="http://schemas.microsoft.com/office/drawing/2014/main" xmlns="" id="{83AEC75D-C90F-49B4-B310-7AF28C42B3D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64931" y="71940"/>
              <a:ext cx="914400" cy="914400"/>
            </a:xfrm>
            <a:prstGeom prst="rect">
              <a:avLst/>
            </a:prstGeom>
          </p:spPr>
        </p:pic>
      </p:grpSp>
    </p:spTree>
    <p:extLst>
      <p:ext uri="{BB962C8B-B14F-4D97-AF65-F5344CB8AC3E}">
        <p14:creationId xmlns:p14="http://schemas.microsoft.com/office/powerpoint/2010/main" val="121856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22">
            <a:extLst>
              <a:ext uri="{FF2B5EF4-FFF2-40B4-BE49-F238E27FC236}">
                <a16:creationId xmlns:a16="http://schemas.microsoft.com/office/drawing/2014/main" xmlns="" id="{90526F7E-83D6-4668-8406-3F4F4C9F6488}"/>
              </a:ext>
            </a:extLst>
          </p:cNvPr>
          <p:cNvSpPr/>
          <p:nvPr/>
        </p:nvSpPr>
        <p:spPr>
          <a:xfrm>
            <a:off x="1279327" y="2135029"/>
            <a:ext cx="3447255" cy="4012708"/>
          </a:xfrm>
          <a:prstGeom prst="cloud">
            <a:avLst/>
          </a:prstGeom>
          <a:solidFill>
            <a:srgbClr val="E8E8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65000"/>
                    <a:lumOff val="35000"/>
                  </a:schemeClr>
                </a:solidFill>
              </a:rPr>
              <a:t>UN Institutional Knowledge</a:t>
            </a:r>
          </a:p>
        </p:txBody>
      </p:sp>
      <p:sp>
        <p:nvSpPr>
          <p:cNvPr id="2" name="Title 1">
            <a:extLst>
              <a:ext uri="{FF2B5EF4-FFF2-40B4-BE49-F238E27FC236}">
                <a16:creationId xmlns:a16="http://schemas.microsoft.com/office/drawing/2014/main" xmlns="" id="{D17067ED-F8EF-4D30-9A5E-69C35D91D838}"/>
              </a:ext>
            </a:extLst>
          </p:cNvPr>
          <p:cNvSpPr>
            <a:spLocks noGrp="1"/>
          </p:cNvSpPr>
          <p:nvPr>
            <p:ph type="title"/>
          </p:nvPr>
        </p:nvSpPr>
        <p:spPr>
          <a:xfrm>
            <a:off x="1403405" y="799838"/>
            <a:ext cx="9817100" cy="834013"/>
          </a:xfrm>
        </p:spPr>
        <p:txBody>
          <a:bodyPr>
            <a:normAutofit fontScale="90000"/>
          </a:bodyPr>
          <a:lstStyle/>
          <a:p>
            <a:r>
              <a:rPr lang="en-US" dirty="0"/>
              <a:t>Bringing the SDGs to</a:t>
            </a:r>
            <a:br>
              <a:rPr lang="en-US" dirty="0"/>
            </a:br>
            <a:r>
              <a:rPr lang="en-US" b="1" dirty="0"/>
              <a:t>the semantic web</a:t>
            </a:r>
          </a:p>
        </p:txBody>
      </p:sp>
      <p:sp>
        <p:nvSpPr>
          <p:cNvPr id="14" name="Cube 13">
            <a:extLst>
              <a:ext uri="{FF2B5EF4-FFF2-40B4-BE49-F238E27FC236}">
                <a16:creationId xmlns:a16="http://schemas.microsoft.com/office/drawing/2014/main" xmlns="" id="{0D592770-C34C-4C3A-A3EA-B204AA6AC903}"/>
              </a:ext>
            </a:extLst>
          </p:cNvPr>
          <p:cNvSpPr/>
          <p:nvPr/>
        </p:nvSpPr>
        <p:spPr>
          <a:xfrm>
            <a:off x="8916611" y="3599278"/>
            <a:ext cx="1275257" cy="1166448"/>
          </a:xfrm>
          <a:prstGeom prst="cub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Statistical Data</a:t>
            </a:r>
          </a:p>
        </p:txBody>
      </p:sp>
      <p:grpSp>
        <p:nvGrpSpPr>
          <p:cNvPr id="154" name="Group 153">
            <a:extLst>
              <a:ext uri="{FF2B5EF4-FFF2-40B4-BE49-F238E27FC236}">
                <a16:creationId xmlns:a16="http://schemas.microsoft.com/office/drawing/2014/main" xmlns="" id="{5119FBC3-910F-4EC2-A9F1-FAF81A25DEC9}"/>
              </a:ext>
            </a:extLst>
          </p:cNvPr>
          <p:cNvGrpSpPr/>
          <p:nvPr/>
        </p:nvGrpSpPr>
        <p:grpSpPr>
          <a:xfrm>
            <a:off x="8342666" y="5091621"/>
            <a:ext cx="969023" cy="733982"/>
            <a:chOff x="8342666" y="5091621"/>
            <a:chExt cx="969023" cy="733982"/>
          </a:xfrm>
        </p:grpSpPr>
        <p:sp>
          <p:nvSpPr>
            <p:cNvPr id="17" name="Rectangle: Folded Corner 16">
              <a:extLst>
                <a:ext uri="{FF2B5EF4-FFF2-40B4-BE49-F238E27FC236}">
                  <a16:creationId xmlns:a16="http://schemas.microsoft.com/office/drawing/2014/main" xmlns="" id="{F014CDE6-43E8-41ED-9D71-550D7605F5FB}"/>
                </a:ext>
              </a:extLst>
            </p:cNvPr>
            <p:cNvSpPr/>
            <p:nvPr/>
          </p:nvSpPr>
          <p:spPr>
            <a:xfrm>
              <a:off x="8479489" y="5091621"/>
              <a:ext cx="832200" cy="637568"/>
            </a:xfrm>
            <a:prstGeom prst="foldedCorner">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endParaRPr>
            </a:p>
          </p:txBody>
        </p:sp>
        <p:sp>
          <p:nvSpPr>
            <p:cNvPr id="16" name="Rectangle: Folded Corner 15">
              <a:extLst>
                <a:ext uri="{FF2B5EF4-FFF2-40B4-BE49-F238E27FC236}">
                  <a16:creationId xmlns:a16="http://schemas.microsoft.com/office/drawing/2014/main" xmlns="" id="{58902BDC-26B6-428F-965E-A4B3F314A15E}"/>
                </a:ext>
              </a:extLst>
            </p:cNvPr>
            <p:cNvSpPr/>
            <p:nvPr/>
          </p:nvSpPr>
          <p:spPr>
            <a:xfrm>
              <a:off x="8342666" y="5188035"/>
              <a:ext cx="832200" cy="637568"/>
            </a:xfrm>
            <a:prstGeom prst="foldedCorner">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VNRs</a:t>
              </a:r>
            </a:p>
          </p:txBody>
        </p:sp>
      </p:grpSp>
      <p:cxnSp>
        <p:nvCxnSpPr>
          <p:cNvPr id="26" name="Straight Arrow Connector 25">
            <a:extLst>
              <a:ext uri="{FF2B5EF4-FFF2-40B4-BE49-F238E27FC236}">
                <a16:creationId xmlns:a16="http://schemas.microsoft.com/office/drawing/2014/main" xmlns="" id="{F89D4206-C28C-4984-BEA2-C774C8052A54}"/>
              </a:ext>
            </a:extLst>
          </p:cNvPr>
          <p:cNvCxnSpPr>
            <a:cxnSpLocks/>
            <a:endCxn id="30" idx="3"/>
          </p:cNvCxnSpPr>
          <p:nvPr/>
        </p:nvCxnSpPr>
        <p:spPr>
          <a:xfrm flipH="1" flipV="1">
            <a:off x="6240173" y="5420843"/>
            <a:ext cx="2067392" cy="145158"/>
          </a:xfrm>
          <a:prstGeom prst="straightConnector1">
            <a:avLst/>
          </a:prstGeom>
          <a:ln w="76200">
            <a:solidFill>
              <a:srgbClr val="FF616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xmlns="" id="{659A5880-B396-4A11-9E55-6A6BD60BCC53}"/>
              </a:ext>
            </a:extLst>
          </p:cNvPr>
          <p:cNvGrpSpPr/>
          <p:nvPr/>
        </p:nvGrpSpPr>
        <p:grpSpPr>
          <a:xfrm>
            <a:off x="6212409" y="2011610"/>
            <a:ext cx="1597291" cy="1078673"/>
            <a:chOff x="6212409" y="2011610"/>
            <a:chExt cx="1597291" cy="1078673"/>
          </a:xfrm>
        </p:grpSpPr>
        <p:sp>
          <p:nvSpPr>
            <p:cNvPr id="19" name="Cube 18">
              <a:extLst>
                <a:ext uri="{FF2B5EF4-FFF2-40B4-BE49-F238E27FC236}">
                  <a16:creationId xmlns:a16="http://schemas.microsoft.com/office/drawing/2014/main" xmlns="" id="{4BC8A88A-012E-49CF-82FF-64B82B3D3D55}"/>
                </a:ext>
              </a:extLst>
            </p:cNvPr>
            <p:cNvSpPr/>
            <p:nvPr/>
          </p:nvSpPr>
          <p:spPr>
            <a:xfrm>
              <a:off x="7061612" y="2011610"/>
              <a:ext cx="748088" cy="75199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Data</a:t>
              </a:r>
            </a:p>
          </p:txBody>
        </p:sp>
        <p:cxnSp>
          <p:nvCxnSpPr>
            <p:cNvPr id="38" name="Straight Arrow Connector 37">
              <a:extLst>
                <a:ext uri="{FF2B5EF4-FFF2-40B4-BE49-F238E27FC236}">
                  <a16:creationId xmlns:a16="http://schemas.microsoft.com/office/drawing/2014/main" xmlns="" id="{696A9C9E-B888-4DD4-9370-89F7499CA175}"/>
                </a:ext>
              </a:extLst>
            </p:cNvPr>
            <p:cNvCxnSpPr>
              <a:cxnSpLocks/>
            </p:cNvCxnSpPr>
            <p:nvPr/>
          </p:nvCxnSpPr>
          <p:spPr>
            <a:xfrm flipH="1">
              <a:off x="6212409" y="2695202"/>
              <a:ext cx="815405" cy="39508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xmlns="" id="{796AB5FB-9634-48A3-9DB5-C01F41526CC8}"/>
              </a:ext>
            </a:extLst>
          </p:cNvPr>
          <p:cNvGrpSpPr/>
          <p:nvPr/>
        </p:nvGrpSpPr>
        <p:grpSpPr>
          <a:xfrm>
            <a:off x="2439319" y="3913685"/>
            <a:ext cx="1508338" cy="1448864"/>
            <a:chOff x="2439319" y="3913685"/>
            <a:chExt cx="1508338" cy="1448864"/>
          </a:xfrm>
        </p:grpSpPr>
        <p:sp>
          <p:nvSpPr>
            <p:cNvPr id="12" name="Rectangle: Rounded Corners 11">
              <a:extLst>
                <a:ext uri="{FF2B5EF4-FFF2-40B4-BE49-F238E27FC236}">
                  <a16:creationId xmlns:a16="http://schemas.microsoft.com/office/drawing/2014/main" xmlns="" id="{929A2EEB-73DD-4BB7-89A2-5C5CAD05AB24}"/>
                </a:ext>
              </a:extLst>
            </p:cNvPr>
            <p:cNvSpPr/>
            <p:nvPr/>
          </p:nvSpPr>
          <p:spPr>
            <a:xfrm>
              <a:off x="2439319" y="3913685"/>
              <a:ext cx="1500254" cy="393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2030 Agenda</a:t>
              </a:r>
            </a:p>
          </p:txBody>
        </p:sp>
        <p:sp>
          <p:nvSpPr>
            <p:cNvPr id="27" name="Rectangle: Rounded Corners 26">
              <a:extLst>
                <a:ext uri="{FF2B5EF4-FFF2-40B4-BE49-F238E27FC236}">
                  <a16:creationId xmlns:a16="http://schemas.microsoft.com/office/drawing/2014/main" xmlns="" id="{26AD1987-469B-4AD8-97F6-CBE768C115F7}"/>
                </a:ext>
              </a:extLst>
            </p:cNvPr>
            <p:cNvSpPr/>
            <p:nvPr/>
          </p:nvSpPr>
          <p:spPr>
            <a:xfrm>
              <a:off x="2447403" y="4745908"/>
              <a:ext cx="1500254" cy="61664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bg1">
                      <a:lumMod val="95000"/>
                    </a:schemeClr>
                  </a:solidFill>
                </a:rPr>
                <a:t>SDG Indicator Framework</a:t>
              </a:r>
            </a:p>
          </p:txBody>
        </p:sp>
        <p:cxnSp>
          <p:nvCxnSpPr>
            <p:cNvPr id="20" name="Straight Arrow Connector 19">
              <a:extLst>
                <a:ext uri="{FF2B5EF4-FFF2-40B4-BE49-F238E27FC236}">
                  <a16:creationId xmlns:a16="http://schemas.microsoft.com/office/drawing/2014/main" xmlns="" id="{F074D0D2-BFA6-440F-982A-5AE3EFB48C3E}"/>
                </a:ext>
              </a:extLst>
            </p:cNvPr>
            <p:cNvCxnSpPr>
              <a:cxnSpLocks/>
              <a:stCxn id="12" idx="2"/>
            </p:cNvCxnSpPr>
            <p:nvPr/>
          </p:nvCxnSpPr>
          <p:spPr>
            <a:xfrm>
              <a:off x="3189446" y="4307185"/>
              <a:ext cx="8084" cy="460211"/>
            </a:xfrm>
            <a:prstGeom prst="straightConnector1">
              <a:avLst/>
            </a:prstGeom>
            <a:ln w="5715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xmlns="" id="{1DEF39D1-4C93-4ECE-B294-2F031B2AEDA8}"/>
              </a:ext>
            </a:extLst>
          </p:cNvPr>
          <p:cNvGrpSpPr/>
          <p:nvPr/>
        </p:nvGrpSpPr>
        <p:grpSpPr>
          <a:xfrm>
            <a:off x="4103904" y="4585420"/>
            <a:ext cx="2249941" cy="1411297"/>
            <a:chOff x="4103904" y="4585420"/>
            <a:chExt cx="2249941" cy="1411297"/>
          </a:xfrm>
        </p:grpSpPr>
        <p:cxnSp>
          <p:nvCxnSpPr>
            <p:cNvPr id="67" name="Straight Connector 66">
              <a:extLst>
                <a:ext uri="{FF2B5EF4-FFF2-40B4-BE49-F238E27FC236}">
                  <a16:creationId xmlns:a16="http://schemas.microsoft.com/office/drawing/2014/main" xmlns="" id="{142987BC-D711-4330-89BA-CA2AD169D05F}"/>
                </a:ext>
              </a:extLst>
            </p:cNvPr>
            <p:cNvCxnSpPr>
              <a:cxnSpLocks/>
              <a:endCxn id="44" idx="4"/>
            </p:cNvCxnSpPr>
            <p:nvPr/>
          </p:nvCxnSpPr>
          <p:spPr>
            <a:xfrm flipH="1" flipV="1">
              <a:off x="5849710" y="4585420"/>
              <a:ext cx="66778" cy="450883"/>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xmlns="" id="{B470399E-2F5F-4FFD-99F9-E2AAAFB374BA}"/>
                </a:ext>
              </a:extLst>
            </p:cNvPr>
            <p:cNvGrpSpPr/>
            <p:nvPr/>
          </p:nvGrpSpPr>
          <p:grpSpPr>
            <a:xfrm>
              <a:off x="4103904" y="4806584"/>
              <a:ext cx="2249941" cy="1190133"/>
              <a:chOff x="4103904" y="4806584"/>
              <a:chExt cx="2249941" cy="1190133"/>
            </a:xfrm>
          </p:grpSpPr>
          <p:grpSp>
            <p:nvGrpSpPr>
              <p:cNvPr id="54" name="Group 53">
                <a:extLst>
                  <a:ext uri="{FF2B5EF4-FFF2-40B4-BE49-F238E27FC236}">
                    <a16:creationId xmlns:a16="http://schemas.microsoft.com/office/drawing/2014/main" xmlns="" id="{1B2FA96E-1DC7-43CC-B249-021B62960270}"/>
                  </a:ext>
                </a:extLst>
              </p:cNvPr>
              <p:cNvGrpSpPr/>
              <p:nvPr/>
            </p:nvGrpSpPr>
            <p:grpSpPr>
              <a:xfrm rot="1133579">
                <a:off x="5387203" y="4806584"/>
                <a:ext cx="876583" cy="928022"/>
                <a:chOff x="5112899" y="4375474"/>
                <a:chExt cx="1144633" cy="1144633"/>
              </a:xfrm>
            </p:grpSpPr>
            <p:pic>
              <p:nvPicPr>
                <p:cNvPr id="30" name="Graphic 29" descr="Network">
                  <a:extLst>
                    <a:ext uri="{FF2B5EF4-FFF2-40B4-BE49-F238E27FC236}">
                      <a16:creationId xmlns:a16="http://schemas.microsoft.com/office/drawing/2014/main" xmlns="" id="{01EC0DB0-DC9E-4FEB-89F1-F6CF34817F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12899" y="4375474"/>
                  <a:ext cx="1144633" cy="1144633"/>
                </a:xfrm>
                <a:prstGeom prst="rect">
                  <a:avLst/>
                </a:prstGeom>
              </p:spPr>
            </p:pic>
            <p:sp>
              <p:nvSpPr>
                <p:cNvPr id="48" name="Oval 47">
                  <a:extLst>
                    <a:ext uri="{FF2B5EF4-FFF2-40B4-BE49-F238E27FC236}">
                      <a16:creationId xmlns:a16="http://schemas.microsoft.com/office/drawing/2014/main" xmlns="" id="{690630A2-042B-4DC7-83A4-8EA929C0FFBB}"/>
                    </a:ext>
                  </a:extLst>
                </p:cNvPr>
                <p:cNvSpPr/>
                <p:nvPr/>
              </p:nvSpPr>
              <p:spPr>
                <a:xfrm>
                  <a:off x="5614659" y="4923606"/>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587CBCE4-D97C-40C5-93CA-DD0F768A9AA6}"/>
                    </a:ext>
                  </a:extLst>
                </p:cNvPr>
                <p:cNvSpPr/>
                <p:nvPr/>
              </p:nvSpPr>
              <p:spPr>
                <a:xfrm>
                  <a:off x="5262883" y="4787717"/>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695DE168-2745-46B7-8539-79474BDF0594}"/>
                    </a:ext>
                  </a:extLst>
                </p:cNvPr>
                <p:cNvSpPr/>
                <p:nvPr/>
              </p:nvSpPr>
              <p:spPr>
                <a:xfrm>
                  <a:off x="5614659" y="4550550"/>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xmlns="" id="{A5FDF872-F2A3-4F79-92BF-BDDFF978418E}"/>
                    </a:ext>
                  </a:extLst>
                </p:cNvPr>
                <p:cNvSpPr/>
                <p:nvPr/>
              </p:nvSpPr>
              <p:spPr>
                <a:xfrm>
                  <a:off x="5342153" y="5199183"/>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6565C1B6-0433-49DE-B491-119E04C28AA5}"/>
                    </a:ext>
                  </a:extLst>
                </p:cNvPr>
                <p:cNvSpPr/>
                <p:nvPr/>
              </p:nvSpPr>
              <p:spPr>
                <a:xfrm>
                  <a:off x="5884205" y="5199183"/>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ADE98572-F985-47AB-8AE6-B3996424F803}"/>
                    </a:ext>
                  </a:extLst>
                </p:cNvPr>
                <p:cNvSpPr/>
                <p:nvPr/>
              </p:nvSpPr>
              <p:spPr>
                <a:xfrm>
                  <a:off x="5968310" y="4787717"/>
                  <a:ext cx="141112" cy="141112"/>
                </a:xfrm>
                <a:prstGeom prst="ellipse">
                  <a:avLst/>
                </a:prstGeom>
                <a:solidFill>
                  <a:srgbClr val="F6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Arrow: Right 68">
                <a:extLst>
                  <a:ext uri="{FF2B5EF4-FFF2-40B4-BE49-F238E27FC236}">
                    <a16:creationId xmlns:a16="http://schemas.microsoft.com/office/drawing/2014/main" xmlns="" id="{40587531-6855-439A-863F-A03FF58DFBC5}"/>
                  </a:ext>
                </a:extLst>
              </p:cNvPr>
              <p:cNvSpPr/>
              <p:nvPr/>
            </p:nvSpPr>
            <p:spPr>
              <a:xfrm rot="507676">
                <a:off x="4103904" y="5037971"/>
                <a:ext cx="1318302" cy="245707"/>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xmlns="" id="{CD68BC17-6BAB-4707-8449-F5E1B4AECC80}"/>
                  </a:ext>
                </a:extLst>
              </p:cNvPr>
              <p:cNvSpPr txBox="1"/>
              <p:nvPr/>
            </p:nvSpPr>
            <p:spPr>
              <a:xfrm>
                <a:off x="5214032" y="5697278"/>
                <a:ext cx="1139813" cy="299439"/>
              </a:xfrm>
              <a:prstGeom prst="rect">
                <a:avLst/>
              </a:prstGeom>
              <a:noFill/>
            </p:spPr>
            <p:txBody>
              <a:bodyPr wrap="none" rtlCol="0">
                <a:spAutoFit/>
              </a:bodyPr>
              <a:lstStyle/>
              <a:p>
                <a:r>
                  <a:rPr lang="en-US" dirty="0">
                    <a:solidFill>
                      <a:srgbClr val="C00000"/>
                    </a:solidFill>
                  </a:rPr>
                  <a:t>SDG Ontology</a:t>
                </a:r>
              </a:p>
            </p:txBody>
          </p:sp>
        </p:grpSp>
      </p:grpSp>
      <p:grpSp>
        <p:nvGrpSpPr>
          <p:cNvPr id="126" name="Group 125">
            <a:extLst>
              <a:ext uri="{FF2B5EF4-FFF2-40B4-BE49-F238E27FC236}">
                <a16:creationId xmlns:a16="http://schemas.microsoft.com/office/drawing/2014/main" xmlns="" id="{243BC9F7-DFE2-4F73-87D8-E3F61ACA1E9E}"/>
              </a:ext>
            </a:extLst>
          </p:cNvPr>
          <p:cNvGrpSpPr/>
          <p:nvPr/>
        </p:nvGrpSpPr>
        <p:grpSpPr>
          <a:xfrm>
            <a:off x="4696395" y="3670154"/>
            <a:ext cx="1930860" cy="1260680"/>
            <a:chOff x="4696395" y="3670154"/>
            <a:chExt cx="1930860" cy="1260680"/>
          </a:xfrm>
        </p:grpSpPr>
        <p:grpSp>
          <p:nvGrpSpPr>
            <p:cNvPr id="36" name="Group 35">
              <a:extLst>
                <a:ext uri="{FF2B5EF4-FFF2-40B4-BE49-F238E27FC236}">
                  <a16:creationId xmlns:a16="http://schemas.microsoft.com/office/drawing/2014/main" xmlns="" id="{C5DE04F0-FD85-470D-BF2C-070EAC3DA6CD}"/>
                </a:ext>
              </a:extLst>
            </p:cNvPr>
            <p:cNvGrpSpPr/>
            <p:nvPr/>
          </p:nvGrpSpPr>
          <p:grpSpPr>
            <a:xfrm rot="20125128">
              <a:off x="5074823" y="3670154"/>
              <a:ext cx="1190802" cy="1260680"/>
              <a:chOff x="5042985" y="2080265"/>
              <a:chExt cx="914400" cy="914400"/>
            </a:xfrm>
          </p:grpSpPr>
          <p:pic>
            <p:nvPicPr>
              <p:cNvPr id="39" name="Graphic 38" descr="Connections">
                <a:extLst>
                  <a:ext uri="{FF2B5EF4-FFF2-40B4-BE49-F238E27FC236}">
                    <a16:creationId xmlns:a16="http://schemas.microsoft.com/office/drawing/2014/main" xmlns="" id="{E3132BD9-ABEB-4BE2-8642-E529128230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42985" y="2080265"/>
                <a:ext cx="914400" cy="914400"/>
              </a:xfrm>
              <a:prstGeom prst="rect">
                <a:avLst/>
              </a:prstGeom>
            </p:spPr>
          </p:pic>
          <p:sp>
            <p:nvSpPr>
              <p:cNvPr id="35" name="Oval 34">
                <a:extLst>
                  <a:ext uri="{FF2B5EF4-FFF2-40B4-BE49-F238E27FC236}">
                    <a16:creationId xmlns:a16="http://schemas.microsoft.com/office/drawing/2014/main" xmlns="" id="{FA6DE2E1-DB56-4D81-BE28-A4B1EF01CB8F}"/>
                  </a:ext>
                </a:extLst>
              </p:cNvPr>
              <p:cNvSpPr/>
              <p:nvPr/>
            </p:nvSpPr>
            <p:spPr>
              <a:xfrm>
                <a:off x="5404896" y="2199451"/>
                <a:ext cx="110361" cy="110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9F7BC448-BBDC-4CF6-B82F-1AB67E472583}"/>
                  </a:ext>
                </a:extLst>
              </p:cNvPr>
              <p:cNvSpPr/>
              <p:nvPr/>
            </p:nvSpPr>
            <p:spPr>
              <a:xfrm>
                <a:off x="5216482" y="2770030"/>
                <a:ext cx="110361" cy="110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51CFEE5D-A0DD-414E-A645-73C9AA0B1D61}"/>
                  </a:ext>
                </a:extLst>
              </p:cNvPr>
              <p:cNvSpPr/>
              <p:nvPr/>
            </p:nvSpPr>
            <p:spPr>
              <a:xfrm>
                <a:off x="5778008" y="2477482"/>
                <a:ext cx="110361" cy="110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0228F575-CE98-4F54-8C57-256A467DE6B5}"/>
                  </a:ext>
                </a:extLst>
              </p:cNvPr>
              <p:cNvSpPr/>
              <p:nvPr/>
            </p:nvSpPr>
            <p:spPr>
              <a:xfrm>
                <a:off x="5418139" y="2539908"/>
                <a:ext cx="242824" cy="242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67F1ECD6-A04C-4F8A-B52C-17F65C47FF1E}"/>
                  </a:ext>
                </a:extLst>
              </p:cNvPr>
              <p:cNvSpPr/>
              <p:nvPr/>
            </p:nvSpPr>
            <p:spPr>
              <a:xfrm>
                <a:off x="5114147" y="2389778"/>
                <a:ext cx="204587" cy="204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E37FA3E0-9272-4FED-B5C6-ACFDA3845E77}"/>
                  </a:ext>
                </a:extLst>
              </p:cNvPr>
              <p:cNvSpPr/>
              <p:nvPr/>
            </p:nvSpPr>
            <p:spPr>
              <a:xfrm>
                <a:off x="5638125" y="2179053"/>
                <a:ext cx="204587" cy="204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Arrow: Right 69">
              <a:extLst>
                <a:ext uri="{FF2B5EF4-FFF2-40B4-BE49-F238E27FC236}">
                  <a16:creationId xmlns:a16="http://schemas.microsoft.com/office/drawing/2014/main" xmlns="" id="{57C9AA0E-5ED2-4CA8-BB61-1D6E1CD69017}"/>
                </a:ext>
              </a:extLst>
            </p:cNvPr>
            <p:cNvSpPr/>
            <p:nvPr/>
          </p:nvSpPr>
          <p:spPr>
            <a:xfrm>
              <a:off x="4696395" y="4042282"/>
              <a:ext cx="503948" cy="211957"/>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58DF36F3-D752-416C-8ECB-C169E16FACB3}"/>
                </a:ext>
              </a:extLst>
            </p:cNvPr>
            <p:cNvSpPr txBox="1"/>
            <p:nvPr/>
          </p:nvSpPr>
          <p:spPr>
            <a:xfrm>
              <a:off x="5997245" y="4354928"/>
              <a:ext cx="630010" cy="299439"/>
            </a:xfrm>
            <a:prstGeom prst="rect">
              <a:avLst/>
            </a:prstGeom>
            <a:noFill/>
          </p:spPr>
          <p:txBody>
            <a:bodyPr wrap="none" rtlCol="0">
              <a:spAutoFit/>
            </a:bodyPr>
            <a:lstStyle/>
            <a:p>
              <a:r>
                <a:rPr lang="en-US" dirty="0">
                  <a:solidFill>
                    <a:schemeClr val="tx2"/>
                  </a:solidFill>
                </a:rPr>
                <a:t>UN BIS</a:t>
              </a:r>
            </a:p>
          </p:txBody>
        </p:sp>
      </p:grpSp>
      <p:grpSp>
        <p:nvGrpSpPr>
          <p:cNvPr id="127" name="Group 126">
            <a:extLst>
              <a:ext uri="{FF2B5EF4-FFF2-40B4-BE49-F238E27FC236}">
                <a16:creationId xmlns:a16="http://schemas.microsoft.com/office/drawing/2014/main" xmlns="" id="{E8C18395-D362-4FF6-9D8A-174FAD4D0C39}"/>
              </a:ext>
            </a:extLst>
          </p:cNvPr>
          <p:cNvGrpSpPr/>
          <p:nvPr/>
        </p:nvGrpSpPr>
        <p:grpSpPr>
          <a:xfrm>
            <a:off x="4623779" y="2516279"/>
            <a:ext cx="1519834" cy="1403135"/>
            <a:chOff x="4623779" y="2516279"/>
            <a:chExt cx="1519834" cy="1403135"/>
          </a:xfrm>
        </p:grpSpPr>
        <p:cxnSp>
          <p:nvCxnSpPr>
            <p:cNvPr id="66" name="Straight Connector 65">
              <a:extLst>
                <a:ext uri="{FF2B5EF4-FFF2-40B4-BE49-F238E27FC236}">
                  <a16:creationId xmlns:a16="http://schemas.microsoft.com/office/drawing/2014/main" xmlns="" id="{6015E729-D13F-4190-B0CD-D5CE3E021EC2}"/>
                </a:ext>
              </a:extLst>
            </p:cNvPr>
            <p:cNvCxnSpPr/>
            <p:nvPr/>
          </p:nvCxnSpPr>
          <p:spPr>
            <a:xfrm flipV="1">
              <a:off x="5469868" y="3612743"/>
              <a:ext cx="30385" cy="300942"/>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xmlns="" id="{ABDDC3A5-CC2F-4D87-A917-A0F9ACFCC2B4}"/>
                </a:ext>
              </a:extLst>
            </p:cNvPr>
            <p:cNvGrpSpPr/>
            <p:nvPr/>
          </p:nvGrpSpPr>
          <p:grpSpPr>
            <a:xfrm rot="3430889">
              <a:off x="4917872" y="2693673"/>
              <a:ext cx="1260680" cy="1190802"/>
              <a:chOff x="6255810" y="636080"/>
              <a:chExt cx="1554938" cy="1554938"/>
            </a:xfrm>
          </p:grpSpPr>
          <p:pic>
            <p:nvPicPr>
              <p:cNvPr id="56" name="Graphic 55" descr="Connections">
                <a:extLst>
                  <a:ext uri="{FF2B5EF4-FFF2-40B4-BE49-F238E27FC236}">
                    <a16:creationId xmlns:a16="http://schemas.microsoft.com/office/drawing/2014/main" xmlns="" id="{2AC48431-2F48-422D-B975-AAACC42D06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125128">
                <a:off x="6255810" y="636080"/>
                <a:ext cx="1554938" cy="1554938"/>
              </a:xfrm>
              <a:prstGeom prst="rect">
                <a:avLst/>
              </a:prstGeom>
            </p:spPr>
          </p:pic>
          <p:grpSp>
            <p:nvGrpSpPr>
              <p:cNvPr id="63" name="Group 62">
                <a:extLst>
                  <a:ext uri="{FF2B5EF4-FFF2-40B4-BE49-F238E27FC236}">
                    <a16:creationId xmlns:a16="http://schemas.microsoft.com/office/drawing/2014/main" xmlns="" id="{D1A0C8A7-56C6-4332-991F-448DB0A8B2A5}"/>
                  </a:ext>
                </a:extLst>
              </p:cNvPr>
              <p:cNvGrpSpPr/>
              <p:nvPr/>
            </p:nvGrpSpPr>
            <p:grpSpPr>
              <a:xfrm>
                <a:off x="6402489" y="674151"/>
                <a:ext cx="1250230" cy="1440398"/>
                <a:chOff x="6402489" y="674151"/>
                <a:chExt cx="1250230" cy="1440398"/>
              </a:xfrm>
            </p:grpSpPr>
            <p:sp>
              <p:nvSpPr>
                <p:cNvPr id="57" name="Oval 56">
                  <a:extLst>
                    <a:ext uri="{FF2B5EF4-FFF2-40B4-BE49-F238E27FC236}">
                      <a16:creationId xmlns:a16="http://schemas.microsoft.com/office/drawing/2014/main" xmlns="" id="{265545BA-1CB5-43D5-A7DE-4C42AE3F2A13}"/>
                    </a:ext>
                  </a:extLst>
                </p:cNvPr>
                <p:cNvSpPr/>
                <p:nvPr/>
              </p:nvSpPr>
              <p:spPr>
                <a:xfrm rot="20125128">
                  <a:off x="6691401" y="911263"/>
                  <a:ext cx="187669" cy="187669"/>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0383282E-2F44-4FFD-BD2C-81C68A1B1D2C}"/>
                    </a:ext>
                  </a:extLst>
                </p:cNvPr>
                <p:cNvSpPr/>
                <p:nvPr/>
              </p:nvSpPr>
              <p:spPr>
                <a:xfrm rot="20125128">
                  <a:off x="6803655" y="1926880"/>
                  <a:ext cx="187669" cy="187669"/>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D56C07CA-1DF8-4042-B2AA-3AEF1010F5D4}"/>
                    </a:ext>
                  </a:extLst>
                </p:cNvPr>
                <p:cNvSpPr/>
                <p:nvPr/>
              </p:nvSpPr>
              <p:spPr>
                <a:xfrm rot="20125128">
                  <a:off x="7465050" y="1077275"/>
                  <a:ext cx="187669" cy="187669"/>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96A431D0-A4F8-4922-82CF-4D4918511467}"/>
                    </a:ext>
                  </a:extLst>
                </p:cNvPr>
                <p:cNvSpPr/>
                <p:nvPr/>
              </p:nvSpPr>
              <p:spPr>
                <a:xfrm rot="20125128">
                  <a:off x="6989355" y="1371316"/>
                  <a:ext cx="412922" cy="412922"/>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F360BE4F-DA5A-4AB1-B5CF-14008C8D7A07}"/>
                    </a:ext>
                  </a:extLst>
                </p:cNvPr>
                <p:cNvSpPr/>
                <p:nvPr/>
              </p:nvSpPr>
              <p:spPr>
                <a:xfrm rot="20125128">
                  <a:off x="6402489" y="1370665"/>
                  <a:ext cx="347900" cy="3479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73062182-EA90-43F2-BADD-C82FDE05B6A8}"/>
                    </a:ext>
                  </a:extLst>
                </p:cNvPr>
                <p:cNvSpPr/>
                <p:nvPr/>
              </p:nvSpPr>
              <p:spPr>
                <a:xfrm rot="20125128">
                  <a:off x="7063701" y="674151"/>
                  <a:ext cx="347900" cy="3479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a:extLst>
                <a:ext uri="{FF2B5EF4-FFF2-40B4-BE49-F238E27FC236}">
                  <a16:creationId xmlns:a16="http://schemas.microsoft.com/office/drawing/2014/main" xmlns="" id="{413EB047-0CEB-4B48-92C0-9CE838954AC7}"/>
                </a:ext>
              </a:extLst>
            </p:cNvPr>
            <p:cNvSpPr txBox="1"/>
            <p:nvPr/>
          </p:nvSpPr>
          <p:spPr>
            <a:xfrm>
              <a:off x="4623779" y="2516279"/>
              <a:ext cx="1500976" cy="299439"/>
            </a:xfrm>
            <a:prstGeom prst="rect">
              <a:avLst/>
            </a:prstGeom>
            <a:noFill/>
          </p:spPr>
          <p:txBody>
            <a:bodyPr wrap="none" rtlCol="0">
              <a:spAutoFit/>
            </a:bodyPr>
            <a:lstStyle/>
            <a:p>
              <a:r>
                <a:rPr lang="en-US" dirty="0">
                  <a:solidFill>
                    <a:schemeClr val="accent4">
                      <a:lumMod val="50000"/>
                    </a:schemeClr>
                  </a:solidFill>
                </a:rPr>
                <a:t>Other vocabularies</a:t>
              </a:r>
            </a:p>
          </p:txBody>
        </p:sp>
      </p:grpSp>
      <p:sp>
        <p:nvSpPr>
          <p:cNvPr id="79" name="Rectangle: Folded Corner 78">
            <a:extLst>
              <a:ext uri="{FF2B5EF4-FFF2-40B4-BE49-F238E27FC236}">
                <a16:creationId xmlns:a16="http://schemas.microsoft.com/office/drawing/2014/main" xmlns="" id="{7061C380-3957-438B-B6D0-9967499008D9}"/>
              </a:ext>
            </a:extLst>
          </p:cNvPr>
          <p:cNvSpPr/>
          <p:nvPr/>
        </p:nvSpPr>
        <p:spPr>
          <a:xfrm>
            <a:off x="7192006" y="859446"/>
            <a:ext cx="832200" cy="63756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Documents</a:t>
            </a:r>
          </a:p>
        </p:txBody>
      </p:sp>
      <p:cxnSp>
        <p:nvCxnSpPr>
          <p:cNvPr id="80" name="Straight Arrow Connector 79">
            <a:extLst>
              <a:ext uri="{FF2B5EF4-FFF2-40B4-BE49-F238E27FC236}">
                <a16:creationId xmlns:a16="http://schemas.microsoft.com/office/drawing/2014/main" xmlns="" id="{A17A5CAB-A0BB-4A5A-B854-2D3EF91A2FF3}"/>
              </a:ext>
            </a:extLst>
          </p:cNvPr>
          <p:cNvCxnSpPr>
            <a:cxnSpLocks/>
          </p:cNvCxnSpPr>
          <p:nvPr/>
        </p:nvCxnSpPr>
        <p:spPr>
          <a:xfrm flipH="1">
            <a:off x="5971284" y="1502228"/>
            <a:ext cx="1035799" cy="105450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52EBAEB4-2DBA-4C8F-AC89-982E917FD856}"/>
              </a:ext>
            </a:extLst>
          </p:cNvPr>
          <p:cNvCxnSpPr>
            <a:cxnSpLocks/>
          </p:cNvCxnSpPr>
          <p:nvPr/>
        </p:nvCxnSpPr>
        <p:spPr>
          <a:xfrm>
            <a:off x="7744548" y="2754749"/>
            <a:ext cx="222157" cy="511022"/>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21657398-DABC-4AAD-A150-F418F0481541}"/>
              </a:ext>
            </a:extLst>
          </p:cNvPr>
          <p:cNvCxnSpPr>
            <a:cxnSpLocks/>
          </p:cNvCxnSpPr>
          <p:nvPr/>
        </p:nvCxnSpPr>
        <p:spPr>
          <a:xfrm flipV="1">
            <a:off x="9488892" y="4745908"/>
            <a:ext cx="255705" cy="606045"/>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Rectangle: Folded Corner 131">
            <a:extLst>
              <a:ext uri="{FF2B5EF4-FFF2-40B4-BE49-F238E27FC236}">
                <a16:creationId xmlns:a16="http://schemas.microsoft.com/office/drawing/2014/main" xmlns="" id="{07F2FB5B-75F0-481E-9233-9D05AD66D712}"/>
              </a:ext>
            </a:extLst>
          </p:cNvPr>
          <p:cNvSpPr/>
          <p:nvPr/>
        </p:nvSpPr>
        <p:spPr>
          <a:xfrm>
            <a:off x="8278026" y="2719023"/>
            <a:ext cx="832200" cy="63756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endParaRPr>
          </a:p>
        </p:txBody>
      </p:sp>
      <p:sp>
        <p:nvSpPr>
          <p:cNvPr id="133" name="Rectangle: Folded Corner 132">
            <a:extLst>
              <a:ext uri="{FF2B5EF4-FFF2-40B4-BE49-F238E27FC236}">
                <a16:creationId xmlns:a16="http://schemas.microsoft.com/office/drawing/2014/main" xmlns="" id="{9957D66B-4EE6-4CFF-9313-DEA9D06D6CBB}"/>
              </a:ext>
            </a:extLst>
          </p:cNvPr>
          <p:cNvSpPr/>
          <p:nvPr/>
        </p:nvSpPr>
        <p:spPr>
          <a:xfrm>
            <a:off x="8141203" y="2815437"/>
            <a:ext cx="832200" cy="63756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Documents</a:t>
            </a:r>
          </a:p>
        </p:txBody>
      </p:sp>
      <p:cxnSp>
        <p:nvCxnSpPr>
          <p:cNvPr id="92" name="Straight Connector 91">
            <a:extLst>
              <a:ext uri="{FF2B5EF4-FFF2-40B4-BE49-F238E27FC236}">
                <a16:creationId xmlns:a16="http://schemas.microsoft.com/office/drawing/2014/main" xmlns="" id="{6FFB9F08-68EC-4740-B9AD-6DA922673F5D}"/>
              </a:ext>
            </a:extLst>
          </p:cNvPr>
          <p:cNvCxnSpPr>
            <a:cxnSpLocks/>
          </p:cNvCxnSpPr>
          <p:nvPr/>
        </p:nvCxnSpPr>
        <p:spPr>
          <a:xfrm>
            <a:off x="7466728" y="2894878"/>
            <a:ext cx="763724" cy="2339669"/>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Cube 17">
            <a:extLst>
              <a:ext uri="{FF2B5EF4-FFF2-40B4-BE49-F238E27FC236}">
                <a16:creationId xmlns:a16="http://schemas.microsoft.com/office/drawing/2014/main" xmlns="" id="{5736EDE8-36E2-4FF4-867E-8757849D9405}"/>
              </a:ext>
            </a:extLst>
          </p:cNvPr>
          <p:cNvSpPr/>
          <p:nvPr/>
        </p:nvSpPr>
        <p:spPr>
          <a:xfrm>
            <a:off x="9567551" y="1993431"/>
            <a:ext cx="624317" cy="62757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Data</a:t>
            </a:r>
          </a:p>
        </p:txBody>
      </p:sp>
      <p:cxnSp>
        <p:nvCxnSpPr>
          <p:cNvPr id="83" name="Straight Connector 82">
            <a:extLst>
              <a:ext uri="{FF2B5EF4-FFF2-40B4-BE49-F238E27FC236}">
                <a16:creationId xmlns:a16="http://schemas.microsoft.com/office/drawing/2014/main" xmlns="" id="{46B9F944-1468-468B-9BB8-D780C7CC2212}"/>
              </a:ext>
            </a:extLst>
          </p:cNvPr>
          <p:cNvCxnSpPr>
            <a:cxnSpLocks/>
          </p:cNvCxnSpPr>
          <p:nvPr/>
        </p:nvCxnSpPr>
        <p:spPr>
          <a:xfrm flipH="1">
            <a:off x="7474463" y="1533171"/>
            <a:ext cx="12431" cy="550364"/>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7A849197-8B1C-48E6-962D-E33CB879C343}"/>
              </a:ext>
            </a:extLst>
          </p:cNvPr>
          <p:cNvCxnSpPr>
            <a:cxnSpLocks/>
          </p:cNvCxnSpPr>
          <p:nvPr/>
        </p:nvCxnSpPr>
        <p:spPr>
          <a:xfrm>
            <a:off x="7919046" y="1618564"/>
            <a:ext cx="515985" cy="1050600"/>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7F02A551-D0CD-4CB8-8F89-01C4A5B3775E}"/>
              </a:ext>
            </a:extLst>
          </p:cNvPr>
          <p:cNvCxnSpPr>
            <a:cxnSpLocks/>
          </p:cNvCxnSpPr>
          <p:nvPr/>
        </p:nvCxnSpPr>
        <p:spPr>
          <a:xfrm>
            <a:off x="6311955" y="3325959"/>
            <a:ext cx="1712251" cy="21076"/>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36D9EB46-B595-419B-AD18-719E96498384}"/>
              </a:ext>
            </a:extLst>
          </p:cNvPr>
          <p:cNvCxnSpPr>
            <a:cxnSpLocks/>
          </p:cNvCxnSpPr>
          <p:nvPr/>
        </p:nvCxnSpPr>
        <p:spPr>
          <a:xfrm flipV="1">
            <a:off x="6252854" y="2894878"/>
            <a:ext cx="1037872" cy="879767"/>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37B264D8-9489-4E09-8275-59ECD6E7058F}"/>
              </a:ext>
            </a:extLst>
          </p:cNvPr>
          <p:cNvCxnSpPr>
            <a:cxnSpLocks/>
          </p:cNvCxnSpPr>
          <p:nvPr/>
        </p:nvCxnSpPr>
        <p:spPr>
          <a:xfrm flipV="1">
            <a:off x="6311955" y="4015001"/>
            <a:ext cx="2583634" cy="239241"/>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70174D49-9C18-42C7-A81E-0953DA0CF6B9}"/>
              </a:ext>
            </a:extLst>
          </p:cNvPr>
          <p:cNvCxnSpPr>
            <a:cxnSpLocks/>
            <a:endCxn id="14" idx="0"/>
          </p:cNvCxnSpPr>
          <p:nvPr/>
        </p:nvCxnSpPr>
        <p:spPr>
          <a:xfrm>
            <a:off x="9223305" y="3090283"/>
            <a:ext cx="476741" cy="508995"/>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674FB3CD-CC3F-44BF-87AA-D5DB78C5821F}"/>
              </a:ext>
            </a:extLst>
          </p:cNvPr>
          <p:cNvCxnSpPr>
            <a:cxnSpLocks/>
          </p:cNvCxnSpPr>
          <p:nvPr/>
        </p:nvCxnSpPr>
        <p:spPr>
          <a:xfrm flipV="1">
            <a:off x="9784250" y="2719023"/>
            <a:ext cx="182006" cy="849771"/>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09997E6C-149B-43D2-BDB2-79DF04D7002A}"/>
              </a:ext>
            </a:extLst>
          </p:cNvPr>
          <p:cNvCxnSpPr>
            <a:cxnSpLocks/>
          </p:cNvCxnSpPr>
          <p:nvPr/>
        </p:nvCxnSpPr>
        <p:spPr>
          <a:xfrm>
            <a:off x="7883232" y="2245129"/>
            <a:ext cx="1558498" cy="0"/>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2D8704E-EC5C-412E-A830-5594B0A51254}"/>
              </a:ext>
            </a:extLst>
          </p:cNvPr>
          <p:cNvCxnSpPr>
            <a:cxnSpLocks/>
            <a:endCxn id="18" idx="2"/>
          </p:cNvCxnSpPr>
          <p:nvPr/>
        </p:nvCxnSpPr>
        <p:spPr>
          <a:xfrm flipV="1">
            <a:off x="9144041" y="2385258"/>
            <a:ext cx="423510" cy="405658"/>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BC3235EA-4DF3-4B30-A7BA-E07F8EF61760}"/>
              </a:ext>
            </a:extLst>
          </p:cNvPr>
          <p:cNvCxnSpPr>
            <a:cxnSpLocks/>
          </p:cNvCxnSpPr>
          <p:nvPr/>
        </p:nvCxnSpPr>
        <p:spPr>
          <a:xfrm>
            <a:off x="8293603" y="1330630"/>
            <a:ext cx="1374059" cy="793120"/>
          </a:xfrm>
          <a:prstGeom prst="line">
            <a:avLst/>
          </a:prstGeom>
          <a:ln w="57150">
            <a:solidFill>
              <a:schemeClr val="bg2">
                <a:lumMod val="9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53ABA98E-7D5C-4B94-8F89-26A27C4929CD}"/>
              </a:ext>
            </a:extLst>
          </p:cNvPr>
          <p:cNvCxnSpPr>
            <a:cxnSpLocks/>
          </p:cNvCxnSpPr>
          <p:nvPr/>
        </p:nvCxnSpPr>
        <p:spPr>
          <a:xfrm flipH="1">
            <a:off x="6317131" y="3457236"/>
            <a:ext cx="1749751" cy="57129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CB953771-D9E2-4362-8E38-15966790E4A1}"/>
              </a:ext>
            </a:extLst>
          </p:cNvPr>
          <p:cNvCxnSpPr>
            <a:cxnSpLocks/>
            <a:stCxn id="14" idx="2"/>
          </p:cNvCxnSpPr>
          <p:nvPr/>
        </p:nvCxnSpPr>
        <p:spPr>
          <a:xfrm flipH="1">
            <a:off x="6203387" y="4328308"/>
            <a:ext cx="2713224" cy="807612"/>
          </a:xfrm>
          <a:prstGeom prst="straightConnector1">
            <a:avLst/>
          </a:prstGeom>
          <a:ln w="76200">
            <a:solidFill>
              <a:srgbClr val="FF616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1000"/>
                                        <p:tgtEl>
                                          <p:spTgt spid="126"/>
                                        </p:tgtEl>
                                      </p:cBhvr>
                                    </p:animEffect>
                                    <p:anim calcmode="lin" valueType="num">
                                      <p:cBhvr>
                                        <p:cTn id="15" dur="1000" fill="hold"/>
                                        <p:tgtEl>
                                          <p:spTgt spid="126"/>
                                        </p:tgtEl>
                                        <p:attrNameLst>
                                          <p:attrName>ppt_x</p:attrName>
                                        </p:attrNameLst>
                                      </p:cBhvr>
                                      <p:tavLst>
                                        <p:tav tm="0">
                                          <p:val>
                                            <p:strVal val="#ppt_x"/>
                                          </p:val>
                                        </p:tav>
                                        <p:tav tm="100000">
                                          <p:val>
                                            <p:strVal val="#ppt_x"/>
                                          </p:val>
                                        </p:tav>
                                      </p:tavLst>
                                    </p:anim>
                                    <p:anim calcmode="lin" valueType="num">
                                      <p:cBhvr>
                                        <p:cTn id="16"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fade">
                                      <p:cBhvr>
                                        <p:cTn id="26" dur="1000"/>
                                        <p:tgtEl>
                                          <p:spTgt spid="133"/>
                                        </p:tgtEl>
                                      </p:cBhvr>
                                    </p:animEffect>
                                    <p:anim calcmode="lin" valueType="num">
                                      <p:cBhvr>
                                        <p:cTn id="27" dur="1000" fill="hold"/>
                                        <p:tgtEl>
                                          <p:spTgt spid="133"/>
                                        </p:tgtEl>
                                        <p:attrNameLst>
                                          <p:attrName>ppt_x</p:attrName>
                                        </p:attrNameLst>
                                      </p:cBhvr>
                                      <p:tavLst>
                                        <p:tav tm="0">
                                          <p:val>
                                            <p:strVal val="#ppt_x"/>
                                          </p:val>
                                        </p:tav>
                                        <p:tav tm="100000">
                                          <p:val>
                                            <p:strVal val="#ppt_x"/>
                                          </p:val>
                                        </p:tav>
                                      </p:tavLst>
                                    </p:anim>
                                    <p:anim calcmode="lin" valueType="num">
                                      <p:cBhvr>
                                        <p:cTn id="28" dur="1000" fill="hold"/>
                                        <p:tgtEl>
                                          <p:spTgt spid="133"/>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fill="hold"/>
                                        <p:tgtEl>
                                          <p:spTgt spid="132"/>
                                        </p:tgtEl>
                                        <p:attrNameLst>
                                          <p:attrName>ppt_x</p:attrName>
                                        </p:attrNameLst>
                                      </p:cBhvr>
                                      <p:tavLst>
                                        <p:tav tm="0">
                                          <p:val>
                                            <p:strVal val="#ppt_x"/>
                                          </p:val>
                                        </p:tav>
                                        <p:tav tm="100000">
                                          <p:val>
                                            <p:strVal val="#ppt_x"/>
                                          </p:val>
                                        </p:tav>
                                      </p:tavLst>
                                    </p:anim>
                                    <p:anim calcmode="lin" valueType="num">
                                      <p:cBhvr additive="base">
                                        <p:cTn id="3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1000"/>
                                        <p:tgtEl>
                                          <p:spTgt spid="127"/>
                                        </p:tgtEl>
                                      </p:cBhvr>
                                    </p:animEffect>
                                    <p:anim calcmode="lin" valueType="num">
                                      <p:cBhvr>
                                        <p:cTn id="38" dur="1000" fill="hold"/>
                                        <p:tgtEl>
                                          <p:spTgt spid="127"/>
                                        </p:tgtEl>
                                        <p:attrNameLst>
                                          <p:attrName>ppt_x</p:attrName>
                                        </p:attrNameLst>
                                      </p:cBhvr>
                                      <p:tavLst>
                                        <p:tav tm="0">
                                          <p:val>
                                            <p:strVal val="#ppt_x"/>
                                          </p:val>
                                        </p:tav>
                                        <p:tav tm="100000">
                                          <p:val>
                                            <p:strVal val="#ppt_x"/>
                                          </p:val>
                                        </p:tav>
                                      </p:tavLst>
                                    </p:anim>
                                    <p:anim calcmode="lin" valueType="num">
                                      <p:cBhvr>
                                        <p:cTn id="3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6"/>
                                        </p:tgtEl>
                                        <p:attrNameLst>
                                          <p:attrName>style.visibility</p:attrName>
                                        </p:attrNameLst>
                                      </p:cBhvr>
                                      <p:to>
                                        <p:strVal val="visible"/>
                                      </p:to>
                                    </p:set>
                                    <p:anim calcmode="lin" valueType="num">
                                      <p:cBhvr additive="base">
                                        <p:cTn id="56" dur="500" fill="hold"/>
                                        <p:tgtEl>
                                          <p:spTgt spid="156"/>
                                        </p:tgtEl>
                                        <p:attrNameLst>
                                          <p:attrName>ppt_x</p:attrName>
                                        </p:attrNameLst>
                                      </p:cBhvr>
                                      <p:tavLst>
                                        <p:tav tm="0">
                                          <p:val>
                                            <p:strVal val="#ppt_x"/>
                                          </p:val>
                                        </p:tav>
                                        <p:tav tm="100000">
                                          <p:val>
                                            <p:strVal val="#ppt_x"/>
                                          </p:val>
                                        </p:tav>
                                      </p:tavLst>
                                    </p:anim>
                                    <p:anim calcmode="lin" valueType="num">
                                      <p:cBhvr additive="base">
                                        <p:cTn id="57" dur="500" fill="hold"/>
                                        <p:tgtEl>
                                          <p:spTgt spid="156"/>
                                        </p:tgtEl>
                                        <p:attrNameLst>
                                          <p:attrName>ppt_y</p:attrName>
                                        </p:attrNameLst>
                                      </p:cBhvr>
                                      <p:tavLst>
                                        <p:tav tm="0">
                                          <p:val>
                                            <p:strVal val="1+#ppt_h/2"/>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1000"/>
                                        <p:tgtEl>
                                          <p:spTgt spid="88"/>
                                        </p:tgtEl>
                                      </p:cBhvr>
                                    </p:animEffect>
                                    <p:anim calcmode="lin" valueType="num">
                                      <p:cBhvr>
                                        <p:cTn id="61" dur="1000" fill="hold"/>
                                        <p:tgtEl>
                                          <p:spTgt spid="88"/>
                                        </p:tgtEl>
                                        <p:attrNameLst>
                                          <p:attrName>ppt_x</p:attrName>
                                        </p:attrNameLst>
                                      </p:cBhvr>
                                      <p:tavLst>
                                        <p:tav tm="0">
                                          <p:val>
                                            <p:strVal val="#ppt_x"/>
                                          </p:val>
                                        </p:tav>
                                        <p:tav tm="100000">
                                          <p:val>
                                            <p:strVal val="#ppt_x"/>
                                          </p:val>
                                        </p:tav>
                                      </p:tavLst>
                                    </p:anim>
                                    <p:anim calcmode="lin" valueType="num">
                                      <p:cBhvr>
                                        <p:cTn id="62" dur="1000" fill="hold"/>
                                        <p:tgtEl>
                                          <p:spTgt spid="88"/>
                                        </p:tgtEl>
                                        <p:attrNameLst>
                                          <p:attrName>ppt_y</p:attrName>
                                        </p:attrNameLst>
                                      </p:cBhvr>
                                      <p:tavLst>
                                        <p:tav tm="0">
                                          <p:val>
                                            <p:strVal val="#ppt_y+.1"/>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ppt_x"/>
                                          </p:val>
                                        </p:tav>
                                        <p:tav tm="100000">
                                          <p:val>
                                            <p:strVal val="#ppt_x"/>
                                          </p:val>
                                        </p:tav>
                                      </p:tavLst>
                                    </p:anim>
                                    <p:anim calcmode="lin" valueType="num">
                                      <p:cBhvr additive="base">
                                        <p:cTn id="6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1"/>
                                        </p:tgtEl>
                                        <p:attrNameLst>
                                          <p:attrName>style.visibility</p:attrName>
                                        </p:attrNameLst>
                                      </p:cBhvr>
                                      <p:to>
                                        <p:strVal val="visible"/>
                                      </p:to>
                                    </p:set>
                                    <p:anim calcmode="lin" valueType="num">
                                      <p:cBhvr additive="base">
                                        <p:cTn id="71" dur="500" fill="hold"/>
                                        <p:tgtEl>
                                          <p:spTgt spid="151"/>
                                        </p:tgtEl>
                                        <p:attrNameLst>
                                          <p:attrName>ppt_x</p:attrName>
                                        </p:attrNameLst>
                                      </p:cBhvr>
                                      <p:tavLst>
                                        <p:tav tm="0">
                                          <p:val>
                                            <p:strVal val="#ppt_x"/>
                                          </p:val>
                                        </p:tav>
                                        <p:tav tm="100000">
                                          <p:val>
                                            <p:strVal val="#ppt_x"/>
                                          </p:val>
                                        </p:tav>
                                      </p:tavLst>
                                    </p:anim>
                                    <p:anim calcmode="lin" valueType="num">
                                      <p:cBhvr additive="base">
                                        <p:cTn id="7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3"/>
                                        </p:tgtEl>
                                        <p:attrNameLst>
                                          <p:attrName>style.visibility</p:attrName>
                                        </p:attrNameLst>
                                      </p:cBhvr>
                                      <p:to>
                                        <p:strVal val="visible"/>
                                      </p:to>
                                    </p:set>
                                    <p:anim calcmode="lin" valueType="num">
                                      <p:cBhvr additive="base">
                                        <p:cTn id="77" dur="500" fill="hold"/>
                                        <p:tgtEl>
                                          <p:spTgt spid="153"/>
                                        </p:tgtEl>
                                        <p:attrNameLst>
                                          <p:attrName>ppt_x</p:attrName>
                                        </p:attrNameLst>
                                      </p:cBhvr>
                                      <p:tavLst>
                                        <p:tav tm="0">
                                          <p:val>
                                            <p:strVal val="#ppt_x"/>
                                          </p:val>
                                        </p:tav>
                                        <p:tav tm="100000">
                                          <p:val>
                                            <p:strVal val="#ppt_x"/>
                                          </p:val>
                                        </p:tav>
                                      </p:tavLst>
                                    </p:anim>
                                    <p:anim calcmode="lin" valueType="num">
                                      <p:cBhvr additive="base">
                                        <p:cTn id="7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fade">
                                      <p:cBhvr>
                                        <p:cTn id="98" dur="1000"/>
                                        <p:tgtEl>
                                          <p:spTgt spid="106"/>
                                        </p:tgtEl>
                                      </p:cBhvr>
                                    </p:animEffect>
                                    <p:anim calcmode="lin" valueType="num">
                                      <p:cBhvr>
                                        <p:cTn id="99" dur="1000" fill="hold"/>
                                        <p:tgtEl>
                                          <p:spTgt spid="106"/>
                                        </p:tgtEl>
                                        <p:attrNameLst>
                                          <p:attrName>ppt_x</p:attrName>
                                        </p:attrNameLst>
                                      </p:cBhvr>
                                      <p:tavLst>
                                        <p:tav tm="0">
                                          <p:val>
                                            <p:strVal val="#ppt_x"/>
                                          </p:val>
                                        </p:tav>
                                        <p:tav tm="100000">
                                          <p:val>
                                            <p:strVal val="#ppt_x"/>
                                          </p:val>
                                        </p:tav>
                                      </p:tavLst>
                                    </p:anim>
                                    <p:anim calcmode="lin" valueType="num">
                                      <p:cBhvr>
                                        <p:cTn id="100" dur="1000" fill="hold"/>
                                        <p:tgtEl>
                                          <p:spTgt spid="106"/>
                                        </p:tgtEl>
                                        <p:attrNameLst>
                                          <p:attrName>ppt_y</p:attrName>
                                        </p:attrNameLst>
                                      </p:cBhvr>
                                      <p:tavLst>
                                        <p:tav tm="0">
                                          <p:val>
                                            <p:strVal val="#ppt_y+.1"/>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ppt_x"/>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barn(inVertical)">
                                      <p:cBhvr>
                                        <p:cTn id="116" dur="500"/>
                                        <p:tgtEl>
                                          <p:spTgt spid="85"/>
                                        </p:tgtEl>
                                      </p:cBhvr>
                                    </p:animEffect>
                                  </p:childTnLst>
                                </p:cTn>
                              </p:par>
                              <p:par>
                                <p:cTn id="117" presetID="42" presetClass="entr" presetSubtype="0" fill="hold" nodeType="withEffect">
                                  <p:stCondLst>
                                    <p:cond delay="0"/>
                                  </p:stCondLst>
                                  <p:childTnLst>
                                    <p:set>
                                      <p:cBhvr>
                                        <p:cTn id="118" dur="1" fill="hold">
                                          <p:stCondLst>
                                            <p:cond delay="0"/>
                                          </p:stCondLst>
                                        </p:cTn>
                                        <p:tgtEl>
                                          <p:spTgt spid="143"/>
                                        </p:tgtEl>
                                        <p:attrNameLst>
                                          <p:attrName>style.visibility</p:attrName>
                                        </p:attrNameLst>
                                      </p:cBhvr>
                                      <p:to>
                                        <p:strVal val="visible"/>
                                      </p:to>
                                    </p:set>
                                    <p:animEffect transition="in" filter="fade">
                                      <p:cBhvr>
                                        <p:cTn id="119" dur="1000"/>
                                        <p:tgtEl>
                                          <p:spTgt spid="143"/>
                                        </p:tgtEl>
                                      </p:cBhvr>
                                    </p:animEffect>
                                    <p:anim calcmode="lin" valueType="num">
                                      <p:cBhvr>
                                        <p:cTn id="120" dur="1000" fill="hold"/>
                                        <p:tgtEl>
                                          <p:spTgt spid="143"/>
                                        </p:tgtEl>
                                        <p:attrNameLst>
                                          <p:attrName>ppt_x</p:attrName>
                                        </p:attrNameLst>
                                      </p:cBhvr>
                                      <p:tavLst>
                                        <p:tav tm="0">
                                          <p:val>
                                            <p:strVal val="#ppt_x"/>
                                          </p:val>
                                        </p:tav>
                                        <p:tav tm="100000">
                                          <p:val>
                                            <p:strVal val="#ppt_x"/>
                                          </p:val>
                                        </p:tav>
                                      </p:tavLst>
                                    </p:anim>
                                    <p:anim calcmode="lin" valueType="num">
                                      <p:cBhvr>
                                        <p:cTn id="121" dur="1000" fill="hold"/>
                                        <p:tgtEl>
                                          <p:spTgt spid="14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96"/>
                                        </p:tgtEl>
                                        <p:attrNameLst>
                                          <p:attrName>style.visibility</p:attrName>
                                        </p:attrNameLst>
                                      </p:cBhvr>
                                      <p:to>
                                        <p:strVal val="visible"/>
                                      </p:to>
                                    </p:set>
                                    <p:animEffect transition="in" filter="fade">
                                      <p:cBhvr>
                                        <p:cTn id="124" dur="1000"/>
                                        <p:tgtEl>
                                          <p:spTgt spid="96"/>
                                        </p:tgtEl>
                                      </p:cBhvr>
                                    </p:animEffect>
                                    <p:anim calcmode="lin" valueType="num">
                                      <p:cBhvr>
                                        <p:cTn id="125" dur="1000" fill="hold"/>
                                        <p:tgtEl>
                                          <p:spTgt spid="96"/>
                                        </p:tgtEl>
                                        <p:attrNameLst>
                                          <p:attrName>ppt_x</p:attrName>
                                        </p:attrNameLst>
                                      </p:cBhvr>
                                      <p:tavLst>
                                        <p:tav tm="0">
                                          <p:val>
                                            <p:strVal val="#ppt_x"/>
                                          </p:val>
                                        </p:tav>
                                        <p:tav tm="100000">
                                          <p:val>
                                            <p:strVal val="#ppt_x"/>
                                          </p:val>
                                        </p:tav>
                                      </p:tavLst>
                                    </p:anim>
                                    <p:anim calcmode="lin" valueType="num">
                                      <p:cBhvr>
                                        <p:cTn id="126" dur="1000" fill="hold"/>
                                        <p:tgtEl>
                                          <p:spTgt spid="96"/>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fade">
                                      <p:cBhvr>
                                        <p:cTn id="129" dur="1000"/>
                                        <p:tgtEl>
                                          <p:spTgt spid="99"/>
                                        </p:tgtEl>
                                      </p:cBhvr>
                                    </p:animEffect>
                                    <p:anim calcmode="lin" valueType="num">
                                      <p:cBhvr>
                                        <p:cTn id="130" dur="1000" fill="hold"/>
                                        <p:tgtEl>
                                          <p:spTgt spid="99"/>
                                        </p:tgtEl>
                                        <p:attrNameLst>
                                          <p:attrName>ppt_x</p:attrName>
                                        </p:attrNameLst>
                                      </p:cBhvr>
                                      <p:tavLst>
                                        <p:tav tm="0">
                                          <p:val>
                                            <p:strVal val="#ppt_x"/>
                                          </p:val>
                                        </p:tav>
                                        <p:tav tm="100000">
                                          <p:val>
                                            <p:strVal val="#ppt_x"/>
                                          </p:val>
                                        </p:tav>
                                      </p:tavLst>
                                    </p:anim>
                                    <p:anim calcmode="lin" valueType="num">
                                      <p:cBhvr>
                                        <p:cTn id="131" dur="1000" fill="hold"/>
                                        <p:tgtEl>
                                          <p:spTgt spid="99"/>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fade">
                                      <p:cBhvr>
                                        <p:cTn id="134" dur="1000"/>
                                        <p:tgtEl>
                                          <p:spTgt spid="103"/>
                                        </p:tgtEl>
                                      </p:cBhvr>
                                    </p:animEffect>
                                    <p:anim calcmode="lin" valueType="num">
                                      <p:cBhvr>
                                        <p:cTn id="135" dur="1000" fill="hold"/>
                                        <p:tgtEl>
                                          <p:spTgt spid="103"/>
                                        </p:tgtEl>
                                        <p:attrNameLst>
                                          <p:attrName>ppt_x</p:attrName>
                                        </p:attrNameLst>
                                      </p:cBhvr>
                                      <p:tavLst>
                                        <p:tav tm="0">
                                          <p:val>
                                            <p:strVal val="#ppt_x"/>
                                          </p:val>
                                        </p:tav>
                                        <p:tav tm="100000">
                                          <p:val>
                                            <p:strVal val="#ppt_x"/>
                                          </p:val>
                                        </p:tav>
                                      </p:tavLst>
                                    </p:anim>
                                    <p:anim calcmode="lin" valueType="num">
                                      <p:cBhvr>
                                        <p:cTn id="136" dur="1000" fill="hold"/>
                                        <p:tgtEl>
                                          <p:spTgt spid="103"/>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fade">
                                      <p:cBhvr>
                                        <p:cTn id="139" dur="1000"/>
                                        <p:tgtEl>
                                          <p:spTgt spid="110"/>
                                        </p:tgtEl>
                                      </p:cBhvr>
                                    </p:animEffect>
                                    <p:anim calcmode="lin" valueType="num">
                                      <p:cBhvr>
                                        <p:cTn id="140" dur="1000" fill="hold"/>
                                        <p:tgtEl>
                                          <p:spTgt spid="110"/>
                                        </p:tgtEl>
                                        <p:attrNameLst>
                                          <p:attrName>ppt_x</p:attrName>
                                        </p:attrNameLst>
                                      </p:cBhvr>
                                      <p:tavLst>
                                        <p:tav tm="0">
                                          <p:val>
                                            <p:strVal val="#ppt_x"/>
                                          </p:val>
                                        </p:tav>
                                        <p:tav tm="100000">
                                          <p:val>
                                            <p:strVal val="#ppt_x"/>
                                          </p:val>
                                        </p:tav>
                                      </p:tavLst>
                                    </p:anim>
                                    <p:anim calcmode="lin" valueType="num">
                                      <p:cBhvr>
                                        <p:cTn id="141" dur="1000" fill="hold"/>
                                        <p:tgtEl>
                                          <p:spTgt spid="110"/>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1000"/>
                                        <p:tgtEl>
                                          <p:spTgt spid="141"/>
                                        </p:tgtEl>
                                      </p:cBhvr>
                                    </p:animEffect>
                                    <p:anim calcmode="lin" valueType="num">
                                      <p:cBhvr>
                                        <p:cTn id="145" dur="1000" fill="hold"/>
                                        <p:tgtEl>
                                          <p:spTgt spid="141"/>
                                        </p:tgtEl>
                                        <p:attrNameLst>
                                          <p:attrName>ppt_x</p:attrName>
                                        </p:attrNameLst>
                                      </p:cBhvr>
                                      <p:tavLst>
                                        <p:tav tm="0">
                                          <p:val>
                                            <p:strVal val="#ppt_x"/>
                                          </p:val>
                                        </p:tav>
                                        <p:tav tm="100000">
                                          <p:val>
                                            <p:strVal val="#ppt_x"/>
                                          </p:val>
                                        </p:tav>
                                      </p:tavLst>
                                    </p:anim>
                                    <p:anim calcmode="lin" valueType="num">
                                      <p:cBhvr>
                                        <p:cTn id="146" dur="1000" fill="hold"/>
                                        <p:tgtEl>
                                          <p:spTgt spid="141"/>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146"/>
                                        </p:tgtEl>
                                        <p:attrNameLst>
                                          <p:attrName>style.visibility</p:attrName>
                                        </p:attrNameLst>
                                      </p:cBhvr>
                                      <p:to>
                                        <p:strVal val="visible"/>
                                      </p:to>
                                    </p:set>
                                    <p:animEffect transition="in" filter="fade">
                                      <p:cBhvr>
                                        <p:cTn id="149" dur="1000"/>
                                        <p:tgtEl>
                                          <p:spTgt spid="146"/>
                                        </p:tgtEl>
                                      </p:cBhvr>
                                    </p:animEffect>
                                    <p:anim calcmode="lin" valueType="num">
                                      <p:cBhvr>
                                        <p:cTn id="150" dur="1000" fill="hold"/>
                                        <p:tgtEl>
                                          <p:spTgt spid="146"/>
                                        </p:tgtEl>
                                        <p:attrNameLst>
                                          <p:attrName>ppt_x</p:attrName>
                                        </p:attrNameLst>
                                      </p:cBhvr>
                                      <p:tavLst>
                                        <p:tav tm="0">
                                          <p:val>
                                            <p:strVal val="#ppt_x"/>
                                          </p:val>
                                        </p:tav>
                                        <p:tav tm="100000">
                                          <p:val>
                                            <p:strVal val="#ppt_x"/>
                                          </p:val>
                                        </p:tav>
                                      </p:tavLst>
                                    </p:anim>
                                    <p:anim calcmode="lin" valueType="num">
                                      <p:cBhvr>
                                        <p:cTn id="151" dur="1000" fill="hold"/>
                                        <p:tgtEl>
                                          <p:spTgt spid="146"/>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149"/>
                                        </p:tgtEl>
                                        <p:attrNameLst>
                                          <p:attrName>style.visibility</p:attrName>
                                        </p:attrNameLst>
                                      </p:cBhvr>
                                      <p:to>
                                        <p:strVal val="visible"/>
                                      </p:to>
                                    </p:set>
                                    <p:animEffect transition="in" filter="fade">
                                      <p:cBhvr>
                                        <p:cTn id="154" dur="1000"/>
                                        <p:tgtEl>
                                          <p:spTgt spid="149"/>
                                        </p:tgtEl>
                                      </p:cBhvr>
                                    </p:animEffect>
                                    <p:anim calcmode="lin" valueType="num">
                                      <p:cBhvr>
                                        <p:cTn id="155" dur="1000" fill="hold"/>
                                        <p:tgtEl>
                                          <p:spTgt spid="149"/>
                                        </p:tgtEl>
                                        <p:attrNameLst>
                                          <p:attrName>ppt_x</p:attrName>
                                        </p:attrNameLst>
                                      </p:cBhvr>
                                      <p:tavLst>
                                        <p:tav tm="0">
                                          <p:val>
                                            <p:strVal val="#ppt_x"/>
                                          </p:val>
                                        </p:tav>
                                        <p:tav tm="100000">
                                          <p:val>
                                            <p:strVal val="#ppt_x"/>
                                          </p:val>
                                        </p:tav>
                                      </p:tavLst>
                                    </p:anim>
                                    <p:anim calcmode="lin" valueType="num">
                                      <p:cBhvr>
                                        <p:cTn id="156" dur="1000" fill="hold"/>
                                        <p:tgtEl>
                                          <p:spTgt spid="149"/>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92"/>
                                        </p:tgtEl>
                                        <p:attrNameLst>
                                          <p:attrName>style.visibility</p:attrName>
                                        </p:attrNameLst>
                                      </p:cBhvr>
                                      <p:to>
                                        <p:strVal val="visible"/>
                                      </p:to>
                                    </p:set>
                                    <p:animEffect transition="in" filter="fade">
                                      <p:cBhvr>
                                        <p:cTn id="159" dur="1000"/>
                                        <p:tgtEl>
                                          <p:spTgt spid="92"/>
                                        </p:tgtEl>
                                      </p:cBhvr>
                                    </p:animEffect>
                                    <p:anim calcmode="lin" valueType="num">
                                      <p:cBhvr>
                                        <p:cTn id="160" dur="1000" fill="hold"/>
                                        <p:tgtEl>
                                          <p:spTgt spid="92"/>
                                        </p:tgtEl>
                                        <p:attrNameLst>
                                          <p:attrName>ppt_x</p:attrName>
                                        </p:attrNameLst>
                                      </p:cBhvr>
                                      <p:tavLst>
                                        <p:tav tm="0">
                                          <p:val>
                                            <p:strVal val="#ppt_x"/>
                                          </p:val>
                                        </p:tav>
                                        <p:tav tm="100000">
                                          <p:val>
                                            <p:strVal val="#ppt_x"/>
                                          </p:val>
                                        </p:tav>
                                      </p:tavLst>
                                    </p:anim>
                                    <p:anim calcmode="lin" valueType="num">
                                      <p:cBhvr>
                                        <p:cTn id="161"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79" grpId="0" animBg="1"/>
      <p:bldP spid="132" grpId="0" animBg="1"/>
      <p:bldP spid="13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334A1-E3D7-49C8-9899-DABB02799C25}"/>
              </a:ext>
            </a:extLst>
          </p:cNvPr>
          <p:cNvSpPr>
            <a:spLocks noGrp="1"/>
          </p:cNvSpPr>
          <p:nvPr>
            <p:ph type="title"/>
          </p:nvPr>
        </p:nvSpPr>
        <p:spPr/>
        <p:txBody>
          <a:bodyPr/>
          <a:lstStyle/>
          <a:p>
            <a:r>
              <a:rPr lang="en-US" dirty="0"/>
              <a:t>High-level objectives</a:t>
            </a:r>
          </a:p>
        </p:txBody>
      </p:sp>
      <p:sp>
        <p:nvSpPr>
          <p:cNvPr id="3" name="Content Placeholder 2">
            <a:extLst>
              <a:ext uri="{FF2B5EF4-FFF2-40B4-BE49-F238E27FC236}">
                <a16:creationId xmlns:a16="http://schemas.microsoft.com/office/drawing/2014/main" xmlns="" id="{0A0715D5-1ABF-49D9-98FD-CCCA2D0EC193}"/>
              </a:ext>
            </a:extLst>
          </p:cNvPr>
          <p:cNvSpPr>
            <a:spLocks noGrp="1"/>
          </p:cNvSpPr>
          <p:nvPr>
            <p:ph idx="1"/>
          </p:nvPr>
        </p:nvSpPr>
        <p:spPr/>
        <p:txBody>
          <a:bodyPr/>
          <a:lstStyle/>
          <a:p>
            <a:r>
              <a:rPr lang="en-US" dirty="0"/>
              <a:t>Facilitate discovery of SDG-related data and information by humans and machines</a:t>
            </a:r>
          </a:p>
          <a:p>
            <a:r>
              <a:rPr lang="en-US" dirty="0"/>
              <a:t>Ensure documentation and traceability of SDG data provenance to build trust in high-quality, authoritative sources</a:t>
            </a:r>
          </a:p>
          <a:p>
            <a:r>
              <a:rPr lang="en-US" dirty="0"/>
              <a:t>Enable interoperability, contextualization and integration of SDG information from multiple sources</a:t>
            </a:r>
          </a:p>
          <a:p>
            <a:r>
              <a:rPr lang="en-US" dirty="0"/>
              <a:t>Demonstrate how to publish and use SDG-related data and information on the semantic web</a:t>
            </a:r>
          </a:p>
          <a:p>
            <a:endParaRPr lang="en-US" dirty="0"/>
          </a:p>
          <a:p>
            <a:endParaRPr lang="en-US" dirty="0"/>
          </a:p>
          <a:p>
            <a:endParaRPr lang="en-US" dirty="0"/>
          </a:p>
        </p:txBody>
      </p:sp>
    </p:spTree>
    <p:extLst>
      <p:ext uri="{BB962C8B-B14F-4D97-AF65-F5344CB8AC3E}">
        <p14:creationId xmlns:p14="http://schemas.microsoft.com/office/powerpoint/2010/main" val="290010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290CD9-3F3E-41A4-AAA4-4FB9DA18CC92}"/>
              </a:ext>
            </a:extLst>
          </p:cNvPr>
          <p:cNvSpPr>
            <a:spLocks noGrp="1"/>
          </p:cNvSpPr>
          <p:nvPr>
            <p:ph type="title"/>
          </p:nvPr>
        </p:nvSpPr>
        <p:spPr/>
        <p:txBody>
          <a:bodyPr/>
          <a:lstStyle/>
          <a:p>
            <a:r>
              <a:rPr lang="en-US" dirty="0"/>
              <a:t>SDG Metadata: a working definition</a:t>
            </a:r>
          </a:p>
        </p:txBody>
      </p:sp>
      <p:sp>
        <p:nvSpPr>
          <p:cNvPr id="3" name="Content Placeholder 2">
            <a:extLst>
              <a:ext uri="{FF2B5EF4-FFF2-40B4-BE49-F238E27FC236}">
                <a16:creationId xmlns:a16="http://schemas.microsoft.com/office/drawing/2014/main" xmlns="" id="{1616EFF3-84AD-4079-B683-A5AACCDE5FDA}"/>
              </a:ext>
            </a:extLst>
          </p:cNvPr>
          <p:cNvSpPr>
            <a:spLocks noGrp="1"/>
          </p:cNvSpPr>
          <p:nvPr>
            <p:ph idx="1"/>
          </p:nvPr>
        </p:nvSpPr>
        <p:spPr/>
        <p:txBody>
          <a:bodyPr/>
          <a:lstStyle/>
          <a:p>
            <a:pPr marL="0" indent="0">
              <a:buNone/>
            </a:pPr>
            <a:r>
              <a:rPr lang="en-US" dirty="0"/>
              <a:t>“Data about the nature and characteristics of digital SDG information resources published on the web…</a:t>
            </a:r>
          </a:p>
          <a:p>
            <a:r>
              <a:rPr lang="en-US" dirty="0"/>
              <a:t>structured according to standardized schemas, and …</a:t>
            </a:r>
          </a:p>
          <a:p>
            <a:r>
              <a:rPr lang="en-US" dirty="0"/>
              <a:t>encoded following commonly agreed rules and vocabularies</a:t>
            </a:r>
          </a:p>
          <a:p>
            <a:pPr marL="0" indent="0">
              <a:buNone/>
            </a:pPr>
            <a:r>
              <a:rPr lang="en-US" dirty="0"/>
              <a:t> that enhances their findability, searchability, integrability and usability”</a:t>
            </a:r>
          </a:p>
        </p:txBody>
      </p:sp>
    </p:spTree>
    <p:extLst>
      <p:ext uri="{BB962C8B-B14F-4D97-AF65-F5344CB8AC3E}">
        <p14:creationId xmlns:p14="http://schemas.microsoft.com/office/powerpoint/2010/main" val="15397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788A-DBD3-406B-91A4-588E65BC6E2D}"/>
              </a:ext>
            </a:extLst>
          </p:cNvPr>
          <p:cNvSpPr>
            <a:spLocks noGrp="1"/>
          </p:cNvSpPr>
          <p:nvPr>
            <p:ph type="title"/>
          </p:nvPr>
        </p:nvSpPr>
        <p:spPr/>
        <p:txBody>
          <a:bodyPr/>
          <a:lstStyle/>
          <a:p>
            <a:r>
              <a:rPr lang="en-US" dirty="0"/>
              <a:t>Deliverables</a:t>
            </a:r>
          </a:p>
        </p:txBody>
      </p:sp>
      <p:sp>
        <p:nvSpPr>
          <p:cNvPr id="3" name="Content Placeholder 2">
            <a:extLst>
              <a:ext uri="{FF2B5EF4-FFF2-40B4-BE49-F238E27FC236}">
                <a16:creationId xmlns:a16="http://schemas.microsoft.com/office/drawing/2014/main" xmlns="" id="{F8A7B2F5-00B5-41EA-BCE1-CF380E3F5410}"/>
              </a:ext>
            </a:extLst>
          </p:cNvPr>
          <p:cNvSpPr>
            <a:spLocks noGrp="1"/>
          </p:cNvSpPr>
          <p:nvPr>
            <p:ph idx="1"/>
          </p:nvPr>
        </p:nvSpPr>
        <p:spPr/>
        <p:txBody>
          <a:bodyPr>
            <a:normAutofit fontScale="85000" lnSpcReduction="10000"/>
          </a:bodyPr>
          <a:lstStyle/>
          <a:p>
            <a:r>
              <a:rPr lang="en-US" dirty="0"/>
              <a:t>Express and utilize metadata about existing SDG datasets following linked-data standards (e.g., schema.org and the DCAT)</a:t>
            </a:r>
          </a:p>
          <a:p>
            <a:r>
              <a:rPr lang="en-US" dirty="0"/>
              <a:t>Develop and maintain authoritative SDG knowledge organization systems for the semantic web</a:t>
            </a:r>
          </a:p>
          <a:p>
            <a:r>
              <a:rPr lang="en-US" dirty="0"/>
              <a:t>Enrich metadata about existing SDG datasets with references to external KOS (e.g., using </a:t>
            </a:r>
            <a:r>
              <a:rPr lang="en-US" dirty="0" err="1"/>
              <a:t>skos:exactMatch</a:t>
            </a:r>
            <a:r>
              <a:rPr lang="en-US" dirty="0"/>
              <a:t>)</a:t>
            </a:r>
          </a:p>
          <a:p>
            <a:r>
              <a:rPr lang="en-US" dirty="0"/>
              <a:t>Map traditional SDG datasets (e.g., in SDMX format) to their representation using the Data Cube Vocabulary</a:t>
            </a:r>
          </a:p>
          <a:p>
            <a:r>
              <a:rPr lang="en-US" dirty="0"/>
              <a:t>Publish SDG datasets on RDF-enabled data stores</a:t>
            </a:r>
          </a:p>
          <a:p>
            <a:r>
              <a:rPr lang="en-US" dirty="0"/>
              <a:t>Develop tools and applications that consume rich, structured data and metadata on the semantic web</a:t>
            </a:r>
          </a:p>
          <a:p>
            <a:pPr marL="0" indent="0">
              <a:buNone/>
            </a:pPr>
            <a:endParaRPr lang="en-US" dirty="0"/>
          </a:p>
        </p:txBody>
      </p:sp>
    </p:spTree>
    <p:extLst>
      <p:ext uri="{BB962C8B-B14F-4D97-AF65-F5344CB8AC3E}">
        <p14:creationId xmlns:p14="http://schemas.microsoft.com/office/powerpoint/2010/main" val="2922643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CE9CB7B05C164D8080449E5E0CE91F" ma:contentTypeVersion="11" ma:contentTypeDescription="Create a new document." ma:contentTypeScope="" ma:versionID="cfb751be324ee2a45e7dfeb03e6f1670">
  <xsd:schema xmlns:xsd="http://www.w3.org/2001/XMLSchema" xmlns:xs="http://www.w3.org/2001/XMLSchema" xmlns:p="http://schemas.microsoft.com/office/2006/metadata/properties" xmlns:ns3="331bc5fa-37a0-4eaf-92e6-e8f500860589" xmlns:ns4="efb7f1d3-2f00-4f20-b7f7-b4cd1648c34e" targetNamespace="http://schemas.microsoft.com/office/2006/metadata/properties" ma:root="true" ma:fieldsID="ab4df89d0b8e89be7308ff0e115279f8" ns3:_="" ns4:_="">
    <xsd:import namespace="331bc5fa-37a0-4eaf-92e6-e8f500860589"/>
    <xsd:import namespace="efb7f1d3-2f00-4f20-b7f7-b4cd1648c3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bc5fa-37a0-4eaf-92e6-e8f500860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7f1d3-2f00-4f20-b7f7-b4cd1648c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4FF36-F308-4CA7-A235-FDEB71F4B3A9}">
  <ds:schemaRefs>
    <ds:schemaRef ds:uri="http://schemas.microsoft.com/office/2006/metadata/properties"/>
    <ds:schemaRef ds:uri="http://purl.org/dc/terms/"/>
    <ds:schemaRef ds:uri="efb7f1d3-2f00-4f20-b7f7-b4cd1648c34e"/>
    <ds:schemaRef ds:uri="http://schemas.microsoft.com/office/2006/documentManagement/types"/>
    <ds:schemaRef ds:uri="http://schemas.openxmlformats.org/package/2006/metadata/core-properties"/>
    <ds:schemaRef ds:uri="331bc5fa-37a0-4eaf-92e6-e8f500860589"/>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59F247C-92D7-46AF-95FE-12EFDF4D6B89}">
  <ds:schemaRefs>
    <ds:schemaRef ds:uri="http://schemas.microsoft.com/sharepoint/v3/contenttype/forms"/>
  </ds:schemaRefs>
</ds:datastoreItem>
</file>

<file path=customXml/itemProps3.xml><?xml version="1.0" encoding="utf-8"?>
<ds:datastoreItem xmlns:ds="http://schemas.openxmlformats.org/officeDocument/2006/customXml" ds:itemID="{CAFEF5F6-33E5-4CA7-B839-FA6A25EB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bc5fa-37a0-4eaf-92e6-e8f500860589"/>
    <ds:schemaRef ds:uri="efb7f1d3-2f00-4f20-b7f7-b4cd1648c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Benutzerdefiniert</PresentationFormat>
  <Paragraphs>88</Paragraphs>
  <Slides>17</Slides>
  <Notes>3</Notes>
  <HiddenSlides>0</HiddenSlides>
  <MMClips>0</MMClips>
  <ScaleCrop>false</ScaleCrop>
  <HeadingPairs>
    <vt:vector size="4" baseType="variant">
      <vt:variant>
        <vt:lpstr>Design</vt:lpstr>
      </vt:variant>
      <vt:variant>
        <vt:i4>3</vt:i4>
      </vt:variant>
      <vt:variant>
        <vt:lpstr>Folientitel</vt:lpstr>
      </vt:variant>
      <vt:variant>
        <vt:i4>17</vt:i4>
      </vt:variant>
    </vt:vector>
  </HeadingPairs>
  <TitlesOfParts>
    <vt:vector size="20" baseType="lpstr">
      <vt:lpstr>Office Theme</vt:lpstr>
      <vt:lpstr>Custom Design</vt:lpstr>
      <vt:lpstr>1_Office Theme</vt:lpstr>
      <vt:lpstr>PowerPoint-Präsentation</vt:lpstr>
      <vt:lpstr>Background</vt:lpstr>
      <vt:lpstr>Data interoperability for the SDGs</vt:lpstr>
      <vt:lpstr>Vision</vt:lpstr>
      <vt:lpstr>Pathway to data interoperability</vt:lpstr>
      <vt:lpstr>Bringing the SDGs to the semantic web</vt:lpstr>
      <vt:lpstr>High-level objectives</vt:lpstr>
      <vt:lpstr>SDG Metadata: a working definition</vt:lpstr>
      <vt:lpstr>Deliverables</vt:lpstr>
      <vt:lpstr>Challenges</vt:lpstr>
      <vt:lpstr>Current status of the SDG linked-data project</vt:lpstr>
      <vt:lpstr>SDG Knowledge Organization System</vt:lpstr>
      <vt:lpstr>Demo app</vt:lpstr>
      <vt:lpstr>How it works…</vt:lpstr>
      <vt:lpstr>Drill-down to get relevant statistical data from Global SDG database</vt:lpstr>
      <vt:lpstr>The big task ahead</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Gerardo Gonzalez Morales</dc:creator>
  <cp:lastModifiedBy>Wasner Catharina</cp:lastModifiedBy>
  <cp:revision>67</cp:revision>
  <dcterms:created xsi:type="dcterms:W3CDTF">2019-07-10T06:08:06Z</dcterms:created>
  <dcterms:modified xsi:type="dcterms:W3CDTF">2019-10-07T08:56:54Z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0x0101002ACE9CB7B05C164D8080449E5E0CE91F</vt:lpwstr>
  </property>
</Properties>
</file>