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6C71B-6497-4844-9478-59129BCEB7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508CDA-B53F-4A34-9D72-E1793C8379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75CBE-E661-4DFC-BA18-FD391EF5A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20D4-29BC-493C-8869-7ADF7A4DB0A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4B363-C9A1-4476-8009-B5B86B3B7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73328-573B-49CE-8F7D-F6B5BA2A7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9E68-FEC6-442B-8524-21CBF05A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570B9-D0AA-4590-AD4E-1EB81373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E23924-0AF7-4A16-9F8A-75140F446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5A84C-AFE7-4E1A-80D1-D5C9A5D8A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20D4-29BC-493C-8869-7ADF7A4DB0A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9E057-06E3-4CB4-916A-088F3FB22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6E92-0998-423F-AD3E-2821C9F42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9E68-FEC6-442B-8524-21CBF05A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9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7BF08B-9DB0-4FDB-B0BA-28A5726D96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132416-0DF4-49EF-AD31-18C80060A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DBF1D-73DD-4D3B-974D-DD8B936BF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20D4-29BC-493C-8869-7ADF7A4DB0A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DA94D-5FDE-41BF-B84D-68F259342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1332D-25A5-4ADC-9A73-4174B4487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9E68-FEC6-442B-8524-21CBF05A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5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F6740-C845-44C3-B7C0-17D09A3D5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1CB6A-AAA2-473E-8414-A98269995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68B41-1A0F-4B2A-8393-3AF55DE14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20D4-29BC-493C-8869-7ADF7A4DB0A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B365B-5FD0-4940-B91A-9FBFFB077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D166D-3139-4FE4-BF4A-C3C24867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9E68-FEC6-442B-8524-21CBF05A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82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9E6F2-0B29-4A58-B7BC-7016E9DF4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383CB4-397C-44DB-A925-CA6420880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30C73-2F39-42F5-9428-5793886A6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20D4-29BC-493C-8869-7ADF7A4DB0A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C2F23-B118-4C7F-9D9B-98FB80192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C4FEE-57B5-48DF-9FA7-CCEA8C11A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9E68-FEC6-442B-8524-21CBF05A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4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CC623-DDAD-4503-83F0-4A8EB77D6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619F9-A198-41EB-863C-4C492D758C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D934C7-24A9-486D-831B-00720B8BF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D1C34-D827-494B-98F9-E3C67B317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20D4-29BC-493C-8869-7ADF7A4DB0A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F47E24-2A69-4A7A-B5A6-7BB96B3DC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D6E611-65E1-47F9-B92C-F88D48F37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9E68-FEC6-442B-8524-21CBF05A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30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6296A-4D66-4DAA-A41B-55BBF5D7E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2F0202-6C15-4D11-9CA4-54226EF46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10CDD-3901-4A40-BC74-751579D46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B57E09-AB0D-4AA9-BBCE-84C91EFE0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7BDC8-9834-4C55-8D95-617DF22FDA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CEE215-E51E-4940-86E8-92A64FB81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20D4-29BC-493C-8869-7ADF7A4DB0A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133640-6F61-4841-8D0B-75ADBF8AD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479BA6-CAEA-4F1F-8C39-4CDD67CA8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9E68-FEC6-442B-8524-21CBF05A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9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6D9DB-DE5D-42D3-93DF-522C00EB8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B1DDF8-05BF-4A0E-B04D-75967F98F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20D4-29BC-493C-8869-7ADF7A4DB0A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F66346-7042-4A27-AFA1-427BBC4CB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89960-B3D3-4070-969C-11ADE06FB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9E68-FEC6-442B-8524-21CBF05A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1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E93EBB-BA90-4CB1-B094-87FE4AC8B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20D4-29BC-493C-8869-7ADF7A4DB0A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9E4CDC-D357-4906-B061-541322432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49567A-5EAA-4F1A-AE67-5C8E2715F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9E68-FEC6-442B-8524-21CBF05A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5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14F6E-C046-4F37-B9D7-72F5BFA4E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FB2F5-F83B-4066-8287-674CF4C18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AC681-8035-4D0C-B0D7-2D480E93B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379A36-175D-4422-B40E-8F1BD9668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20D4-29BC-493C-8869-7ADF7A4DB0A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90C990-06EF-48A5-B780-A63A848A4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8BB32-A7F5-4801-A244-AFF4BA1CF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9E68-FEC6-442B-8524-21CBF05A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1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E3DD9-E82E-47D6-B10E-621D41B5A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38BF20-75ED-4A22-9F6A-EDD6F0D6D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7BF29F-2DA9-4D62-BE8B-1A17A9D5E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970183-0A40-4872-B4BE-DE6DE0CEF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520D4-29BC-493C-8869-7ADF7A4DB0A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68E25-E196-472B-9CA6-6F7FB0A3C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A9DABE-45A6-4B68-BB50-8499C5881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9E68-FEC6-442B-8524-21CBF05A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9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B1F493-3D44-4EFE-88D2-876DCB20B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CDBD0-9149-4C51-BBEF-D74C1C435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5E36D-5E87-495C-81D0-B8519C4D1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520D4-29BC-493C-8869-7ADF7A4DB0A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44F06-AAF1-4544-A7F8-011B915D56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8B6FC-6F6F-463A-9C07-D962909FB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B9E68-FEC6-442B-8524-21CBF05A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7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55942-C3C0-4CB7-82AE-CDB04596D9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Report on the 2018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6A24BC-A1A0-47F4-842E-BA11D7D423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Implications for 2019</a:t>
            </a:r>
          </a:p>
        </p:txBody>
      </p:sp>
    </p:spTree>
    <p:extLst>
      <p:ext uri="{BB962C8B-B14F-4D97-AF65-F5344CB8AC3E}">
        <p14:creationId xmlns:p14="http://schemas.microsoft.com/office/powerpoint/2010/main" val="2911393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0FA94-CA7C-457C-8DFE-D5A1BD6BA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Outcomes: IDDO – Infectious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F9B52-5A99-4EB6-B4B2-7CAA2D2BD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issues are cultural issues</a:t>
            </a:r>
          </a:p>
          <a:p>
            <a:pPr lvl="1"/>
            <a:r>
              <a:rPr lang="en-US" dirty="0"/>
              <a:t>Researchers and research projects do not always make their data sharable</a:t>
            </a:r>
          </a:p>
          <a:p>
            <a:pPr lvl="1"/>
            <a:r>
              <a:rPr lang="en-US" dirty="0"/>
              <a:t>Required knowledge and tools for data sharing do not exist</a:t>
            </a:r>
          </a:p>
          <a:p>
            <a:pPr lvl="1"/>
            <a:r>
              <a:rPr lang="en-US" dirty="0"/>
              <a:t>Sufficient incentives for data sharing do not exist</a:t>
            </a:r>
          </a:p>
          <a:p>
            <a:r>
              <a:rPr lang="en-US" dirty="0"/>
              <a:t>Emphasis on metadata/documentation</a:t>
            </a:r>
          </a:p>
          <a:p>
            <a:r>
              <a:rPr lang="en-US" dirty="0"/>
              <a:t>Emphasis on data accessibility</a:t>
            </a:r>
          </a:p>
        </p:txBody>
      </p:sp>
    </p:spTree>
    <p:extLst>
      <p:ext uri="{BB962C8B-B14F-4D97-AF65-F5344CB8AC3E}">
        <p14:creationId xmlns:p14="http://schemas.microsoft.com/office/powerpoint/2010/main" val="401699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163D6-0341-4E09-A39A-ED639CC79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Outcomes: Resilient Cities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DB358-1CA0-4F43-B8F9-26DEDFBEA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methodology</a:t>
            </a:r>
          </a:p>
          <a:p>
            <a:pPr lvl="1"/>
            <a:r>
              <a:rPr lang="en-US" dirty="0"/>
              <a:t>Methodological issues can be problematic in using data from diverse sources</a:t>
            </a:r>
          </a:p>
          <a:p>
            <a:pPr lvl="1"/>
            <a:r>
              <a:rPr lang="en-US" dirty="0"/>
              <a:t>Techniques for identifying and addressing these issues do not exist</a:t>
            </a:r>
          </a:p>
          <a:p>
            <a:r>
              <a:rPr lang="en-US" dirty="0"/>
              <a:t>Lack of sufficient metadata is a major challenge</a:t>
            </a:r>
          </a:p>
          <a:p>
            <a:r>
              <a:rPr lang="en-US" dirty="0"/>
              <a:t>Ultimately, these problems cannot be addressed without a broad-based, generic way of identifying and discussing the issues </a:t>
            </a:r>
          </a:p>
        </p:txBody>
      </p:sp>
    </p:spTree>
    <p:extLst>
      <p:ext uri="{BB962C8B-B14F-4D97-AF65-F5344CB8AC3E}">
        <p14:creationId xmlns:p14="http://schemas.microsoft.com/office/powerpoint/2010/main" val="2213280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58EA9-1AE2-46A9-9E9D-CFA3D2FCA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05301-C00D-4971-A5BD-A241DA616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approaches at the technical level could be identified without recourse to specific use cases</a:t>
            </a:r>
          </a:p>
          <a:p>
            <a:pPr lvl="1"/>
            <a:r>
              <a:rPr lang="en-US" dirty="0"/>
              <a:t>Such approaches apply generically to many domains</a:t>
            </a:r>
          </a:p>
          <a:p>
            <a:pPr lvl="1"/>
            <a:r>
              <a:rPr lang="en-US" dirty="0"/>
              <a:t>DDI-DCAT mapping started to illustrate how discoverability issues could be addressed using a narrow range of domains (official statistics, social and behavioral sciences, economics) as an example</a:t>
            </a:r>
          </a:p>
          <a:p>
            <a:r>
              <a:rPr lang="en-US" dirty="0"/>
              <a:t>Some approaches identified by use cases could apply more broadly</a:t>
            </a:r>
          </a:p>
          <a:p>
            <a:pPr lvl="1"/>
            <a:r>
              <a:rPr lang="en-US" dirty="0"/>
              <a:t>Sendai work focused on discoverability, but could apply to other use cases and other FAIR principles (e.g., data integration)</a:t>
            </a:r>
          </a:p>
          <a:p>
            <a:pPr lvl="1"/>
            <a:r>
              <a:rPr lang="en-US" dirty="0"/>
              <a:t>Solutions involving machine learning and “data science” would apply equally to other use cases (e.g., data virtualization approaches)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55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7BF58-DE7E-4FB2-9FA6-FD930015E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C7C1E-8F10-4595-B97E-4CE5619CC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Domains working in isolation will never solve inherently cross-domain problems</a:t>
            </a:r>
          </a:p>
          <a:p>
            <a:pPr lvl="1"/>
            <a:r>
              <a:rPr lang="en-US" dirty="0"/>
              <a:t>Some generic technology/standards approaches exist, but these often require extension/application on a domain-by-domain basis</a:t>
            </a:r>
          </a:p>
          <a:p>
            <a:r>
              <a:rPr lang="en-US" dirty="0"/>
              <a:t>Many cross-domain problems reflect issues also found within domains</a:t>
            </a:r>
          </a:p>
          <a:p>
            <a:r>
              <a:rPr lang="en-US" dirty="0"/>
              <a:t>Metadata/documentation is a major challenge</a:t>
            </a:r>
          </a:p>
          <a:p>
            <a:r>
              <a:rPr lang="en-US" dirty="0"/>
              <a:t>Broad framework for communicating about issues and solutions is needed</a:t>
            </a:r>
          </a:p>
        </p:txBody>
      </p:sp>
    </p:spTree>
    <p:extLst>
      <p:ext uri="{BB962C8B-B14F-4D97-AF65-F5344CB8AC3E}">
        <p14:creationId xmlns:p14="http://schemas.microsoft.com/office/powerpoint/2010/main" val="1690290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93A57-4709-4BBE-B0DC-ABA2F32F2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0479C-4CAF-4EE7-9E4B-CBF1AA0F7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 year’s workshop was exploratory – we looked for </a:t>
            </a:r>
            <a:r>
              <a:rPr lang="en-US" i="1" dirty="0"/>
              <a:t>problems</a:t>
            </a:r>
            <a:r>
              <a:rPr lang="en-US" dirty="0"/>
              <a:t> and we found them!</a:t>
            </a:r>
          </a:p>
          <a:p>
            <a:r>
              <a:rPr lang="en-US" dirty="0"/>
              <a:t>This year’s workshop is focused on </a:t>
            </a:r>
            <a:r>
              <a:rPr lang="en-US" i="1" dirty="0"/>
              <a:t>solutions</a:t>
            </a:r>
          </a:p>
          <a:p>
            <a:pPr lvl="1"/>
            <a:r>
              <a:rPr lang="en-US" dirty="0"/>
              <a:t>Exemplary solutions to significant, common problems illustrate a way forward</a:t>
            </a:r>
          </a:p>
          <a:p>
            <a:pPr lvl="1"/>
            <a:r>
              <a:rPr lang="en-US" dirty="0"/>
              <a:t>Detailed approaches to recognized aspects of data sharing (FAIR, etc.) are lacking for cross-domain use</a:t>
            </a:r>
          </a:p>
          <a:p>
            <a:r>
              <a:rPr lang="en-US" dirty="0"/>
              <a:t>We have an opportunity to meet the existing need</a:t>
            </a:r>
          </a:p>
        </p:txBody>
      </p:sp>
    </p:spTree>
    <p:extLst>
      <p:ext uri="{BB962C8B-B14F-4D97-AF65-F5344CB8AC3E}">
        <p14:creationId xmlns:p14="http://schemas.microsoft.com/office/powerpoint/2010/main" val="1595899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FC769-CD8A-47AC-BDEF-C3F2996D5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ABE8E-A53D-4625-B0F1-3547989C8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Cases</a:t>
            </a:r>
          </a:p>
          <a:p>
            <a:r>
              <a:rPr lang="en-US" dirty="0"/>
              <a:t>Issues</a:t>
            </a:r>
          </a:p>
          <a:p>
            <a:r>
              <a:rPr lang="en-US" dirty="0"/>
              <a:t>Outputs</a:t>
            </a:r>
          </a:p>
          <a:p>
            <a:r>
              <a:rPr lang="en-US" dirty="0"/>
              <a:t>Lessons Learned</a:t>
            </a:r>
          </a:p>
        </p:txBody>
      </p:sp>
    </p:spTree>
    <p:extLst>
      <p:ext uri="{BB962C8B-B14F-4D97-AF65-F5344CB8AC3E}">
        <p14:creationId xmlns:p14="http://schemas.microsoft.com/office/powerpoint/2010/main" val="1244549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42720-5711-46DE-8253-EA75E1DE3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189E8-D415-437D-8FC5-16A419B40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“Pilot projects”</a:t>
            </a:r>
          </a:p>
          <a:p>
            <a:pPr lvl="1"/>
            <a:r>
              <a:rPr lang="en-US" dirty="0"/>
              <a:t>Sendai Disaster Risk Reduction</a:t>
            </a:r>
          </a:p>
          <a:p>
            <a:pPr lvl="1"/>
            <a:r>
              <a:rPr lang="en-US" dirty="0"/>
              <a:t>IDDO – infectious disease outbreaks</a:t>
            </a:r>
          </a:p>
          <a:p>
            <a:pPr lvl="1"/>
            <a:r>
              <a:rPr lang="en-US" dirty="0"/>
              <a:t>Resilient Cities (Medellin, Colombia)</a:t>
            </a:r>
          </a:p>
        </p:txBody>
      </p:sp>
    </p:spTree>
    <p:extLst>
      <p:ext uri="{BB962C8B-B14F-4D97-AF65-F5344CB8AC3E}">
        <p14:creationId xmlns:p14="http://schemas.microsoft.com/office/powerpoint/2010/main" val="2239946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D4899-4E89-4CCF-89BD-9CC2EF766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7FBB7-2D64-4C80-832C-A0007FB28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Demand for data badly exceeds the available data</a:t>
            </a:r>
          </a:p>
          <a:p>
            <a:pPr lvl="1"/>
            <a:r>
              <a:rPr lang="en-US" dirty="0"/>
              <a:t>Strong focus on SDG Indicators</a:t>
            </a:r>
          </a:p>
          <a:p>
            <a:pPr lvl="1"/>
            <a:r>
              <a:rPr lang="en-US" dirty="0"/>
              <a:t>SDG is not enough!</a:t>
            </a:r>
          </a:p>
          <a:p>
            <a:r>
              <a:rPr lang="en-US" dirty="0"/>
              <a:t>Supra-national, national, regional, and local/urban data needed</a:t>
            </a:r>
          </a:p>
          <a:p>
            <a:r>
              <a:rPr lang="en-US" dirty="0"/>
              <a:t>Data from many sources:</a:t>
            </a:r>
          </a:p>
          <a:p>
            <a:pPr lvl="1"/>
            <a:r>
              <a:rPr lang="en-US" dirty="0"/>
              <a:t>Official/governmental sources</a:t>
            </a:r>
          </a:p>
          <a:p>
            <a:pPr lvl="1"/>
            <a:r>
              <a:rPr lang="en-US" dirty="0"/>
              <a:t>Corporate/private sources</a:t>
            </a:r>
          </a:p>
          <a:p>
            <a:pPr lvl="1"/>
            <a:r>
              <a:rPr lang="en-US" dirty="0"/>
              <a:t>Academic sources</a:t>
            </a:r>
          </a:p>
        </p:txBody>
      </p:sp>
    </p:spTree>
    <p:extLst>
      <p:ext uri="{BB962C8B-B14F-4D97-AF65-F5344CB8AC3E}">
        <p14:creationId xmlns:p14="http://schemas.microsoft.com/office/powerpoint/2010/main" val="3915786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EC172-643B-4470-9B93-5AA578491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IDDO – Infectious Disease Outbreaks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BD6A8-41FF-44BE-B6FA-D51EC31B8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Oxford-based initiative building on the approach and tools developed by WWARN</a:t>
            </a:r>
          </a:p>
          <a:p>
            <a:r>
              <a:rPr lang="en-US" dirty="0"/>
              <a:t>Data is broad (but not like Sendai!)</a:t>
            </a:r>
          </a:p>
          <a:p>
            <a:pPr lvl="1"/>
            <a:r>
              <a:rPr lang="en-US" dirty="0"/>
              <a:t>Not well documented – poor metadata in many cases</a:t>
            </a:r>
          </a:p>
          <a:p>
            <a:pPr lvl="1"/>
            <a:r>
              <a:rPr lang="en-US" dirty="0"/>
              <a:t>Not easy to find (kept hidden by researchers, etc.)</a:t>
            </a:r>
          </a:p>
          <a:p>
            <a:pPr lvl="1"/>
            <a:r>
              <a:rPr lang="en-US" dirty="0"/>
              <a:t>Not easy to access</a:t>
            </a:r>
          </a:p>
          <a:p>
            <a:r>
              <a:rPr lang="en-US" dirty="0"/>
              <a:t>Some data from unusual sources</a:t>
            </a:r>
          </a:p>
          <a:p>
            <a:pPr lvl="1"/>
            <a:r>
              <a:rPr lang="en-US" dirty="0"/>
              <a:t>Example: Counterfeit drugs</a:t>
            </a:r>
          </a:p>
        </p:txBody>
      </p:sp>
    </p:spTree>
    <p:extLst>
      <p:ext uri="{BB962C8B-B14F-4D97-AF65-F5344CB8AC3E}">
        <p14:creationId xmlns:p14="http://schemas.microsoft.com/office/powerpoint/2010/main" val="688609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9465E-D87C-4F86-A9D6-00C3ED9C1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Resilient Cities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41F0C-A8B5-4FBA-B8D5-E4EBB1242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Focus on deeply cross-disciplinary urban data</a:t>
            </a:r>
          </a:p>
          <a:p>
            <a:pPr lvl="1"/>
            <a:r>
              <a:rPr lang="en-US" dirty="0"/>
              <a:t>But lots of reference data also needed</a:t>
            </a:r>
          </a:p>
          <a:p>
            <a:r>
              <a:rPr lang="en-US" dirty="0"/>
              <a:t>Many disparate sources</a:t>
            </a:r>
          </a:p>
          <a:p>
            <a:pPr lvl="1"/>
            <a:r>
              <a:rPr lang="en-US" dirty="0"/>
              <a:t>Official data (statistics, administrative data, etc.)</a:t>
            </a:r>
          </a:p>
          <a:p>
            <a:pPr lvl="1"/>
            <a:r>
              <a:rPr lang="en-US" dirty="0"/>
              <a:t>Data from local organizations (clinics, etc.)</a:t>
            </a:r>
          </a:p>
          <a:p>
            <a:pPr lvl="1"/>
            <a:r>
              <a:rPr lang="en-US" dirty="0"/>
              <a:t>Data from research institutions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Methodological issues emerged</a:t>
            </a:r>
          </a:p>
          <a:p>
            <a:pPr lvl="1"/>
            <a:r>
              <a:rPr lang="en-US" dirty="0"/>
              <a:t>E.g., Data were incompatible due to differences in observation frequency</a:t>
            </a:r>
          </a:p>
          <a:p>
            <a:pPr lvl="1"/>
            <a:r>
              <a:rPr lang="en-US" dirty="0"/>
              <a:t>No standard approaches for evaluating/solving these problems</a:t>
            </a:r>
          </a:p>
          <a:p>
            <a:pPr lvl="1"/>
            <a:r>
              <a:rPr lang="en-US" dirty="0"/>
              <a:t>Not enough quality metadata</a:t>
            </a:r>
          </a:p>
        </p:txBody>
      </p:sp>
    </p:spTree>
    <p:extLst>
      <p:ext uri="{BB962C8B-B14F-4D97-AF65-F5344CB8AC3E}">
        <p14:creationId xmlns:p14="http://schemas.microsoft.com/office/powerpoint/2010/main" val="2703275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0E385-3766-419F-B7AA-58927A8B0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Outcomes: Sendai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31546-7B01-4BEF-9CA0-36B77D132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Focus was on data discovery</a:t>
            </a:r>
          </a:p>
          <a:p>
            <a:pPr lvl="1"/>
            <a:r>
              <a:rPr lang="en-US" dirty="0"/>
              <a:t>Across vertical and domain boundaries</a:t>
            </a:r>
          </a:p>
          <a:p>
            <a:r>
              <a:rPr lang="en-US" dirty="0"/>
              <a:t>Traditional portal approach could be enhanced:</a:t>
            </a:r>
          </a:p>
          <a:p>
            <a:pPr lvl="1"/>
            <a:r>
              <a:rPr lang="en-US" dirty="0"/>
              <a:t>Through use of standards as input/output APIs</a:t>
            </a:r>
          </a:p>
          <a:p>
            <a:pPr lvl="1"/>
            <a:r>
              <a:rPr lang="en-US" dirty="0"/>
              <a:t>Through smarter, broader indexing</a:t>
            </a:r>
          </a:p>
          <a:p>
            <a:pPr lvl="1"/>
            <a:r>
              <a:rPr lang="en-US" dirty="0"/>
              <a:t>Through application of “data science” techniques (e.g., machine learning)</a:t>
            </a:r>
          </a:p>
          <a:p>
            <a:r>
              <a:rPr lang="en-US" dirty="0"/>
              <a:t>Discovery is not only about indexes/catalogues of static metadata</a:t>
            </a:r>
          </a:p>
          <a:p>
            <a:pPr lvl="1"/>
            <a:r>
              <a:rPr lang="en-US" dirty="0"/>
              <a:t>Patterns of data use can provide rich information for identifying appropriate data across a wide set of possibilities</a:t>
            </a:r>
          </a:p>
          <a:p>
            <a:pPr lvl="1"/>
            <a:r>
              <a:rPr lang="en-US" dirty="0"/>
              <a:t>Advance release calendars can allow identification of potential future data sets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67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Single Corner Rounded 12">
            <a:extLst>
              <a:ext uri="{FF2B5EF4-FFF2-40B4-BE49-F238E27FC236}">
                <a16:creationId xmlns:a16="http://schemas.microsoft.com/office/drawing/2014/main" id="{AA0AA0B0-DC6B-4A84-8FD8-5A6E7A2AD706}"/>
              </a:ext>
            </a:extLst>
          </p:cNvPr>
          <p:cNvSpPr/>
          <p:nvPr/>
        </p:nvSpPr>
        <p:spPr>
          <a:xfrm>
            <a:off x="8171543" y="5045947"/>
            <a:ext cx="1901371" cy="609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2B98CCB8-4A43-4BD1-AA27-15E8CF87DA08}"/>
              </a:ext>
            </a:extLst>
          </p:cNvPr>
          <p:cNvSpPr/>
          <p:nvPr/>
        </p:nvSpPr>
        <p:spPr>
          <a:xfrm>
            <a:off x="7953829" y="5184503"/>
            <a:ext cx="1901371" cy="609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D96C0C6B-25B4-442C-9230-65BBDE026BB8}"/>
              </a:ext>
            </a:extLst>
          </p:cNvPr>
          <p:cNvSpPr/>
          <p:nvPr/>
        </p:nvSpPr>
        <p:spPr>
          <a:xfrm>
            <a:off x="4688114" y="2247481"/>
            <a:ext cx="1899138" cy="2025748"/>
          </a:xfrm>
          <a:prstGeom prst="cube">
            <a:avLst/>
          </a:prstGeom>
          <a:pattFill prst="sm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Single Corner Rounded 4">
            <a:extLst>
              <a:ext uri="{FF2B5EF4-FFF2-40B4-BE49-F238E27FC236}">
                <a16:creationId xmlns:a16="http://schemas.microsoft.com/office/drawing/2014/main" id="{C288C2FF-459B-4970-BE19-F02FA46E2A3A}"/>
              </a:ext>
            </a:extLst>
          </p:cNvPr>
          <p:cNvSpPr/>
          <p:nvPr/>
        </p:nvSpPr>
        <p:spPr>
          <a:xfrm>
            <a:off x="7736114" y="1342571"/>
            <a:ext cx="1901371" cy="609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Manual Input Service</a:t>
            </a:r>
          </a:p>
        </p:txBody>
      </p:sp>
      <p:sp>
        <p:nvSpPr>
          <p:cNvPr id="6" name="Smiley Face 5">
            <a:extLst>
              <a:ext uri="{FF2B5EF4-FFF2-40B4-BE49-F238E27FC236}">
                <a16:creationId xmlns:a16="http://schemas.microsoft.com/office/drawing/2014/main" id="{D967237A-AFEB-49EB-B5C1-3C868F1C79E0}"/>
              </a:ext>
            </a:extLst>
          </p:cNvPr>
          <p:cNvSpPr/>
          <p:nvPr/>
        </p:nvSpPr>
        <p:spPr>
          <a:xfrm>
            <a:off x="10769600" y="1952171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Single Corner Rounded 6">
            <a:extLst>
              <a:ext uri="{FF2B5EF4-FFF2-40B4-BE49-F238E27FC236}">
                <a16:creationId xmlns:a16="http://schemas.microsoft.com/office/drawing/2014/main" id="{95F85228-B217-4D99-AC36-C9D7D3EE2B6C}"/>
              </a:ext>
            </a:extLst>
          </p:cNvPr>
          <p:cNvSpPr/>
          <p:nvPr/>
        </p:nvSpPr>
        <p:spPr>
          <a:xfrm>
            <a:off x="7678057" y="2650755"/>
            <a:ext cx="1901371" cy="609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Input Harvesting Agent</a:t>
            </a:r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C797C163-7DD5-42A3-9569-540007824747}"/>
              </a:ext>
            </a:extLst>
          </p:cNvPr>
          <p:cNvSpPr/>
          <p:nvPr/>
        </p:nvSpPr>
        <p:spPr>
          <a:xfrm>
            <a:off x="7692572" y="3968429"/>
            <a:ext cx="1901371" cy="609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CERIF Input Service</a:t>
            </a:r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9D8C4C9A-FFAD-45E2-BA8C-93B5A28445BB}"/>
              </a:ext>
            </a:extLst>
          </p:cNvPr>
          <p:cNvSpPr/>
          <p:nvPr/>
        </p:nvSpPr>
        <p:spPr>
          <a:xfrm>
            <a:off x="7736115" y="5334000"/>
            <a:ext cx="1901371" cy="609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Other Standard Input Services</a:t>
            </a:r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7149D692-33D4-4CA8-9420-E555061312C5}"/>
              </a:ext>
            </a:extLst>
          </p:cNvPr>
          <p:cNvSpPr/>
          <p:nvPr/>
        </p:nvSpPr>
        <p:spPr>
          <a:xfrm>
            <a:off x="7678056" y="255563"/>
            <a:ext cx="1901371" cy="609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Programmatic Input API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6C839D4-B59C-4FDF-9F50-E2196CACFAA0}"/>
              </a:ext>
            </a:extLst>
          </p:cNvPr>
          <p:cNvCxnSpPr>
            <a:cxnSpLocks/>
          </p:cNvCxnSpPr>
          <p:nvPr/>
        </p:nvCxnSpPr>
        <p:spPr>
          <a:xfrm flipH="1">
            <a:off x="5994400" y="584981"/>
            <a:ext cx="1582056" cy="151517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61287B2-517E-47F7-A5D1-440F479A4BFA}"/>
              </a:ext>
            </a:extLst>
          </p:cNvPr>
          <p:cNvCxnSpPr>
            <a:cxnSpLocks/>
          </p:cNvCxnSpPr>
          <p:nvPr/>
        </p:nvCxnSpPr>
        <p:spPr>
          <a:xfrm flipH="1">
            <a:off x="6746910" y="1645808"/>
            <a:ext cx="829546" cy="60167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013646A-10FA-46D0-AA26-BE55A6AC60D4}"/>
              </a:ext>
            </a:extLst>
          </p:cNvPr>
          <p:cNvCxnSpPr>
            <a:cxnSpLocks/>
          </p:cNvCxnSpPr>
          <p:nvPr/>
        </p:nvCxnSpPr>
        <p:spPr>
          <a:xfrm flipH="1" flipV="1">
            <a:off x="6746910" y="2955555"/>
            <a:ext cx="829546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291BC38-BDB6-4862-93B1-12DE78E07321}"/>
              </a:ext>
            </a:extLst>
          </p:cNvPr>
          <p:cNvCxnSpPr>
            <a:cxnSpLocks/>
          </p:cNvCxnSpPr>
          <p:nvPr/>
        </p:nvCxnSpPr>
        <p:spPr>
          <a:xfrm flipH="1" flipV="1">
            <a:off x="6688853" y="3686629"/>
            <a:ext cx="887603" cy="58660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5B924A8-66ED-4A07-8B88-52471890CDAF}"/>
              </a:ext>
            </a:extLst>
          </p:cNvPr>
          <p:cNvCxnSpPr>
            <a:cxnSpLocks/>
          </p:cNvCxnSpPr>
          <p:nvPr/>
        </p:nvCxnSpPr>
        <p:spPr>
          <a:xfrm flipH="1" flipV="1">
            <a:off x="6410569" y="4136571"/>
            <a:ext cx="1165887" cy="150222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icon computer">
            <a:extLst>
              <a:ext uri="{FF2B5EF4-FFF2-40B4-BE49-F238E27FC236}">
                <a16:creationId xmlns:a16="http://schemas.microsoft.com/office/drawing/2014/main" id="{ADC44B2E-8422-4767-8EA6-1281FC66E8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600" y="180311"/>
            <a:ext cx="856342" cy="85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Image result for icon computer">
            <a:extLst>
              <a:ext uri="{FF2B5EF4-FFF2-40B4-BE49-F238E27FC236}">
                <a16:creationId xmlns:a16="http://schemas.microsoft.com/office/drawing/2014/main" id="{4C93BDBA-99AE-4531-A086-76AF70FDD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0233" y="3002614"/>
            <a:ext cx="384628" cy="38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Image result for icon computer">
            <a:extLst>
              <a:ext uri="{FF2B5EF4-FFF2-40B4-BE49-F238E27FC236}">
                <a16:creationId xmlns:a16="http://schemas.microsoft.com/office/drawing/2014/main" id="{9695DFB0-3C27-4B2D-851D-223C70619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0233" y="3760988"/>
            <a:ext cx="856342" cy="85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Image result for icon computer">
            <a:extLst>
              <a:ext uri="{FF2B5EF4-FFF2-40B4-BE49-F238E27FC236}">
                <a16:creationId xmlns:a16="http://schemas.microsoft.com/office/drawing/2014/main" id="{F1346934-B074-4C68-9D95-2D28457A4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600" y="5103584"/>
            <a:ext cx="856342" cy="85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A04207F-482F-4FD8-8911-FE35D468BCA6}"/>
              </a:ext>
            </a:extLst>
          </p:cNvPr>
          <p:cNvCxnSpPr>
            <a:cxnSpLocks/>
          </p:cNvCxnSpPr>
          <p:nvPr/>
        </p:nvCxnSpPr>
        <p:spPr>
          <a:xfrm flipH="1" flipV="1">
            <a:off x="9637485" y="655822"/>
            <a:ext cx="829546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0B58945-A455-4998-9D3E-FAE372E9DF59}"/>
              </a:ext>
            </a:extLst>
          </p:cNvPr>
          <p:cNvCxnSpPr>
            <a:cxnSpLocks/>
          </p:cNvCxnSpPr>
          <p:nvPr/>
        </p:nvCxnSpPr>
        <p:spPr>
          <a:xfrm flipH="1" flipV="1">
            <a:off x="9747794" y="1645808"/>
            <a:ext cx="829546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E13C2AD-59AB-4DE8-AFC0-7C6583B8CEC6}"/>
              </a:ext>
            </a:extLst>
          </p:cNvPr>
          <p:cNvCxnSpPr>
            <a:cxnSpLocks/>
          </p:cNvCxnSpPr>
          <p:nvPr/>
        </p:nvCxnSpPr>
        <p:spPr>
          <a:xfrm flipH="1" flipV="1">
            <a:off x="9710057" y="3138797"/>
            <a:ext cx="829546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8F0D1DA-1207-488A-91D1-C4EB23C4F2B4}"/>
              </a:ext>
            </a:extLst>
          </p:cNvPr>
          <p:cNvCxnSpPr>
            <a:cxnSpLocks/>
          </p:cNvCxnSpPr>
          <p:nvPr/>
        </p:nvCxnSpPr>
        <p:spPr>
          <a:xfrm flipH="1" flipV="1">
            <a:off x="9710057" y="4189159"/>
            <a:ext cx="829546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BF3F0A7-396C-4D4A-B10C-50955EBDE886}"/>
              </a:ext>
            </a:extLst>
          </p:cNvPr>
          <p:cNvCxnSpPr>
            <a:cxnSpLocks/>
          </p:cNvCxnSpPr>
          <p:nvPr/>
        </p:nvCxnSpPr>
        <p:spPr>
          <a:xfrm flipH="1" flipV="1">
            <a:off x="10189031" y="5489303"/>
            <a:ext cx="472828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E16099B-5612-481D-9762-BC0A96C2F3A9}"/>
              </a:ext>
            </a:extLst>
          </p:cNvPr>
          <p:cNvCxnSpPr>
            <a:cxnSpLocks/>
          </p:cNvCxnSpPr>
          <p:nvPr/>
        </p:nvCxnSpPr>
        <p:spPr>
          <a:xfrm>
            <a:off x="9855200" y="2807413"/>
            <a:ext cx="684403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4C68B652-4849-4646-A0CF-3912A6D5E040}"/>
              </a:ext>
            </a:extLst>
          </p:cNvPr>
          <p:cNvSpPr txBox="1"/>
          <p:nvPr/>
        </p:nvSpPr>
        <p:spPr>
          <a:xfrm>
            <a:off x="4351402" y="4288974"/>
            <a:ext cx="21887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Index of </a:t>
            </a:r>
          </a:p>
          <a:p>
            <a:pPr algn="ctr"/>
            <a:r>
              <a:rPr lang="en-US" sz="2400" b="1" dirty="0"/>
              <a:t>Sendai</a:t>
            </a:r>
          </a:p>
          <a:p>
            <a:pPr algn="ctr"/>
            <a:r>
              <a:rPr lang="en-US" sz="2400" b="1" dirty="0"/>
              <a:t>Data Landscape</a:t>
            </a:r>
          </a:p>
        </p:txBody>
      </p:sp>
      <p:sp>
        <p:nvSpPr>
          <p:cNvPr id="45" name="Smiley Face 44">
            <a:extLst>
              <a:ext uri="{FF2B5EF4-FFF2-40B4-BE49-F238E27FC236}">
                <a16:creationId xmlns:a16="http://schemas.microsoft.com/office/drawing/2014/main" id="{5FB3BD54-7A1D-4BDB-A50C-43822F16CC0D}"/>
              </a:ext>
            </a:extLst>
          </p:cNvPr>
          <p:cNvSpPr/>
          <p:nvPr/>
        </p:nvSpPr>
        <p:spPr>
          <a:xfrm>
            <a:off x="10769600" y="1621938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iley Face 45">
            <a:extLst>
              <a:ext uri="{FF2B5EF4-FFF2-40B4-BE49-F238E27FC236}">
                <a16:creationId xmlns:a16="http://schemas.microsoft.com/office/drawing/2014/main" id="{FA2E051E-5517-4751-8FA7-41D376746F39}"/>
              </a:ext>
            </a:extLst>
          </p:cNvPr>
          <p:cNvSpPr/>
          <p:nvPr/>
        </p:nvSpPr>
        <p:spPr>
          <a:xfrm>
            <a:off x="11054861" y="1410399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iley Face 46">
            <a:extLst>
              <a:ext uri="{FF2B5EF4-FFF2-40B4-BE49-F238E27FC236}">
                <a16:creationId xmlns:a16="http://schemas.microsoft.com/office/drawing/2014/main" id="{C80C4465-5793-490B-A0BD-F40A94A9A61F}"/>
              </a:ext>
            </a:extLst>
          </p:cNvPr>
          <p:cNvSpPr/>
          <p:nvPr/>
        </p:nvSpPr>
        <p:spPr>
          <a:xfrm>
            <a:off x="11054861" y="1742386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iley Face 47">
            <a:extLst>
              <a:ext uri="{FF2B5EF4-FFF2-40B4-BE49-F238E27FC236}">
                <a16:creationId xmlns:a16="http://schemas.microsoft.com/office/drawing/2014/main" id="{FE9049D5-A5D7-46FB-AA8A-B35D2AF0402A}"/>
              </a:ext>
            </a:extLst>
          </p:cNvPr>
          <p:cNvSpPr/>
          <p:nvPr/>
        </p:nvSpPr>
        <p:spPr>
          <a:xfrm>
            <a:off x="11340122" y="1645808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iley Face 48">
            <a:extLst>
              <a:ext uri="{FF2B5EF4-FFF2-40B4-BE49-F238E27FC236}">
                <a16:creationId xmlns:a16="http://schemas.microsoft.com/office/drawing/2014/main" id="{A74E7C00-AB4D-4D75-8081-AB62DB2E59BC}"/>
              </a:ext>
            </a:extLst>
          </p:cNvPr>
          <p:cNvSpPr/>
          <p:nvPr/>
        </p:nvSpPr>
        <p:spPr>
          <a:xfrm>
            <a:off x="11272575" y="1959427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iley Face 49">
            <a:extLst>
              <a:ext uri="{FF2B5EF4-FFF2-40B4-BE49-F238E27FC236}">
                <a16:creationId xmlns:a16="http://schemas.microsoft.com/office/drawing/2014/main" id="{F229FE75-6B30-4674-88D6-7CAABFE1E212}"/>
              </a:ext>
            </a:extLst>
          </p:cNvPr>
          <p:cNvSpPr/>
          <p:nvPr/>
        </p:nvSpPr>
        <p:spPr>
          <a:xfrm>
            <a:off x="11021087" y="2044646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: Single Corner Rounded 43">
            <a:extLst>
              <a:ext uri="{FF2B5EF4-FFF2-40B4-BE49-F238E27FC236}">
                <a16:creationId xmlns:a16="http://schemas.microsoft.com/office/drawing/2014/main" id="{6386297E-62A1-4C03-A598-44C175AC94E7}"/>
              </a:ext>
            </a:extLst>
          </p:cNvPr>
          <p:cNvSpPr/>
          <p:nvPr/>
        </p:nvSpPr>
        <p:spPr>
          <a:xfrm>
            <a:off x="1963272" y="541690"/>
            <a:ext cx="1930400" cy="576079"/>
          </a:xfrm>
          <a:prstGeom prst="round1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Programmatic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Access API</a:t>
            </a:r>
          </a:p>
        </p:txBody>
      </p:sp>
      <p:pic>
        <p:nvPicPr>
          <p:cNvPr id="52" name="Picture 2" descr="Image result for icon computer">
            <a:extLst>
              <a:ext uri="{FF2B5EF4-FFF2-40B4-BE49-F238E27FC236}">
                <a16:creationId xmlns:a16="http://schemas.microsoft.com/office/drawing/2014/main" id="{B2E72061-35BA-43E2-9A0C-D60BD34B6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5494" y="2563356"/>
            <a:ext cx="384628" cy="38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Image result for icon computer">
            <a:extLst>
              <a:ext uri="{FF2B5EF4-FFF2-40B4-BE49-F238E27FC236}">
                <a16:creationId xmlns:a16="http://schemas.microsoft.com/office/drawing/2014/main" id="{ED4351D5-B842-4982-AFE6-5478334A4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3948" y="3002614"/>
            <a:ext cx="384628" cy="38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Image result for icon computer">
            <a:extLst>
              <a:ext uri="{FF2B5EF4-FFF2-40B4-BE49-F238E27FC236}">
                <a16:creationId xmlns:a16="http://schemas.microsoft.com/office/drawing/2014/main" id="{FCC78EEC-2AFB-4D21-85C8-F7D15A55B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0922" y="2577874"/>
            <a:ext cx="384628" cy="38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Rectangle: Single Corner Rounded 54">
            <a:extLst>
              <a:ext uri="{FF2B5EF4-FFF2-40B4-BE49-F238E27FC236}">
                <a16:creationId xmlns:a16="http://schemas.microsoft.com/office/drawing/2014/main" id="{BF5AE7D6-9E02-4292-9AC7-3C24EA8FC6CD}"/>
              </a:ext>
            </a:extLst>
          </p:cNvPr>
          <p:cNvSpPr/>
          <p:nvPr/>
        </p:nvSpPr>
        <p:spPr>
          <a:xfrm>
            <a:off x="1963802" y="4573618"/>
            <a:ext cx="1930400" cy="576079"/>
          </a:xfrm>
          <a:prstGeom prst="round1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Specialized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Access Services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2A2928CA-E951-4A71-B903-842EA141EAB4}"/>
              </a:ext>
            </a:extLst>
          </p:cNvPr>
          <p:cNvCxnSpPr>
            <a:cxnSpLocks/>
          </p:cNvCxnSpPr>
          <p:nvPr/>
        </p:nvCxnSpPr>
        <p:spPr>
          <a:xfrm flipH="1">
            <a:off x="3142342" y="3429000"/>
            <a:ext cx="452734" cy="10966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D62AAF5-4D35-4F4A-9DE9-BFCD3EF21CF7}"/>
              </a:ext>
            </a:extLst>
          </p:cNvPr>
          <p:cNvCxnSpPr>
            <a:cxnSpLocks/>
          </p:cNvCxnSpPr>
          <p:nvPr/>
        </p:nvCxnSpPr>
        <p:spPr>
          <a:xfrm flipH="1">
            <a:off x="3595076" y="3429000"/>
            <a:ext cx="12001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8E193CC-46D9-43DF-93D2-984B68C50264}"/>
              </a:ext>
            </a:extLst>
          </p:cNvPr>
          <p:cNvCxnSpPr>
            <a:cxnSpLocks/>
          </p:cNvCxnSpPr>
          <p:nvPr/>
        </p:nvCxnSpPr>
        <p:spPr>
          <a:xfrm flipH="1">
            <a:off x="3926162" y="4136571"/>
            <a:ext cx="1153676" cy="5901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984245D9-6B57-4E01-A316-0587D8AE14A6}"/>
              </a:ext>
            </a:extLst>
          </p:cNvPr>
          <p:cNvCxnSpPr>
            <a:cxnSpLocks/>
          </p:cNvCxnSpPr>
          <p:nvPr/>
        </p:nvCxnSpPr>
        <p:spPr>
          <a:xfrm flipH="1">
            <a:off x="4195130" y="3505200"/>
            <a:ext cx="1442553" cy="2557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6CC67CAA-85AB-4FF0-B0A4-F782A90F3FDE}"/>
              </a:ext>
            </a:extLst>
          </p:cNvPr>
          <p:cNvCxnSpPr>
            <a:cxnSpLocks/>
          </p:cNvCxnSpPr>
          <p:nvPr/>
        </p:nvCxnSpPr>
        <p:spPr>
          <a:xfrm flipH="1">
            <a:off x="3566572" y="3760988"/>
            <a:ext cx="654200" cy="7647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4" name="Rectangle 1033">
            <a:extLst>
              <a:ext uri="{FF2B5EF4-FFF2-40B4-BE49-F238E27FC236}">
                <a16:creationId xmlns:a16="http://schemas.microsoft.com/office/drawing/2014/main" id="{471FF67F-36D5-44AF-8BFB-2F67A174629C}"/>
              </a:ext>
            </a:extLst>
          </p:cNvPr>
          <p:cNvSpPr/>
          <p:nvPr/>
        </p:nvSpPr>
        <p:spPr>
          <a:xfrm>
            <a:off x="1963802" y="6086535"/>
            <a:ext cx="2492081" cy="57607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Taxonomy/Schema/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Classification/Standard</a:t>
            </a:r>
          </a:p>
        </p:txBody>
      </p:sp>
      <p:cxnSp>
        <p:nvCxnSpPr>
          <p:cNvPr id="1036" name="Straight Arrow Connector 1035">
            <a:extLst>
              <a:ext uri="{FF2B5EF4-FFF2-40B4-BE49-F238E27FC236}">
                <a16:creationId xmlns:a16="http://schemas.microsoft.com/office/drawing/2014/main" id="{0D33FF1B-A976-4418-9304-6E1F7EF77E74}"/>
              </a:ext>
            </a:extLst>
          </p:cNvPr>
          <p:cNvCxnSpPr>
            <a:cxnSpLocks/>
          </p:cNvCxnSpPr>
          <p:nvPr/>
        </p:nvCxnSpPr>
        <p:spPr>
          <a:xfrm flipV="1">
            <a:off x="3142342" y="5184503"/>
            <a:ext cx="0" cy="810229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: Single Corner Rounded 80">
            <a:extLst>
              <a:ext uri="{FF2B5EF4-FFF2-40B4-BE49-F238E27FC236}">
                <a16:creationId xmlns:a16="http://schemas.microsoft.com/office/drawing/2014/main" id="{43938BEB-D0FA-4E8C-B526-AF8AF8461A45}"/>
              </a:ext>
            </a:extLst>
          </p:cNvPr>
          <p:cNvSpPr/>
          <p:nvPr/>
        </p:nvSpPr>
        <p:spPr>
          <a:xfrm>
            <a:off x="1963272" y="2054607"/>
            <a:ext cx="1930400" cy="576079"/>
          </a:xfrm>
          <a:prstGeom prst="round1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Manual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Access Service</a:t>
            </a:r>
          </a:p>
        </p:txBody>
      </p:sp>
      <p:cxnSp>
        <p:nvCxnSpPr>
          <p:cNvPr id="1040" name="Straight Arrow Connector 1039">
            <a:extLst>
              <a:ext uri="{FF2B5EF4-FFF2-40B4-BE49-F238E27FC236}">
                <a16:creationId xmlns:a16="http://schemas.microsoft.com/office/drawing/2014/main" id="{B30566C4-9E28-438A-AA3C-28ABE9D663E9}"/>
              </a:ext>
            </a:extLst>
          </p:cNvPr>
          <p:cNvCxnSpPr/>
          <p:nvPr/>
        </p:nvCxnSpPr>
        <p:spPr>
          <a:xfrm flipH="1" flipV="1">
            <a:off x="4037428" y="1036653"/>
            <a:ext cx="878978" cy="121082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56618350-998D-4B17-9951-A1058E241050}"/>
              </a:ext>
            </a:extLst>
          </p:cNvPr>
          <p:cNvCxnSpPr>
            <a:cxnSpLocks/>
            <a:endCxn id="81" idx="3"/>
          </p:cNvCxnSpPr>
          <p:nvPr/>
        </p:nvCxnSpPr>
        <p:spPr>
          <a:xfrm flipH="1" flipV="1">
            <a:off x="3893672" y="2342647"/>
            <a:ext cx="794442" cy="22070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579E0FD5-5F6E-4B98-BDA3-74C88A9312D5}"/>
              </a:ext>
            </a:extLst>
          </p:cNvPr>
          <p:cNvCxnSpPr>
            <a:cxnSpLocks/>
          </p:cNvCxnSpPr>
          <p:nvPr/>
        </p:nvCxnSpPr>
        <p:spPr>
          <a:xfrm flipH="1">
            <a:off x="1078044" y="719374"/>
            <a:ext cx="783628" cy="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BE6ED5F7-BCFE-43A3-9693-6823A5AC1B11}"/>
              </a:ext>
            </a:extLst>
          </p:cNvPr>
          <p:cNvCxnSpPr>
            <a:cxnSpLocks/>
          </p:cNvCxnSpPr>
          <p:nvPr/>
        </p:nvCxnSpPr>
        <p:spPr>
          <a:xfrm flipH="1">
            <a:off x="1121321" y="2342646"/>
            <a:ext cx="652815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Smiley Face 90">
            <a:extLst>
              <a:ext uri="{FF2B5EF4-FFF2-40B4-BE49-F238E27FC236}">
                <a16:creationId xmlns:a16="http://schemas.microsoft.com/office/drawing/2014/main" id="{2D589512-1B8F-4968-AD2A-88AA8E0EE10A}"/>
              </a:ext>
            </a:extLst>
          </p:cNvPr>
          <p:cNvSpPr/>
          <p:nvPr/>
        </p:nvSpPr>
        <p:spPr>
          <a:xfrm>
            <a:off x="241756" y="2462950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iley Face 91">
            <a:extLst>
              <a:ext uri="{FF2B5EF4-FFF2-40B4-BE49-F238E27FC236}">
                <a16:creationId xmlns:a16="http://schemas.microsoft.com/office/drawing/2014/main" id="{203E3BAE-F287-43E9-8568-AB5FFD91D21F}"/>
              </a:ext>
            </a:extLst>
          </p:cNvPr>
          <p:cNvSpPr/>
          <p:nvPr/>
        </p:nvSpPr>
        <p:spPr>
          <a:xfrm>
            <a:off x="241756" y="2132717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iley Face 92">
            <a:extLst>
              <a:ext uri="{FF2B5EF4-FFF2-40B4-BE49-F238E27FC236}">
                <a16:creationId xmlns:a16="http://schemas.microsoft.com/office/drawing/2014/main" id="{F902FA33-9E3C-427A-A88D-1F4C49C2998E}"/>
              </a:ext>
            </a:extLst>
          </p:cNvPr>
          <p:cNvSpPr/>
          <p:nvPr/>
        </p:nvSpPr>
        <p:spPr>
          <a:xfrm>
            <a:off x="527017" y="1921178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iley Face 93">
            <a:extLst>
              <a:ext uri="{FF2B5EF4-FFF2-40B4-BE49-F238E27FC236}">
                <a16:creationId xmlns:a16="http://schemas.microsoft.com/office/drawing/2014/main" id="{2290E077-B883-4A48-B0C8-8C1D53BA6A6F}"/>
              </a:ext>
            </a:extLst>
          </p:cNvPr>
          <p:cNvSpPr/>
          <p:nvPr/>
        </p:nvSpPr>
        <p:spPr>
          <a:xfrm>
            <a:off x="527017" y="2253165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iley Face 94">
            <a:extLst>
              <a:ext uri="{FF2B5EF4-FFF2-40B4-BE49-F238E27FC236}">
                <a16:creationId xmlns:a16="http://schemas.microsoft.com/office/drawing/2014/main" id="{F0D01527-7CFA-4001-8785-CA008152D8A0}"/>
              </a:ext>
            </a:extLst>
          </p:cNvPr>
          <p:cNvSpPr/>
          <p:nvPr/>
        </p:nvSpPr>
        <p:spPr>
          <a:xfrm>
            <a:off x="812278" y="2156587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iley Face 95">
            <a:extLst>
              <a:ext uri="{FF2B5EF4-FFF2-40B4-BE49-F238E27FC236}">
                <a16:creationId xmlns:a16="http://schemas.microsoft.com/office/drawing/2014/main" id="{E8928F82-B1A8-48C0-BD0A-2686A58E0F56}"/>
              </a:ext>
            </a:extLst>
          </p:cNvPr>
          <p:cNvSpPr/>
          <p:nvPr/>
        </p:nvSpPr>
        <p:spPr>
          <a:xfrm>
            <a:off x="744731" y="2470206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iley Face 96">
            <a:extLst>
              <a:ext uri="{FF2B5EF4-FFF2-40B4-BE49-F238E27FC236}">
                <a16:creationId xmlns:a16="http://schemas.microsoft.com/office/drawing/2014/main" id="{A4E39362-976B-4975-9DAE-7121D08F624F}"/>
              </a:ext>
            </a:extLst>
          </p:cNvPr>
          <p:cNvSpPr/>
          <p:nvPr/>
        </p:nvSpPr>
        <p:spPr>
          <a:xfrm>
            <a:off x="493243" y="2555425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8" name="Picture 2" descr="Image result for icon computer">
            <a:extLst>
              <a:ext uri="{FF2B5EF4-FFF2-40B4-BE49-F238E27FC236}">
                <a16:creationId xmlns:a16="http://schemas.microsoft.com/office/drawing/2014/main" id="{184595D0-AEEC-414E-AC17-C60E5DBEA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39" y="227651"/>
            <a:ext cx="856342" cy="85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9E1E8227-48E1-4369-8864-7C38F4CE2B39}"/>
              </a:ext>
            </a:extLst>
          </p:cNvPr>
          <p:cNvCxnSpPr>
            <a:cxnSpLocks/>
          </p:cNvCxnSpPr>
          <p:nvPr/>
        </p:nvCxnSpPr>
        <p:spPr>
          <a:xfrm flipH="1">
            <a:off x="1054242" y="4701873"/>
            <a:ext cx="783628" cy="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16751A27-4D72-4EC9-84BB-943468BB728C}"/>
              </a:ext>
            </a:extLst>
          </p:cNvPr>
          <p:cNvCxnSpPr>
            <a:cxnSpLocks/>
          </p:cNvCxnSpPr>
          <p:nvPr/>
        </p:nvCxnSpPr>
        <p:spPr>
          <a:xfrm flipH="1">
            <a:off x="927490" y="5292689"/>
            <a:ext cx="910380" cy="6096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Smiley Face 101">
            <a:extLst>
              <a:ext uri="{FF2B5EF4-FFF2-40B4-BE49-F238E27FC236}">
                <a16:creationId xmlns:a16="http://schemas.microsoft.com/office/drawing/2014/main" id="{CCEC41B0-83BD-4B7A-ADBD-3B554E87420A}"/>
              </a:ext>
            </a:extLst>
          </p:cNvPr>
          <p:cNvSpPr/>
          <p:nvPr/>
        </p:nvSpPr>
        <p:spPr>
          <a:xfrm>
            <a:off x="217954" y="6445449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iley Face 102">
            <a:extLst>
              <a:ext uri="{FF2B5EF4-FFF2-40B4-BE49-F238E27FC236}">
                <a16:creationId xmlns:a16="http://schemas.microsoft.com/office/drawing/2014/main" id="{D4450833-F260-4B25-B81D-6DEF1858C8EA}"/>
              </a:ext>
            </a:extLst>
          </p:cNvPr>
          <p:cNvSpPr/>
          <p:nvPr/>
        </p:nvSpPr>
        <p:spPr>
          <a:xfrm>
            <a:off x="217954" y="6115216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iley Face 103">
            <a:extLst>
              <a:ext uri="{FF2B5EF4-FFF2-40B4-BE49-F238E27FC236}">
                <a16:creationId xmlns:a16="http://schemas.microsoft.com/office/drawing/2014/main" id="{0AAD9762-11E2-4D86-ACF4-4BAF1915BDED}"/>
              </a:ext>
            </a:extLst>
          </p:cNvPr>
          <p:cNvSpPr/>
          <p:nvPr/>
        </p:nvSpPr>
        <p:spPr>
          <a:xfrm>
            <a:off x="503215" y="5903677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iley Face 104">
            <a:extLst>
              <a:ext uri="{FF2B5EF4-FFF2-40B4-BE49-F238E27FC236}">
                <a16:creationId xmlns:a16="http://schemas.microsoft.com/office/drawing/2014/main" id="{AD2AFA35-0248-4A99-9BFB-D9A32A429F5D}"/>
              </a:ext>
            </a:extLst>
          </p:cNvPr>
          <p:cNvSpPr/>
          <p:nvPr/>
        </p:nvSpPr>
        <p:spPr>
          <a:xfrm>
            <a:off x="503215" y="6235664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iley Face 105">
            <a:extLst>
              <a:ext uri="{FF2B5EF4-FFF2-40B4-BE49-F238E27FC236}">
                <a16:creationId xmlns:a16="http://schemas.microsoft.com/office/drawing/2014/main" id="{8B094BF7-C52C-41F3-BE7F-6463E82050B9}"/>
              </a:ext>
            </a:extLst>
          </p:cNvPr>
          <p:cNvSpPr/>
          <p:nvPr/>
        </p:nvSpPr>
        <p:spPr>
          <a:xfrm>
            <a:off x="788476" y="6139086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iley Face 106">
            <a:extLst>
              <a:ext uri="{FF2B5EF4-FFF2-40B4-BE49-F238E27FC236}">
                <a16:creationId xmlns:a16="http://schemas.microsoft.com/office/drawing/2014/main" id="{7EBE8E4B-7853-4DBF-80CF-17A3168A68B4}"/>
              </a:ext>
            </a:extLst>
          </p:cNvPr>
          <p:cNvSpPr/>
          <p:nvPr/>
        </p:nvSpPr>
        <p:spPr>
          <a:xfrm>
            <a:off x="720929" y="6452705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iley Face 107">
            <a:extLst>
              <a:ext uri="{FF2B5EF4-FFF2-40B4-BE49-F238E27FC236}">
                <a16:creationId xmlns:a16="http://schemas.microsoft.com/office/drawing/2014/main" id="{933AB7E1-2289-41A0-85A0-FCCE06C2A7EC}"/>
              </a:ext>
            </a:extLst>
          </p:cNvPr>
          <p:cNvSpPr/>
          <p:nvPr/>
        </p:nvSpPr>
        <p:spPr>
          <a:xfrm>
            <a:off x="469441" y="6537924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9" name="Picture 2" descr="Image result for icon computer">
            <a:extLst>
              <a:ext uri="{FF2B5EF4-FFF2-40B4-BE49-F238E27FC236}">
                <a16:creationId xmlns:a16="http://schemas.microsoft.com/office/drawing/2014/main" id="{D8AA18F9-0A34-4E01-8D1B-84EEEFB9E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37" y="4210150"/>
            <a:ext cx="856342" cy="85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391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>
            <a:extLst>
              <a:ext uri="{FF2B5EF4-FFF2-40B4-BE49-F238E27FC236}">
                <a16:creationId xmlns:a16="http://schemas.microsoft.com/office/drawing/2014/main" id="{D96C0C6B-25B4-442C-9230-65BBDE026BB8}"/>
              </a:ext>
            </a:extLst>
          </p:cNvPr>
          <p:cNvSpPr/>
          <p:nvPr/>
        </p:nvSpPr>
        <p:spPr>
          <a:xfrm>
            <a:off x="4688114" y="2247481"/>
            <a:ext cx="1899138" cy="2025748"/>
          </a:xfrm>
          <a:prstGeom prst="cube">
            <a:avLst/>
          </a:prstGeom>
          <a:pattFill prst="sm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: Single Corner Rounded 4">
            <a:extLst>
              <a:ext uri="{FF2B5EF4-FFF2-40B4-BE49-F238E27FC236}">
                <a16:creationId xmlns:a16="http://schemas.microsoft.com/office/drawing/2014/main" id="{C288C2FF-459B-4970-BE19-F02FA46E2A3A}"/>
              </a:ext>
            </a:extLst>
          </p:cNvPr>
          <p:cNvSpPr/>
          <p:nvPr/>
        </p:nvSpPr>
        <p:spPr>
          <a:xfrm>
            <a:off x="1814264" y="2045130"/>
            <a:ext cx="1901371" cy="609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Manual Input Service</a:t>
            </a:r>
          </a:p>
        </p:txBody>
      </p:sp>
      <p:sp>
        <p:nvSpPr>
          <p:cNvPr id="6" name="Smiley Face 5">
            <a:extLst>
              <a:ext uri="{FF2B5EF4-FFF2-40B4-BE49-F238E27FC236}">
                <a16:creationId xmlns:a16="http://schemas.microsoft.com/office/drawing/2014/main" id="{D967237A-AFEB-49EB-B5C1-3C868F1C79E0}"/>
              </a:ext>
            </a:extLst>
          </p:cNvPr>
          <p:cNvSpPr/>
          <p:nvPr/>
        </p:nvSpPr>
        <p:spPr>
          <a:xfrm>
            <a:off x="10862231" y="2859605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: Single Corner Rounded 6">
            <a:extLst>
              <a:ext uri="{FF2B5EF4-FFF2-40B4-BE49-F238E27FC236}">
                <a16:creationId xmlns:a16="http://schemas.microsoft.com/office/drawing/2014/main" id="{95F85228-B217-4D99-AC36-C9D7D3EE2B6C}"/>
              </a:ext>
            </a:extLst>
          </p:cNvPr>
          <p:cNvSpPr/>
          <p:nvPr/>
        </p:nvSpPr>
        <p:spPr>
          <a:xfrm>
            <a:off x="1896345" y="3381829"/>
            <a:ext cx="1901371" cy="609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Input Harvesting Agent</a:t>
            </a:r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C797C163-7DD5-42A3-9569-540007824747}"/>
              </a:ext>
            </a:extLst>
          </p:cNvPr>
          <p:cNvSpPr/>
          <p:nvPr/>
        </p:nvSpPr>
        <p:spPr>
          <a:xfrm>
            <a:off x="1886669" y="4641072"/>
            <a:ext cx="1901371" cy="609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CERIF Input Service</a:t>
            </a: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6A4025DB-6A22-4327-AA94-75F8F6ABB67E}"/>
              </a:ext>
            </a:extLst>
          </p:cNvPr>
          <p:cNvGrpSpPr/>
          <p:nvPr/>
        </p:nvGrpSpPr>
        <p:grpSpPr>
          <a:xfrm>
            <a:off x="1667043" y="5786116"/>
            <a:ext cx="2336799" cy="897653"/>
            <a:chOff x="7457348" y="3343893"/>
            <a:chExt cx="2336799" cy="897653"/>
          </a:xfrm>
        </p:grpSpPr>
        <p:sp>
          <p:nvSpPr>
            <p:cNvPr id="13" name="Rectangle: Single Corner Rounded 12">
              <a:extLst>
                <a:ext uri="{FF2B5EF4-FFF2-40B4-BE49-F238E27FC236}">
                  <a16:creationId xmlns:a16="http://schemas.microsoft.com/office/drawing/2014/main" id="{AA0AA0B0-DC6B-4A84-8FD8-5A6E7A2AD706}"/>
                </a:ext>
              </a:extLst>
            </p:cNvPr>
            <p:cNvSpPr/>
            <p:nvPr/>
          </p:nvSpPr>
          <p:spPr>
            <a:xfrm>
              <a:off x="7892776" y="3343893"/>
              <a:ext cx="1901371" cy="609600"/>
            </a:xfrm>
            <a:prstGeom prst="round1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: Single Corner Rounded 10">
              <a:extLst>
                <a:ext uri="{FF2B5EF4-FFF2-40B4-BE49-F238E27FC236}">
                  <a16:creationId xmlns:a16="http://schemas.microsoft.com/office/drawing/2014/main" id="{2B98CCB8-4A43-4BD1-AA27-15E8CF87DA08}"/>
                </a:ext>
              </a:extLst>
            </p:cNvPr>
            <p:cNvSpPr/>
            <p:nvPr/>
          </p:nvSpPr>
          <p:spPr>
            <a:xfrm>
              <a:off x="7645752" y="3481142"/>
              <a:ext cx="1901371" cy="609600"/>
            </a:xfrm>
            <a:prstGeom prst="round1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ectangle: Single Corner Rounded 8">
              <a:extLst>
                <a:ext uri="{FF2B5EF4-FFF2-40B4-BE49-F238E27FC236}">
                  <a16:creationId xmlns:a16="http://schemas.microsoft.com/office/drawing/2014/main" id="{9D8C4C9A-FFAD-45E2-BA8C-93B5A28445BB}"/>
                </a:ext>
              </a:extLst>
            </p:cNvPr>
            <p:cNvSpPr/>
            <p:nvPr/>
          </p:nvSpPr>
          <p:spPr>
            <a:xfrm>
              <a:off x="7457348" y="3631946"/>
              <a:ext cx="1901371" cy="609600"/>
            </a:xfrm>
            <a:prstGeom prst="round1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Other Standard Input Services</a:t>
              </a:r>
            </a:p>
          </p:txBody>
        </p:sp>
      </p:grp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7149D692-33D4-4CA8-9420-E555061312C5}"/>
              </a:ext>
            </a:extLst>
          </p:cNvPr>
          <p:cNvSpPr/>
          <p:nvPr/>
        </p:nvSpPr>
        <p:spPr>
          <a:xfrm>
            <a:off x="1913055" y="493765"/>
            <a:ext cx="1901371" cy="609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Programmatic Input API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6C839D4-B59C-4FDF-9F50-E2196CACFAA0}"/>
              </a:ext>
            </a:extLst>
          </p:cNvPr>
          <p:cNvCxnSpPr>
            <a:cxnSpLocks/>
          </p:cNvCxnSpPr>
          <p:nvPr/>
        </p:nvCxnSpPr>
        <p:spPr>
          <a:xfrm>
            <a:off x="3924735" y="880346"/>
            <a:ext cx="1253831" cy="125237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61287B2-517E-47F7-A5D1-440F479A4BFA}"/>
              </a:ext>
            </a:extLst>
          </p:cNvPr>
          <p:cNvCxnSpPr>
            <a:cxnSpLocks/>
          </p:cNvCxnSpPr>
          <p:nvPr/>
        </p:nvCxnSpPr>
        <p:spPr>
          <a:xfrm>
            <a:off x="3877026" y="2338614"/>
            <a:ext cx="878636" cy="9113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013646A-10FA-46D0-AA26-BE55A6AC60D4}"/>
              </a:ext>
            </a:extLst>
          </p:cNvPr>
          <p:cNvCxnSpPr>
            <a:cxnSpLocks/>
          </p:cNvCxnSpPr>
          <p:nvPr/>
        </p:nvCxnSpPr>
        <p:spPr>
          <a:xfrm>
            <a:off x="3863031" y="3700840"/>
            <a:ext cx="639969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291BC38-BDB6-4862-93B1-12DE78E07321}"/>
              </a:ext>
            </a:extLst>
          </p:cNvPr>
          <p:cNvCxnSpPr>
            <a:cxnSpLocks/>
          </p:cNvCxnSpPr>
          <p:nvPr/>
        </p:nvCxnSpPr>
        <p:spPr>
          <a:xfrm flipV="1">
            <a:off x="3875306" y="4303022"/>
            <a:ext cx="627694" cy="29856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5B924A8-66ED-4A07-8B88-52471890CDAF}"/>
              </a:ext>
            </a:extLst>
          </p:cNvPr>
          <p:cNvCxnSpPr>
            <a:cxnSpLocks/>
          </p:cNvCxnSpPr>
          <p:nvPr/>
        </p:nvCxnSpPr>
        <p:spPr>
          <a:xfrm flipV="1">
            <a:off x="4003842" y="4448047"/>
            <a:ext cx="751821" cy="114157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icon computer">
            <a:extLst>
              <a:ext uri="{FF2B5EF4-FFF2-40B4-BE49-F238E27FC236}">
                <a16:creationId xmlns:a16="http://schemas.microsoft.com/office/drawing/2014/main" id="{ADC44B2E-8422-4767-8EA6-1281FC66E8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171" y="842556"/>
            <a:ext cx="856342" cy="85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Image result for icon computer">
            <a:extLst>
              <a:ext uri="{FF2B5EF4-FFF2-40B4-BE49-F238E27FC236}">
                <a16:creationId xmlns:a16="http://schemas.microsoft.com/office/drawing/2014/main" id="{9695DFB0-3C27-4B2D-851D-223C70619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33" y="4418978"/>
            <a:ext cx="856342" cy="85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Image result for icon computer">
            <a:extLst>
              <a:ext uri="{FF2B5EF4-FFF2-40B4-BE49-F238E27FC236}">
                <a16:creationId xmlns:a16="http://schemas.microsoft.com/office/drawing/2014/main" id="{F1346934-B074-4C68-9D95-2D28457A4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02" y="5696618"/>
            <a:ext cx="856342" cy="85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A04207F-482F-4FD8-8911-FE35D468BCA6}"/>
              </a:ext>
            </a:extLst>
          </p:cNvPr>
          <p:cNvCxnSpPr>
            <a:cxnSpLocks/>
          </p:cNvCxnSpPr>
          <p:nvPr/>
        </p:nvCxnSpPr>
        <p:spPr>
          <a:xfrm>
            <a:off x="1167858" y="764360"/>
            <a:ext cx="67001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0B58945-A455-4998-9D3E-FAE372E9DF59}"/>
              </a:ext>
            </a:extLst>
          </p:cNvPr>
          <p:cNvCxnSpPr>
            <a:cxnSpLocks/>
          </p:cNvCxnSpPr>
          <p:nvPr/>
        </p:nvCxnSpPr>
        <p:spPr>
          <a:xfrm flipV="1">
            <a:off x="1155785" y="2330915"/>
            <a:ext cx="515578" cy="1901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E13C2AD-59AB-4DE8-AFC0-7C6583B8CEC6}"/>
              </a:ext>
            </a:extLst>
          </p:cNvPr>
          <p:cNvCxnSpPr>
            <a:cxnSpLocks/>
          </p:cNvCxnSpPr>
          <p:nvPr/>
        </p:nvCxnSpPr>
        <p:spPr>
          <a:xfrm flipH="1" flipV="1">
            <a:off x="1184526" y="3842952"/>
            <a:ext cx="594227" cy="960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8F0D1DA-1207-488A-91D1-C4EB23C4F2B4}"/>
              </a:ext>
            </a:extLst>
          </p:cNvPr>
          <p:cNvCxnSpPr>
            <a:cxnSpLocks/>
          </p:cNvCxnSpPr>
          <p:nvPr/>
        </p:nvCxnSpPr>
        <p:spPr>
          <a:xfrm flipV="1">
            <a:off x="1184526" y="4889138"/>
            <a:ext cx="497758" cy="2101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BF3F0A7-396C-4D4A-B10C-50955EBDE886}"/>
              </a:ext>
            </a:extLst>
          </p:cNvPr>
          <p:cNvCxnSpPr>
            <a:cxnSpLocks/>
            <a:stCxn id="33" idx="3"/>
          </p:cNvCxnSpPr>
          <p:nvPr/>
        </p:nvCxnSpPr>
        <p:spPr>
          <a:xfrm flipV="1">
            <a:off x="1029544" y="6118103"/>
            <a:ext cx="550150" cy="668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E16099B-5612-481D-9762-BC0A96C2F3A9}"/>
              </a:ext>
            </a:extLst>
          </p:cNvPr>
          <p:cNvCxnSpPr>
            <a:cxnSpLocks/>
          </p:cNvCxnSpPr>
          <p:nvPr/>
        </p:nvCxnSpPr>
        <p:spPr>
          <a:xfrm>
            <a:off x="1094349" y="3521175"/>
            <a:ext cx="684403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4C68B652-4849-4646-A0CF-3912A6D5E040}"/>
              </a:ext>
            </a:extLst>
          </p:cNvPr>
          <p:cNvSpPr txBox="1"/>
          <p:nvPr/>
        </p:nvSpPr>
        <p:spPr>
          <a:xfrm>
            <a:off x="4351402" y="4288974"/>
            <a:ext cx="21887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Index of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Sendai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Landscape</a:t>
            </a:r>
          </a:p>
        </p:txBody>
      </p:sp>
      <p:sp>
        <p:nvSpPr>
          <p:cNvPr id="45" name="Smiley Face 44">
            <a:extLst>
              <a:ext uri="{FF2B5EF4-FFF2-40B4-BE49-F238E27FC236}">
                <a16:creationId xmlns:a16="http://schemas.microsoft.com/office/drawing/2014/main" id="{5FB3BD54-7A1D-4BDB-A50C-43822F16CC0D}"/>
              </a:ext>
            </a:extLst>
          </p:cNvPr>
          <p:cNvSpPr/>
          <p:nvPr/>
        </p:nvSpPr>
        <p:spPr>
          <a:xfrm>
            <a:off x="10862231" y="2529372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Smiley Face 45">
            <a:extLst>
              <a:ext uri="{FF2B5EF4-FFF2-40B4-BE49-F238E27FC236}">
                <a16:creationId xmlns:a16="http://schemas.microsoft.com/office/drawing/2014/main" id="{FA2E051E-5517-4751-8FA7-41D376746F39}"/>
              </a:ext>
            </a:extLst>
          </p:cNvPr>
          <p:cNvSpPr/>
          <p:nvPr/>
        </p:nvSpPr>
        <p:spPr>
          <a:xfrm>
            <a:off x="11147492" y="2317833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Smiley Face 46">
            <a:extLst>
              <a:ext uri="{FF2B5EF4-FFF2-40B4-BE49-F238E27FC236}">
                <a16:creationId xmlns:a16="http://schemas.microsoft.com/office/drawing/2014/main" id="{C80C4465-5793-490B-A0BD-F40A94A9A61F}"/>
              </a:ext>
            </a:extLst>
          </p:cNvPr>
          <p:cNvSpPr/>
          <p:nvPr/>
        </p:nvSpPr>
        <p:spPr>
          <a:xfrm>
            <a:off x="11147492" y="2649820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Smiley Face 47">
            <a:extLst>
              <a:ext uri="{FF2B5EF4-FFF2-40B4-BE49-F238E27FC236}">
                <a16:creationId xmlns:a16="http://schemas.microsoft.com/office/drawing/2014/main" id="{FE9049D5-A5D7-46FB-AA8A-B35D2AF0402A}"/>
              </a:ext>
            </a:extLst>
          </p:cNvPr>
          <p:cNvSpPr/>
          <p:nvPr/>
        </p:nvSpPr>
        <p:spPr>
          <a:xfrm>
            <a:off x="11432753" y="2553242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Smiley Face 48">
            <a:extLst>
              <a:ext uri="{FF2B5EF4-FFF2-40B4-BE49-F238E27FC236}">
                <a16:creationId xmlns:a16="http://schemas.microsoft.com/office/drawing/2014/main" id="{A74E7C00-AB4D-4D75-8081-AB62DB2E59BC}"/>
              </a:ext>
            </a:extLst>
          </p:cNvPr>
          <p:cNvSpPr/>
          <p:nvPr/>
        </p:nvSpPr>
        <p:spPr>
          <a:xfrm>
            <a:off x="11365206" y="2866861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Smiley Face 49">
            <a:extLst>
              <a:ext uri="{FF2B5EF4-FFF2-40B4-BE49-F238E27FC236}">
                <a16:creationId xmlns:a16="http://schemas.microsoft.com/office/drawing/2014/main" id="{F229FE75-6B30-4674-88D6-7CAABFE1E212}"/>
              </a:ext>
            </a:extLst>
          </p:cNvPr>
          <p:cNvSpPr/>
          <p:nvPr/>
        </p:nvSpPr>
        <p:spPr>
          <a:xfrm>
            <a:off x="11113718" y="2952080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: Single Corner Rounded 43">
            <a:extLst>
              <a:ext uri="{FF2B5EF4-FFF2-40B4-BE49-F238E27FC236}">
                <a16:creationId xmlns:a16="http://schemas.microsoft.com/office/drawing/2014/main" id="{6386297E-62A1-4C03-A598-44C175AC94E7}"/>
              </a:ext>
            </a:extLst>
          </p:cNvPr>
          <p:cNvSpPr/>
          <p:nvPr/>
        </p:nvSpPr>
        <p:spPr>
          <a:xfrm>
            <a:off x="7732392" y="1016390"/>
            <a:ext cx="1930400" cy="576079"/>
          </a:xfrm>
          <a:prstGeom prst="round1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Programmatic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Access API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20B10E0-0513-49E9-99C0-3C09E8A8007E}"/>
              </a:ext>
            </a:extLst>
          </p:cNvPr>
          <p:cNvGrpSpPr/>
          <p:nvPr/>
        </p:nvGrpSpPr>
        <p:grpSpPr>
          <a:xfrm>
            <a:off x="192072" y="3184881"/>
            <a:ext cx="1105317" cy="823886"/>
            <a:chOff x="10670233" y="2563356"/>
            <a:chExt cx="1105317" cy="823886"/>
          </a:xfrm>
        </p:grpSpPr>
        <p:pic>
          <p:nvPicPr>
            <p:cNvPr id="31" name="Picture 2" descr="Image result for icon computer">
              <a:extLst>
                <a:ext uri="{FF2B5EF4-FFF2-40B4-BE49-F238E27FC236}">
                  <a16:creationId xmlns:a16="http://schemas.microsoft.com/office/drawing/2014/main" id="{4C93BDBA-99AE-4531-A086-76AF70FDD4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0233" y="3002614"/>
              <a:ext cx="384628" cy="384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2" descr="Image result for icon computer">
              <a:extLst>
                <a:ext uri="{FF2B5EF4-FFF2-40B4-BE49-F238E27FC236}">
                  <a16:creationId xmlns:a16="http://schemas.microsoft.com/office/drawing/2014/main" id="{B2E72061-35BA-43E2-9A0C-D60BD34B67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5494" y="2563356"/>
              <a:ext cx="384628" cy="384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2" descr="Image result for icon computer">
              <a:extLst>
                <a:ext uri="{FF2B5EF4-FFF2-40B4-BE49-F238E27FC236}">
                  <a16:creationId xmlns:a16="http://schemas.microsoft.com/office/drawing/2014/main" id="{ED4351D5-B842-4982-AFE6-5478334A4D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3948" y="3002614"/>
              <a:ext cx="384628" cy="384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2" descr="Image result for icon computer">
              <a:extLst>
                <a:ext uri="{FF2B5EF4-FFF2-40B4-BE49-F238E27FC236}">
                  <a16:creationId xmlns:a16="http://schemas.microsoft.com/office/drawing/2014/main" id="{FCC78EEC-2AFB-4D21-85C8-F7D15A55B0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90922" y="2577874"/>
              <a:ext cx="384628" cy="384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5" name="Rectangle: Single Corner Rounded 54">
            <a:extLst>
              <a:ext uri="{FF2B5EF4-FFF2-40B4-BE49-F238E27FC236}">
                <a16:creationId xmlns:a16="http://schemas.microsoft.com/office/drawing/2014/main" id="{BF5AE7D6-9E02-4292-9AC7-3C24EA8FC6CD}"/>
              </a:ext>
            </a:extLst>
          </p:cNvPr>
          <p:cNvSpPr/>
          <p:nvPr/>
        </p:nvSpPr>
        <p:spPr>
          <a:xfrm>
            <a:off x="7697124" y="4518528"/>
            <a:ext cx="1930400" cy="576079"/>
          </a:xfrm>
          <a:prstGeom prst="round1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Specialized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Access Services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2A2928CA-E951-4A71-B903-842EA141EAB4}"/>
              </a:ext>
            </a:extLst>
          </p:cNvPr>
          <p:cNvCxnSpPr>
            <a:cxnSpLocks/>
          </p:cNvCxnSpPr>
          <p:nvPr/>
        </p:nvCxnSpPr>
        <p:spPr>
          <a:xfrm>
            <a:off x="7070098" y="3472643"/>
            <a:ext cx="1103225" cy="9933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D62AAF5-4D35-4F4A-9DE9-BFCD3EF21CF7}"/>
              </a:ext>
            </a:extLst>
          </p:cNvPr>
          <p:cNvCxnSpPr>
            <a:cxnSpLocks/>
          </p:cNvCxnSpPr>
          <p:nvPr/>
        </p:nvCxnSpPr>
        <p:spPr>
          <a:xfrm flipH="1">
            <a:off x="5886314" y="3474216"/>
            <a:ext cx="12001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8E193CC-46D9-43DF-93D2-984B68C50264}"/>
              </a:ext>
            </a:extLst>
          </p:cNvPr>
          <p:cNvCxnSpPr>
            <a:cxnSpLocks/>
          </p:cNvCxnSpPr>
          <p:nvPr/>
        </p:nvCxnSpPr>
        <p:spPr>
          <a:xfrm>
            <a:off x="6383452" y="3847756"/>
            <a:ext cx="1218994" cy="7380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984245D9-6B57-4E01-A316-0587D8AE14A6}"/>
              </a:ext>
            </a:extLst>
          </p:cNvPr>
          <p:cNvCxnSpPr>
            <a:cxnSpLocks/>
          </p:cNvCxnSpPr>
          <p:nvPr/>
        </p:nvCxnSpPr>
        <p:spPr>
          <a:xfrm>
            <a:off x="5637684" y="3505200"/>
            <a:ext cx="942981" cy="10204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6CC67CAA-85AB-4FF0-B0A4-F782A90F3FDE}"/>
              </a:ext>
            </a:extLst>
          </p:cNvPr>
          <p:cNvCxnSpPr>
            <a:cxnSpLocks/>
          </p:cNvCxnSpPr>
          <p:nvPr/>
        </p:nvCxnSpPr>
        <p:spPr>
          <a:xfrm>
            <a:off x="6570401" y="4496218"/>
            <a:ext cx="1032045" cy="3929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4" name="Rectangle 1033">
            <a:extLst>
              <a:ext uri="{FF2B5EF4-FFF2-40B4-BE49-F238E27FC236}">
                <a16:creationId xmlns:a16="http://schemas.microsoft.com/office/drawing/2014/main" id="{471FF67F-36D5-44AF-8BFB-2F67A174629C}"/>
              </a:ext>
            </a:extLst>
          </p:cNvPr>
          <p:cNvSpPr/>
          <p:nvPr/>
        </p:nvSpPr>
        <p:spPr>
          <a:xfrm>
            <a:off x="7379706" y="6097861"/>
            <a:ext cx="2492081" cy="57607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Taxonomy/Schema/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Classification/Standard</a:t>
            </a:r>
          </a:p>
        </p:txBody>
      </p:sp>
      <p:cxnSp>
        <p:nvCxnSpPr>
          <p:cNvPr id="1036" name="Straight Arrow Connector 1035">
            <a:extLst>
              <a:ext uri="{FF2B5EF4-FFF2-40B4-BE49-F238E27FC236}">
                <a16:creationId xmlns:a16="http://schemas.microsoft.com/office/drawing/2014/main" id="{0D33FF1B-A976-4418-9304-6E1F7EF77E74}"/>
              </a:ext>
            </a:extLst>
          </p:cNvPr>
          <p:cNvCxnSpPr>
            <a:cxnSpLocks/>
          </p:cNvCxnSpPr>
          <p:nvPr/>
        </p:nvCxnSpPr>
        <p:spPr>
          <a:xfrm flipV="1">
            <a:off x="8672285" y="5184503"/>
            <a:ext cx="0" cy="810229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: Single Corner Rounded 80">
            <a:extLst>
              <a:ext uri="{FF2B5EF4-FFF2-40B4-BE49-F238E27FC236}">
                <a16:creationId xmlns:a16="http://schemas.microsoft.com/office/drawing/2014/main" id="{43938BEB-D0FA-4E8C-B526-AF8AF8461A45}"/>
              </a:ext>
            </a:extLst>
          </p:cNvPr>
          <p:cNvSpPr/>
          <p:nvPr/>
        </p:nvSpPr>
        <p:spPr>
          <a:xfrm>
            <a:off x="7827049" y="2408451"/>
            <a:ext cx="1930400" cy="576079"/>
          </a:xfrm>
          <a:prstGeom prst="round1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Manual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Access Service</a:t>
            </a:r>
          </a:p>
        </p:txBody>
      </p:sp>
      <p:cxnSp>
        <p:nvCxnSpPr>
          <p:cNvPr id="1040" name="Straight Arrow Connector 1039">
            <a:extLst>
              <a:ext uri="{FF2B5EF4-FFF2-40B4-BE49-F238E27FC236}">
                <a16:creationId xmlns:a16="http://schemas.microsoft.com/office/drawing/2014/main" id="{B30566C4-9E28-438A-AA3C-28ABE9D663E9}"/>
              </a:ext>
            </a:extLst>
          </p:cNvPr>
          <p:cNvCxnSpPr>
            <a:cxnSpLocks/>
          </p:cNvCxnSpPr>
          <p:nvPr/>
        </p:nvCxnSpPr>
        <p:spPr>
          <a:xfrm flipV="1">
            <a:off x="6377830" y="1581804"/>
            <a:ext cx="1287015" cy="49373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56618350-998D-4B17-9951-A1058E241050}"/>
              </a:ext>
            </a:extLst>
          </p:cNvPr>
          <p:cNvCxnSpPr>
            <a:cxnSpLocks/>
          </p:cNvCxnSpPr>
          <p:nvPr/>
        </p:nvCxnSpPr>
        <p:spPr>
          <a:xfrm flipV="1">
            <a:off x="9918703" y="2669673"/>
            <a:ext cx="730807" cy="1824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579E0FD5-5F6E-4B98-BDA3-74C88A9312D5}"/>
              </a:ext>
            </a:extLst>
          </p:cNvPr>
          <p:cNvCxnSpPr>
            <a:cxnSpLocks/>
          </p:cNvCxnSpPr>
          <p:nvPr/>
        </p:nvCxnSpPr>
        <p:spPr>
          <a:xfrm>
            <a:off x="9770482" y="1247380"/>
            <a:ext cx="891377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BE6ED5F7-BCFE-43A3-9693-6823A5AC1B11}"/>
              </a:ext>
            </a:extLst>
          </p:cNvPr>
          <p:cNvCxnSpPr>
            <a:cxnSpLocks/>
          </p:cNvCxnSpPr>
          <p:nvPr/>
        </p:nvCxnSpPr>
        <p:spPr>
          <a:xfrm>
            <a:off x="6643021" y="2487023"/>
            <a:ext cx="1021824" cy="8373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Smiley Face 90">
            <a:extLst>
              <a:ext uri="{FF2B5EF4-FFF2-40B4-BE49-F238E27FC236}">
                <a16:creationId xmlns:a16="http://schemas.microsoft.com/office/drawing/2014/main" id="{2D589512-1B8F-4968-AD2A-88AA8E0EE10A}"/>
              </a:ext>
            </a:extLst>
          </p:cNvPr>
          <p:cNvSpPr/>
          <p:nvPr/>
        </p:nvSpPr>
        <p:spPr>
          <a:xfrm>
            <a:off x="241756" y="2462950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Smiley Face 91">
            <a:extLst>
              <a:ext uri="{FF2B5EF4-FFF2-40B4-BE49-F238E27FC236}">
                <a16:creationId xmlns:a16="http://schemas.microsoft.com/office/drawing/2014/main" id="{203E3BAE-F287-43E9-8568-AB5FFD91D21F}"/>
              </a:ext>
            </a:extLst>
          </p:cNvPr>
          <p:cNvSpPr/>
          <p:nvPr/>
        </p:nvSpPr>
        <p:spPr>
          <a:xfrm>
            <a:off x="241756" y="2132717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Smiley Face 92">
            <a:extLst>
              <a:ext uri="{FF2B5EF4-FFF2-40B4-BE49-F238E27FC236}">
                <a16:creationId xmlns:a16="http://schemas.microsoft.com/office/drawing/2014/main" id="{F902FA33-9E3C-427A-A88D-1F4C49C2998E}"/>
              </a:ext>
            </a:extLst>
          </p:cNvPr>
          <p:cNvSpPr/>
          <p:nvPr/>
        </p:nvSpPr>
        <p:spPr>
          <a:xfrm>
            <a:off x="527017" y="1921178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Smiley Face 93">
            <a:extLst>
              <a:ext uri="{FF2B5EF4-FFF2-40B4-BE49-F238E27FC236}">
                <a16:creationId xmlns:a16="http://schemas.microsoft.com/office/drawing/2014/main" id="{2290E077-B883-4A48-B0C8-8C1D53BA6A6F}"/>
              </a:ext>
            </a:extLst>
          </p:cNvPr>
          <p:cNvSpPr/>
          <p:nvPr/>
        </p:nvSpPr>
        <p:spPr>
          <a:xfrm>
            <a:off x="527017" y="2253165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Smiley Face 94">
            <a:extLst>
              <a:ext uri="{FF2B5EF4-FFF2-40B4-BE49-F238E27FC236}">
                <a16:creationId xmlns:a16="http://schemas.microsoft.com/office/drawing/2014/main" id="{F0D01527-7CFA-4001-8785-CA008152D8A0}"/>
              </a:ext>
            </a:extLst>
          </p:cNvPr>
          <p:cNvSpPr/>
          <p:nvPr/>
        </p:nvSpPr>
        <p:spPr>
          <a:xfrm>
            <a:off x="812278" y="2156587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Smiley Face 95">
            <a:extLst>
              <a:ext uri="{FF2B5EF4-FFF2-40B4-BE49-F238E27FC236}">
                <a16:creationId xmlns:a16="http://schemas.microsoft.com/office/drawing/2014/main" id="{E8928F82-B1A8-48C0-BD0A-2686A58E0F56}"/>
              </a:ext>
            </a:extLst>
          </p:cNvPr>
          <p:cNvSpPr/>
          <p:nvPr/>
        </p:nvSpPr>
        <p:spPr>
          <a:xfrm>
            <a:off x="744731" y="2470206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Smiley Face 96">
            <a:extLst>
              <a:ext uri="{FF2B5EF4-FFF2-40B4-BE49-F238E27FC236}">
                <a16:creationId xmlns:a16="http://schemas.microsoft.com/office/drawing/2014/main" id="{A4E39362-976B-4975-9DAE-7121D08F624F}"/>
              </a:ext>
            </a:extLst>
          </p:cNvPr>
          <p:cNvSpPr/>
          <p:nvPr/>
        </p:nvSpPr>
        <p:spPr>
          <a:xfrm>
            <a:off x="493243" y="2555425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8" name="Picture 2" descr="Image result for icon computer">
            <a:extLst>
              <a:ext uri="{FF2B5EF4-FFF2-40B4-BE49-F238E27FC236}">
                <a16:creationId xmlns:a16="http://schemas.microsoft.com/office/drawing/2014/main" id="{184595D0-AEEC-414E-AC17-C60E5DBEA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16" y="375594"/>
            <a:ext cx="856342" cy="85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9E1E8227-48E1-4369-8864-7C38F4CE2B39}"/>
              </a:ext>
            </a:extLst>
          </p:cNvPr>
          <p:cNvCxnSpPr>
            <a:cxnSpLocks/>
          </p:cNvCxnSpPr>
          <p:nvPr/>
        </p:nvCxnSpPr>
        <p:spPr>
          <a:xfrm>
            <a:off x="9770482" y="4726746"/>
            <a:ext cx="752152" cy="7982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16751A27-4D72-4EC9-84BB-943468BB728C}"/>
              </a:ext>
            </a:extLst>
          </p:cNvPr>
          <p:cNvCxnSpPr>
            <a:cxnSpLocks/>
          </p:cNvCxnSpPr>
          <p:nvPr/>
        </p:nvCxnSpPr>
        <p:spPr>
          <a:xfrm>
            <a:off x="9722202" y="5028887"/>
            <a:ext cx="927308" cy="8806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Smiley Face 101">
            <a:extLst>
              <a:ext uri="{FF2B5EF4-FFF2-40B4-BE49-F238E27FC236}">
                <a16:creationId xmlns:a16="http://schemas.microsoft.com/office/drawing/2014/main" id="{CCEC41B0-83BD-4B7A-ADBD-3B554E87420A}"/>
              </a:ext>
            </a:extLst>
          </p:cNvPr>
          <p:cNvSpPr/>
          <p:nvPr/>
        </p:nvSpPr>
        <p:spPr>
          <a:xfrm>
            <a:off x="10813700" y="6204517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Smiley Face 102">
            <a:extLst>
              <a:ext uri="{FF2B5EF4-FFF2-40B4-BE49-F238E27FC236}">
                <a16:creationId xmlns:a16="http://schemas.microsoft.com/office/drawing/2014/main" id="{D4450833-F260-4B25-B81D-6DEF1858C8EA}"/>
              </a:ext>
            </a:extLst>
          </p:cNvPr>
          <p:cNvSpPr/>
          <p:nvPr/>
        </p:nvSpPr>
        <p:spPr>
          <a:xfrm>
            <a:off x="10813700" y="5874284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Smiley Face 103">
            <a:extLst>
              <a:ext uri="{FF2B5EF4-FFF2-40B4-BE49-F238E27FC236}">
                <a16:creationId xmlns:a16="http://schemas.microsoft.com/office/drawing/2014/main" id="{0AAD9762-11E2-4D86-ACF4-4BAF1915BDED}"/>
              </a:ext>
            </a:extLst>
          </p:cNvPr>
          <p:cNvSpPr/>
          <p:nvPr/>
        </p:nvSpPr>
        <p:spPr>
          <a:xfrm>
            <a:off x="11098961" y="5662745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Smiley Face 104">
            <a:extLst>
              <a:ext uri="{FF2B5EF4-FFF2-40B4-BE49-F238E27FC236}">
                <a16:creationId xmlns:a16="http://schemas.microsoft.com/office/drawing/2014/main" id="{AD2AFA35-0248-4A99-9BFB-D9A32A429F5D}"/>
              </a:ext>
            </a:extLst>
          </p:cNvPr>
          <p:cNvSpPr/>
          <p:nvPr/>
        </p:nvSpPr>
        <p:spPr>
          <a:xfrm>
            <a:off x="11098961" y="5994732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Smiley Face 105">
            <a:extLst>
              <a:ext uri="{FF2B5EF4-FFF2-40B4-BE49-F238E27FC236}">
                <a16:creationId xmlns:a16="http://schemas.microsoft.com/office/drawing/2014/main" id="{8B094BF7-C52C-41F3-BE7F-6463E82050B9}"/>
              </a:ext>
            </a:extLst>
          </p:cNvPr>
          <p:cNvSpPr/>
          <p:nvPr/>
        </p:nvSpPr>
        <p:spPr>
          <a:xfrm>
            <a:off x="11384222" y="5898154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Smiley Face 106">
            <a:extLst>
              <a:ext uri="{FF2B5EF4-FFF2-40B4-BE49-F238E27FC236}">
                <a16:creationId xmlns:a16="http://schemas.microsoft.com/office/drawing/2014/main" id="{7EBE8E4B-7853-4DBF-80CF-17A3168A68B4}"/>
              </a:ext>
            </a:extLst>
          </p:cNvPr>
          <p:cNvSpPr/>
          <p:nvPr/>
        </p:nvSpPr>
        <p:spPr>
          <a:xfrm>
            <a:off x="11316675" y="6211773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Smiley Face 107">
            <a:extLst>
              <a:ext uri="{FF2B5EF4-FFF2-40B4-BE49-F238E27FC236}">
                <a16:creationId xmlns:a16="http://schemas.microsoft.com/office/drawing/2014/main" id="{933AB7E1-2289-41A0-85A0-FCCE06C2A7EC}"/>
              </a:ext>
            </a:extLst>
          </p:cNvPr>
          <p:cNvSpPr/>
          <p:nvPr/>
        </p:nvSpPr>
        <p:spPr>
          <a:xfrm>
            <a:off x="11065187" y="6296992"/>
            <a:ext cx="217714" cy="2467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9" name="Picture 2" descr="Image result for icon computer">
            <a:extLst>
              <a:ext uri="{FF2B5EF4-FFF2-40B4-BE49-F238E27FC236}">
                <a16:creationId xmlns:a16="http://schemas.microsoft.com/office/drawing/2014/main" id="{D8AA18F9-0A34-4E01-8D1B-84EEEFB9E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4247" y="4517701"/>
            <a:ext cx="856342" cy="85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821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716</Words>
  <Application>Microsoft Office PowerPoint</Application>
  <PresentationFormat>Widescreen</PresentationFormat>
  <Paragraphs>115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Report on the 2018 Workshop</vt:lpstr>
      <vt:lpstr>Overview</vt:lpstr>
      <vt:lpstr>Use Cases</vt:lpstr>
      <vt:lpstr>Sendai</vt:lpstr>
      <vt:lpstr>IDDO – Infectious Disease Outbreaks</vt:lpstr>
      <vt:lpstr>Resilient Cities</vt:lpstr>
      <vt:lpstr>Outcomes: Sendai</vt:lpstr>
      <vt:lpstr>PowerPoint Presentation</vt:lpstr>
      <vt:lpstr>PowerPoint Presentation</vt:lpstr>
      <vt:lpstr>Outcomes: IDDO – Infectious Disease</vt:lpstr>
      <vt:lpstr>Outcomes: Resilient Cities</vt:lpstr>
      <vt:lpstr>Other Outcomes</vt:lpstr>
      <vt:lpstr>Lessons Learned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on the 2018 Workshop</dc:title>
  <dc:creator>Arofan Gregory</dc:creator>
  <cp:lastModifiedBy>Arofan Gregory</cp:lastModifiedBy>
  <cp:revision>9</cp:revision>
  <dcterms:created xsi:type="dcterms:W3CDTF">2019-10-06T21:56:08Z</dcterms:created>
  <dcterms:modified xsi:type="dcterms:W3CDTF">2019-10-06T23:12:20Z</dcterms:modified>
</cp:coreProperties>
</file>