
<file path=[Content_Types].xml><?xml version="1.0" encoding="utf-8"?>
<Types xmlns="http://schemas.openxmlformats.org/package/2006/content-types">
  <Default Extension="png" ContentType="image/png"/>
  <Default Extension="tmp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68" r:id="rId3"/>
    <p:sldId id="274" r:id="rId4"/>
    <p:sldId id="273" r:id="rId5"/>
    <p:sldId id="269" r:id="rId6"/>
    <p:sldId id="270" r:id="rId7"/>
    <p:sldId id="271" r:id="rId8"/>
    <p:sldId id="272" r:id="rId9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811" y="8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-43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6F32D7-3887-4617-B13D-AE58F5BD18D4}" type="datetimeFigureOut">
              <a:rPr lang="de-DE" smtClean="0"/>
              <a:t>07.10.2019</a:t>
            </a:fld>
            <a:endParaRPr lang="de-D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F6AD27-BEB4-4EF2-97C0-FC88F4F2B28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14989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DDI4 describes actual</a:t>
            </a:r>
            <a:r>
              <a:rPr lang="en-US" baseline="0" dirty="0" smtClean="0"/>
              <a:t> content An </a:t>
            </a:r>
            <a:r>
              <a:rPr lang="en-US" baseline="0" dirty="0" err="1" smtClean="0"/>
              <a:t>InstanceValue</a:t>
            </a:r>
            <a:r>
              <a:rPr lang="en-US" baseline="0" dirty="0" smtClean="0"/>
              <a:t>, separated </a:t>
            </a:r>
            <a:r>
              <a:rPr lang="en-US" baseline="0" smtClean="0"/>
              <a:t>from structure</a:t>
            </a:r>
            <a:r>
              <a:rPr lang="en-US" baseline="0" dirty="0" smtClean="0"/>
              <a:t>, the </a:t>
            </a:r>
            <a:r>
              <a:rPr lang="en-US" baseline="0" dirty="0" err="1" smtClean="0"/>
              <a:t>DataPoint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F6AD27-BEB4-4EF2-97C0-FC88F4F2B283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729721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30D04-D192-4DC3-8C99-905EE7F345EB}" type="datetimeFigureOut">
              <a:rPr lang="de-DE" smtClean="0"/>
              <a:t>07.10.2019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8FF7C-3A26-42E3-B241-89D3C9F242D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9132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30D04-D192-4DC3-8C99-905EE7F345EB}" type="datetimeFigureOut">
              <a:rPr lang="de-DE" smtClean="0"/>
              <a:t>07.10.2019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8FF7C-3A26-42E3-B241-89D3C9F242D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40251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30D04-D192-4DC3-8C99-905EE7F345EB}" type="datetimeFigureOut">
              <a:rPr lang="de-DE" smtClean="0"/>
              <a:t>07.10.2019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8FF7C-3A26-42E3-B241-89D3C9F242D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054116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30D04-D192-4DC3-8C99-905EE7F345EB}" type="datetimeFigureOut">
              <a:rPr lang="de-DE" smtClean="0"/>
              <a:t>07.10.2019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8FF7C-3A26-42E3-B241-89D3C9F242D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56322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30D04-D192-4DC3-8C99-905EE7F345EB}" type="datetimeFigureOut">
              <a:rPr lang="de-DE" smtClean="0"/>
              <a:t>07.10.2019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8FF7C-3A26-42E3-B241-89D3C9F242D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249255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30D04-D192-4DC3-8C99-905EE7F345EB}" type="datetimeFigureOut">
              <a:rPr lang="de-DE" smtClean="0"/>
              <a:t>07.10.2019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8FF7C-3A26-42E3-B241-89D3C9F242D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824243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30D04-D192-4DC3-8C99-905EE7F345EB}" type="datetimeFigureOut">
              <a:rPr lang="de-DE" smtClean="0"/>
              <a:t>07.10.2019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8FF7C-3A26-42E3-B241-89D3C9F242D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69034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30D04-D192-4DC3-8C99-905EE7F345EB}" type="datetimeFigureOut">
              <a:rPr lang="de-DE" smtClean="0"/>
              <a:t>07.10.2019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8FF7C-3A26-42E3-B241-89D3C9F242D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219729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30D04-D192-4DC3-8C99-905EE7F345EB}" type="datetimeFigureOut">
              <a:rPr lang="de-DE" smtClean="0"/>
              <a:t>07.10.2019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8FF7C-3A26-42E3-B241-89D3C9F242D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109232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30D04-D192-4DC3-8C99-905EE7F345EB}" type="datetimeFigureOut">
              <a:rPr lang="de-DE" smtClean="0"/>
              <a:t>07.10.2019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8FF7C-3A26-42E3-B241-89D3C9F242D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873627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30D04-D192-4DC3-8C99-905EE7F345EB}" type="datetimeFigureOut">
              <a:rPr lang="de-DE" smtClean="0"/>
              <a:t>07.10.2019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8FF7C-3A26-42E3-B241-89D3C9F242D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659922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E30D04-D192-4DC3-8C99-905EE7F345EB}" type="datetimeFigureOut">
              <a:rPr lang="de-DE" smtClean="0"/>
              <a:t>07.10.2019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78FF7C-3A26-42E3-B241-89D3C9F242D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648105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1219200"/>
            <a:ext cx="8534400" cy="2686051"/>
          </a:xfrm>
        </p:spPr>
        <p:txBody>
          <a:bodyPr>
            <a:normAutofit/>
          </a:bodyPr>
          <a:lstStyle/>
          <a:p>
            <a:r>
              <a:rPr lang="de-DE" i="1" dirty="0" smtClean="0"/>
              <a:t>The Variable Cascade</a:t>
            </a:r>
            <a:br>
              <a:rPr lang="de-DE" i="1" dirty="0" smtClean="0"/>
            </a:br>
            <a:r>
              <a:rPr lang="de-DE" i="1" dirty="0" smtClean="0"/>
              <a:t>Concepts to Symbols</a:t>
            </a:r>
            <a:endParaRPr lang="de-DE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5181600"/>
            <a:ext cx="8534400" cy="1219200"/>
          </a:xfrm>
        </p:spPr>
        <p:txBody>
          <a:bodyPr>
            <a:normAutofit fontScale="55000" lnSpcReduction="20000"/>
          </a:bodyPr>
          <a:lstStyle/>
          <a:p>
            <a:r>
              <a:rPr lang="en-US" dirty="0"/>
              <a:t>Workshop on</a:t>
            </a:r>
            <a:br>
              <a:rPr lang="en-US" dirty="0"/>
            </a:br>
            <a:r>
              <a:rPr lang="en-US" dirty="0"/>
              <a:t>Interoperability of Metadata  Standards in Cross-Domain Science, Health, and Social Science Applications II</a:t>
            </a:r>
            <a:endParaRPr lang="de-DE" dirty="0" smtClean="0"/>
          </a:p>
          <a:p>
            <a:r>
              <a:rPr lang="de-DE" dirty="0" smtClean="0"/>
              <a:t>Schloss </a:t>
            </a:r>
            <a:r>
              <a:rPr lang="de-DE" dirty="0" err="1" smtClean="0"/>
              <a:t>Dagstuhl</a:t>
            </a:r>
            <a:r>
              <a:rPr lang="de-DE" dirty="0" smtClean="0"/>
              <a:t> – Leibniz Center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Informatics</a:t>
            </a:r>
            <a:r>
              <a:rPr lang="de-DE" dirty="0" smtClean="0"/>
              <a:t> </a:t>
            </a:r>
            <a:r>
              <a:rPr lang="de-DE" dirty="0" err="1" smtClean="0"/>
              <a:t>Wadern</a:t>
            </a:r>
            <a:r>
              <a:rPr lang="de-DE" dirty="0" smtClean="0"/>
              <a:t>, Germany, </a:t>
            </a:r>
            <a:r>
              <a:rPr lang="de-DE" dirty="0" err="1" smtClean="0"/>
              <a:t>October</a:t>
            </a:r>
            <a:r>
              <a:rPr lang="de-DE" dirty="0" smtClean="0"/>
              <a:t> 7-11, 2019</a:t>
            </a:r>
            <a:endParaRPr lang="de-DE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04800" y="3048000"/>
            <a:ext cx="8534400" cy="26860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de-DE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6475" y="152400"/>
            <a:ext cx="7131050" cy="971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11287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5433"/>
            <a:ext cx="8229600" cy="598306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Purpose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-1" y="1025964"/>
            <a:ext cx="3364145" cy="4525963"/>
          </a:xfrm>
        </p:spPr>
        <p:txBody>
          <a:bodyPr>
            <a:normAutofit lnSpcReduction="10000"/>
          </a:bodyPr>
          <a:lstStyle/>
          <a:p>
            <a:r>
              <a:rPr lang="en-US" i="1" dirty="0" smtClean="0"/>
              <a:t>The original Variable Cascade in DDI and GSIM</a:t>
            </a:r>
          </a:p>
          <a:p>
            <a:r>
              <a:rPr lang="en-US" i="1" dirty="0" smtClean="0"/>
              <a:t>Representing the “variable” as a hierarchy of classes from the conceptual to the physical</a:t>
            </a:r>
            <a:endParaRPr lang="de-DE" i="1" dirty="0"/>
          </a:p>
          <a:p>
            <a:endParaRPr lang="de-DE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36" t="8696" r="9542" b="6522"/>
          <a:stretch/>
        </p:blipFill>
        <p:spPr>
          <a:xfrm>
            <a:off x="5334000" y="914400"/>
            <a:ext cx="1828800" cy="29718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696200" y="1025964"/>
            <a:ext cx="8851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Gender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045440" y="1938629"/>
            <a:ext cx="21443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Male,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Female Person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858000" y="2722117"/>
            <a:ext cx="2345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Male=“M”, Female=“F”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855356" y="3478274"/>
            <a:ext cx="221709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Measuring </a:t>
            </a:r>
          </a:p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this population at this time and place,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recorded in SAS, missing: .R=refused, .D=don’t know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337300" y="1025964"/>
            <a:ext cx="926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Velocity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448758" y="1938629"/>
            <a:ext cx="19685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Velocity of golf ball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616082" y="2720186"/>
            <a:ext cx="5441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m/s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476488" y="3506203"/>
            <a:ext cx="221709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Measuring at the 2018 British Open, recording in R, missing=NA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9621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0" grpId="0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5433"/>
            <a:ext cx="8229600" cy="598306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Purpose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-1" y="1025964"/>
            <a:ext cx="3364145" cy="4525963"/>
          </a:xfrm>
        </p:spPr>
        <p:txBody>
          <a:bodyPr>
            <a:normAutofit lnSpcReduction="10000"/>
          </a:bodyPr>
          <a:lstStyle/>
          <a:p>
            <a:r>
              <a:rPr lang="en-US" i="1" dirty="0" smtClean="0"/>
              <a:t>Variables carry lots of information:</a:t>
            </a:r>
          </a:p>
          <a:p>
            <a:r>
              <a:rPr lang="en-US" i="1" dirty="0" smtClean="0"/>
              <a:t>Conceptual Domains</a:t>
            </a:r>
          </a:p>
          <a:p>
            <a:r>
              <a:rPr lang="en-US" i="1" dirty="0" err="1" smtClean="0"/>
              <a:t>ValueDomains</a:t>
            </a:r>
            <a:endParaRPr lang="en-US" i="1" dirty="0" smtClean="0"/>
          </a:p>
          <a:p>
            <a:r>
              <a:rPr lang="en-US" i="1" dirty="0" smtClean="0"/>
              <a:t>Universe and Population (not shown</a:t>
            </a:r>
            <a:endParaRPr lang="de-DE" i="1" dirty="0"/>
          </a:p>
          <a:p>
            <a:endParaRPr lang="de-DE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27829" y="5964152"/>
            <a:ext cx="6019800" cy="324021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364145" y="5404646"/>
            <a:ext cx="55471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</a:rPr>
              <a:t>Can describe the header of a table</a:t>
            </a:r>
            <a:endParaRPr lang="en-US" sz="2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32" t="8889" r="3174" b="4445"/>
          <a:stretch/>
        </p:blipFill>
        <p:spPr>
          <a:xfrm>
            <a:off x="3268859" y="932432"/>
            <a:ext cx="5875141" cy="3182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2958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5433"/>
            <a:ext cx="8229600" cy="594167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The </a:t>
            </a:r>
            <a:r>
              <a:rPr lang="en-US" b="1" dirty="0" err="1" smtClean="0"/>
              <a:t>DataPoint</a:t>
            </a:r>
            <a:r>
              <a:rPr lang="en-US" b="1" dirty="0" smtClean="0"/>
              <a:t> Level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-79810" y="1015219"/>
            <a:ext cx="29718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i="1" dirty="0" smtClean="0"/>
              <a:t>DDI4 adds the “atomic” level, an individual </a:t>
            </a:r>
            <a:r>
              <a:rPr lang="en-US" i="1" dirty="0" err="1" smtClean="0"/>
              <a:t>DataPoint</a:t>
            </a:r>
            <a:r>
              <a:rPr lang="en-US" i="1" dirty="0" smtClean="0"/>
              <a:t> (e.g. a cell in a table, or a “value” in a key value pair)</a:t>
            </a:r>
            <a:endParaRPr lang="de-DE" i="1" dirty="0"/>
          </a:p>
          <a:p>
            <a:endParaRPr lang="de-DE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41546" y="5863464"/>
            <a:ext cx="6265866" cy="95991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743200" y="5257801"/>
            <a:ext cx="63642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Can describe the header, cells, and values</a:t>
            </a:r>
            <a:endParaRPr lang="en-US" sz="2800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87" t="6087" r="2315" b="4490"/>
          <a:stretch/>
        </p:blipFill>
        <p:spPr>
          <a:xfrm>
            <a:off x="3276600" y="692043"/>
            <a:ext cx="5671744" cy="4464988"/>
          </a:xfrm>
          <a:prstGeom prst="rect">
            <a:avLst/>
          </a:prstGeom>
        </p:spPr>
      </p:pic>
      <p:sp>
        <p:nvSpPr>
          <p:cNvPr id="4" name="Oval 3"/>
          <p:cNvSpPr/>
          <p:nvPr/>
        </p:nvSpPr>
        <p:spPr>
          <a:xfrm>
            <a:off x="5486400" y="4419600"/>
            <a:ext cx="1371600" cy="737431"/>
          </a:xfrm>
          <a:prstGeom prst="ellipse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5562600" y="3581399"/>
            <a:ext cx="1371600" cy="737431"/>
          </a:xfrm>
          <a:prstGeom prst="ellipse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988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4" grpId="0" animBg="1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9029"/>
            <a:ext cx="8229600" cy="809171"/>
          </a:xfrm>
        </p:spPr>
        <p:txBody>
          <a:bodyPr/>
          <a:lstStyle/>
          <a:p>
            <a:r>
              <a:rPr lang="en-US" b="1" dirty="0"/>
              <a:t>Goals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175658"/>
            <a:ext cx="8229600" cy="5301342"/>
          </a:xfrm>
        </p:spPr>
        <p:txBody>
          <a:bodyPr>
            <a:normAutofit fontScale="92500" lnSpcReduction="10000"/>
          </a:bodyPr>
          <a:lstStyle/>
          <a:p>
            <a:r>
              <a:rPr lang="en-US" i="1" dirty="0" smtClean="0"/>
              <a:t>Reuse of components of variable descriptions</a:t>
            </a:r>
          </a:p>
          <a:p>
            <a:pPr lvl="1"/>
            <a:r>
              <a:rPr lang="en-US" i="1" dirty="0" err="1" smtClean="0"/>
              <a:t>Conceptual..Represented..Instance..physical</a:t>
            </a:r>
            <a:r>
              <a:rPr lang="en-US" i="1" dirty="0" smtClean="0"/>
              <a:t> attributes</a:t>
            </a:r>
          </a:p>
          <a:p>
            <a:r>
              <a:rPr lang="en-US" i="1" dirty="0" smtClean="0"/>
              <a:t>Explicit correspondence of families of variables</a:t>
            </a:r>
          </a:p>
          <a:p>
            <a:pPr lvl="1"/>
            <a:r>
              <a:rPr lang="en-US" i="1" dirty="0" smtClean="0"/>
              <a:t>Example: “gender” variables</a:t>
            </a:r>
          </a:p>
          <a:p>
            <a:pPr lvl="1"/>
            <a:r>
              <a:rPr lang="en-US" i="1" dirty="0" smtClean="0"/>
              <a:t>Variables with the same concept of “gender”</a:t>
            </a:r>
          </a:p>
          <a:p>
            <a:pPr lvl="1"/>
            <a:r>
              <a:rPr lang="en-US" i="1" dirty="0" smtClean="0"/>
              <a:t>Gender variables with the same representation</a:t>
            </a:r>
          </a:p>
          <a:p>
            <a:pPr lvl="1"/>
            <a:r>
              <a:rPr lang="en-US" i="1" dirty="0" smtClean="0"/>
              <a:t>Gender variables with same substantive values (</a:t>
            </a:r>
            <a:r>
              <a:rPr lang="en-US" i="1" dirty="0" err="1" smtClean="0"/>
              <a:t>m,f</a:t>
            </a:r>
            <a:r>
              <a:rPr lang="en-US" i="1" dirty="0" smtClean="0"/>
              <a:t>) but different missing values</a:t>
            </a:r>
          </a:p>
          <a:p>
            <a:r>
              <a:rPr lang="en-US" i="1" dirty="0" smtClean="0"/>
              <a:t>Map corresponding values across representations in different structures</a:t>
            </a:r>
          </a:p>
          <a:p>
            <a:pPr lvl="1"/>
            <a:r>
              <a:rPr lang="en-US" i="1" dirty="0" smtClean="0"/>
              <a:t>Rectangular (wide), Tall, dimensional</a:t>
            </a:r>
            <a:r>
              <a:rPr lang="en-US" i="1" smtClean="0"/>
              <a:t>, key-value</a:t>
            </a:r>
            <a:endParaRPr lang="de-DE" i="1" dirty="0"/>
          </a:p>
        </p:txBody>
      </p:sp>
    </p:spTree>
    <p:extLst>
      <p:ext uri="{BB962C8B-B14F-4D97-AF65-F5344CB8AC3E}">
        <p14:creationId xmlns:p14="http://schemas.microsoft.com/office/powerpoint/2010/main" val="2989520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Approach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6019800" cy="4525963"/>
          </a:xfrm>
        </p:spPr>
        <p:txBody>
          <a:bodyPr/>
          <a:lstStyle/>
          <a:p>
            <a:r>
              <a:rPr lang="en-US" b="1" i="1" dirty="0" smtClean="0"/>
              <a:t>Inheritance</a:t>
            </a:r>
            <a:r>
              <a:rPr lang="en-US" i="1" dirty="0" smtClean="0"/>
              <a:t> down the cascade</a:t>
            </a:r>
          </a:p>
          <a:p>
            <a:r>
              <a:rPr lang="en-US" i="1" dirty="0" smtClean="0">
                <a:solidFill>
                  <a:srgbClr val="FF0000"/>
                </a:solidFill>
              </a:rPr>
              <a:t>AND</a:t>
            </a:r>
            <a:r>
              <a:rPr lang="en-US" i="1" dirty="0" smtClean="0"/>
              <a:t> </a:t>
            </a:r>
            <a:r>
              <a:rPr lang="en-US" b="1" i="1" dirty="0" smtClean="0"/>
              <a:t>references</a:t>
            </a:r>
            <a:r>
              <a:rPr lang="en-US" i="1" dirty="0" smtClean="0"/>
              <a:t> up the chain</a:t>
            </a:r>
          </a:p>
          <a:p>
            <a:r>
              <a:rPr lang="de-DE" i="1" dirty="0" smtClean="0"/>
              <a:t>References are optional</a:t>
            </a:r>
          </a:p>
          <a:p>
            <a:pPr lvl="1"/>
            <a:r>
              <a:rPr lang="de-DE" i="1" dirty="0" smtClean="0"/>
              <a:t>InstanceVariable can be used by itself</a:t>
            </a:r>
          </a:p>
          <a:p>
            <a:pPr lvl="1"/>
            <a:r>
              <a:rPr lang="de-DE" i="1" dirty="0" smtClean="0"/>
              <a:t>Two InstanceVariables could reference the same RepresentedVariable or ConceptualVariable</a:t>
            </a:r>
            <a:endParaRPr lang="de-DE" i="1" dirty="0"/>
          </a:p>
          <a:p>
            <a:endParaRPr lang="de-DE" dirty="0"/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7000" y="2286000"/>
            <a:ext cx="1924319" cy="2238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2637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Benefits</a:t>
            </a:r>
            <a:r>
              <a:rPr lang="de-DE" dirty="0"/>
              <a:t/>
            </a:r>
            <a:br>
              <a:rPr lang="de-DE" dirty="0"/>
            </a:b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How do you see it being applied in a cross-domain data-sharing scenario? Who benefits and how?</a:t>
            </a:r>
            <a:endParaRPr lang="de-DE" i="1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de-DE" dirty="0" smtClean="0"/>
              <a:t>Relating variables and values is a very general issue. Example: the „same“ dataset in SAS and R. Incompatible missing value representation, but variables are essentially the same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86353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Status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>
                <a:solidFill>
                  <a:schemeClr val="bg1">
                    <a:lumMod val="85000"/>
                  </a:schemeClr>
                </a:solidFill>
              </a:rPr>
              <a:t>What is the status of the standard/technology/platform? Is it well-adopted? Among what audiences/domains? Are there production tools?</a:t>
            </a:r>
            <a:endParaRPr lang="de-DE" i="1" dirty="0">
              <a:solidFill>
                <a:schemeClr val="bg1">
                  <a:lumMod val="85000"/>
                </a:schemeClr>
              </a:solidFill>
            </a:endParaRPr>
          </a:p>
          <a:p>
            <a:r>
              <a:rPr lang="de-DE" dirty="0" smtClean="0"/>
              <a:t>„Original“ - Implemented in GSIM and DDI3.2. </a:t>
            </a:r>
          </a:p>
          <a:p>
            <a:r>
              <a:rPr lang="de-DE" dirty="0" smtClean="0"/>
              <a:t>Complete - Part of upcoming DDI4Core.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82741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196</TotalTime>
  <Words>353</Words>
  <Application>Microsoft Office PowerPoint</Application>
  <PresentationFormat>On-screen Show (4:3)</PresentationFormat>
  <Paragraphs>49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The Variable Cascade Concepts to Symbols</vt:lpstr>
      <vt:lpstr>Purpose</vt:lpstr>
      <vt:lpstr>Purpose</vt:lpstr>
      <vt:lpstr>The DataPoint Level</vt:lpstr>
      <vt:lpstr>Goals</vt:lpstr>
      <vt:lpstr>Approach</vt:lpstr>
      <vt:lpstr>Benefits </vt:lpstr>
      <vt:lpstr>Status</vt:lpstr>
    </vt:vector>
  </TitlesOfParts>
  <Company>GESIS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Wackerow, Joachim</dc:creator>
  <cp:lastModifiedBy>Larry Hoyle</cp:lastModifiedBy>
  <cp:revision>49</cp:revision>
  <dcterms:created xsi:type="dcterms:W3CDTF">2019-09-15T18:46:22Z</dcterms:created>
  <dcterms:modified xsi:type="dcterms:W3CDTF">2019-10-07T06:51:18Z</dcterms:modified>
</cp:coreProperties>
</file>