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74" r:id="rId4"/>
    <p:sldId id="273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30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F32D7-3887-4617-B13D-AE58F5BD18D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6AD27-BEB4-4EF2-97C0-FC88F4F2B28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9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DDI4 describes actual</a:t>
            </a:r>
            <a:r>
              <a:rPr lang="en-US" baseline="0" dirty="0" smtClean="0"/>
              <a:t> content An </a:t>
            </a:r>
            <a:r>
              <a:rPr lang="en-US" baseline="0" dirty="0" err="1" smtClean="0"/>
              <a:t>InstanceValue</a:t>
            </a:r>
            <a:r>
              <a:rPr lang="en-US" baseline="0" dirty="0" smtClean="0"/>
              <a:t>, separated </a:t>
            </a:r>
            <a:r>
              <a:rPr lang="en-US" baseline="0" smtClean="0"/>
              <a:t>from structure</a:t>
            </a:r>
            <a:r>
              <a:rPr lang="en-US" baseline="0" dirty="0" smtClean="0"/>
              <a:t>, the </a:t>
            </a:r>
            <a:r>
              <a:rPr lang="en-US" baseline="0" dirty="0" err="1" smtClean="0"/>
              <a:t>DataPoint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6AD27-BEB4-4EF2-97C0-FC88F4F2B28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297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25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541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32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92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42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03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97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92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36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99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81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19200"/>
            <a:ext cx="8534400" cy="2686051"/>
          </a:xfrm>
        </p:spPr>
        <p:txBody>
          <a:bodyPr>
            <a:normAutofit/>
          </a:bodyPr>
          <a:lstStyle/>
          <a:p>
            <a:r>
              <a:rPr lang="de-DE" i="1" dirty="0" smtClean="0"/>
              <a:t>The Variable Cascade</a:t>
            </a:r>
            <a:br>
              <a:rPr lang="de-DE" i="1" dirty="0" smtClean="0"/>
            </a:br>
            <a:r>
              <a:rPr lang="de-DE" i="1" dirty="0" smtClean="0"/>
              <a:t>Concepts to Symbols</a:t>
            </a:r>
            <a:endParaRPr lang="de-DE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181600"/>
            <a:ext cx="85344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Workshop on</a:t>
            </a:r>
            <a:br>
              <a:rPr lang="en-US" dirty="0"/>
            </a:br>
            <a:r>
              <a:rPr lang="en-US" dirty="0"/>
              <a:t>Interoperability of Metadata  Standards in Cross-Domain Science, Health, and Social Science Applications II</a:t>
            </a:r>
            <a:endParaRPr lang="de-DE" dirty="0" smtClean="0"/>
          </a:p>
          <a:p>
            <a:r>
              <a:rPr lang="de-DE" dirty="0" smtClean="0"/>
              <a:t>Schloss </a:t>
            </a:r>
            <a:r>
              <a:rPr lang="de-DE" dirty="0" err="1" smtClean="0"/>
              <a:t>Dagstuhl</a:t>
            </a:r>
            <a:r>
              <a:rPr lang="de-DE" dirty="0" smtClean="0"/>
              <a:t> – Leibniz Center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Informatics</a:t>
            </a:r>
            <a:r>
              <a:rPr lang="de-DE" dirty="0" smtClean="0"/>
              <a:t> </a:t>
            </a:r>
            <a:r>
              <a:rPr lang="de-DE" dirty="0" err="1" smtClean="0"/>
              <a:t>Wadern</a:t>
            </a:r>
            <a:r>
              <a:rPr lang="de-DE" dirty="0" smtClean="0"/>
              <a:t>, Germany, </a:t>
            </a:r>
            <a:r>
              <a:rPr lang="de-DE" dirty="0" err="1" smtClean="0"/>
              <a:t>October</a:t>
            </a:r>
            <a:r>
              <a:rPr lang="de-DE" dirty="0" smtClean="0"/>
              <a:t> 7-11, 2019</a:t>
            </a:r>
            <a:endParaRPr lang="de-DE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3048000"/>
            <a:ext cx="8534400" cy="2686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152400"/>
            <a:ext cx="71310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2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433"/>
            <a:ext cx="8229600" cy="59830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Purpose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" y="1025964"/>
            <a:ext cx="3364145" cy="4525963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The original Variable Cascade in DDI and GSIM</a:t>
            </a:r>
          </a:p>
          <a:p>
            <a:r>
              <a:rPr lang="en-US" i="1" dirty="0" smtClean="0"/>
              <a:t>Representing the “variable” as a hierarchy of classes from the conceptual to the physical</a:t>
            </a:r>
            <a:endParaRPr lang="de-DE" i="1" dirty="0"/>
          </a:p>
          <a:p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6" t="8696" r="9542" b="6522"/>
          <a:stretch/>
        </p:blipFill>
        <p:spPr>
          <a:xfrm>
            <a:off x="5334000" y="914400"/>
            <a:ext cx="1828800" cy="2971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96200" y="1025964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Gender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5440" y="1938629"/>
            <a:ext cx="214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Male, Female Person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2722117"/>
            <a:ext cx="234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Male=“M”, Female=“F”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5356" y="3478274"/>
            <a:ext cx="22170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Measuring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 population at this time and place, recorded in SAS, missing: .R=refused, .D=don’t know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37300" y="1025964"/>
            <a:ext cx="926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Velocity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48758" y="1938629"/>
            <a:ext cx="1968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Velocity of golf ball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16082" y="2720186"/>
            <a:ext cx="54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m/s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76488" y="3506203"/>
            <a:ext cx="2217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Measuring at the 2018 British Open, recording in R, missing=NA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62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433"/>
            <a:ext cx="8229600" cy="59830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Purpose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" y="1025964"/>
            <a:ext cx="3364145" cy="4525963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Variables carry lots of information:</a:t>
            </a:r>
          </a:p>
          <a:p>
            <a:r>
              <a:rPr lang="en-US" i="1" dirty="0" smtClean="0"/>
              <a:t>Conceptual Domains</a:t>
            </a:r>
          </a:p>
          <a:p>
            <a:r>
              <a:rPr lang="en-US" i="1" dirty="0" err="1" smtClean="0"/>
              <a:t>ValueDomains</a:t>
            </a:r>
            <a:endParaRPr lang="en-US" i="1" dirty="0" smtClean="0"/>
          </a:p>
          <a:p>
            <a:r>
              <a:rPr lang="en-US" i="1" dirty="0" smtClean="0"/>
              <a:t>Universe and Population (not shown</a:t>
            </a:r>
            <a:endParaRPr lang="de-DE" i="1" dirty="0"/>
          </a:p>
          <a:p>
            <a:endParaRPr lang="de-D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829" y="5964152"/>
            <a:ext cx="6019800" cy="3240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64145" y="5404646"/>
            <a:ext cx="5547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Can describe the header of a table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" t="8889" r="3174" b="4445"/>
          <a:stretch/>
        </p:blipFill>
        <p:spPr>
          <a:xfrm>
            <a:off x="3268859" y="932432"/>
            <a:ext cx="5875141" cy="318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95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433"/>
            <a:ext cx="8229600" cy="5941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DataPoint</a:t>
            </a:r>
            <a:r>
              <a:rPr lang="en-US" b="1" dirty="0" smtClean="0"/>
              <a:t> Level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79810" y="1015219"/>
            <a:ext cx="2971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DDI4 adds the “atomic” level, an individual </a:t>
            </a:r>
            <a:r>
              <a:rPr lang="en-US" i="1" dirty="0" err="1" smtClean="0"/>
              <a:t>DataPoint</a:t>
            </a:r>
            <a:r>
              <a:rPr lang="en-US" i="1" dirty="0" smtClean="0"/>
              <a:t> (e.g. a cell in a table, or a “value” in a key value pair)</a:t>
            </a:r>
            <a:endParaRPr lang="de-DE" i="1" dirty="0"/>
          </a:p>
          <a:p>
            <a:endParaRPr lang="de-D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546" y="5863464"/>
            <a:ext cx="6265866" cy="9599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5257801"/>
            <a:ext cx="6364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Can describe the header, cells, and values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" t="6087" r="2315" b="4490"/>
          <a:stretch/>
        </p:blipFill>
        <p:spPr>
          <a:xfrm>
            <a:off x="3276600" y="692043"/>
            <a:ext cx="5671744" cy="446498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486400" y="4419600"/>
            <a:ext cx="1371600" cy="73743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2600" y="3581399"/>
            <a:ext cx="1371600" cy="73743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8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029"/>
            <a:ext cx="8229600" cy="809171"/>
          </a:xfrm>
        </p:spPr>
        <p:txBody>
          <a:bodyPr/>
          <a:lstStyle/>
          <a:p>
            <a:r>
              <a:rPr lang="en-US" b="1" dirty="0"/>
              <a:t>Goals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75658"/>
            <a:ext cx="8229600" cy="5301342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Reuse of components of variable descriptions</a:t>
            </a:r>
          </a:p>
          <a:p>
            <a:pPr lvl="1"/>
            <a:r>
              <a:rPr lang="en-US" i="1" dirty="0" err="1" smtClean="0"/>
              <a:t>Conceptual..Represented..Instance..physical</a:t>
            </a:r>
            <a:r>
              <a:rPr lang="en-US" i="1" dirty="0" smtClean="0"/>
              <a:t> attributes</a:t>
            </a:r>
          </a:p>
          <a:p>
            <a:r>
              <a:rPr lang="en-US" i="1" dirty="0" smtClean="0"/>
              <a:t>Explicit correspondence of families of variables</a:t>
            </a:r>
          </a:p>
          <a:p>
            <a:pPr lvl="1"/>
            <a:r>
              <a:rPr lang="en-US" i="1" dirty="0" smtClean="0"/>
              <a:t>Example: “gender” variables</a:t>
            </a:r>
          </a:p>
          <a:p>
            <a:pPr lvl="1"/>
            <a:r>
              <a:rPr lang="en-US" i="1" dirty="0" smtClean="0"/>
              <a:t>Variables with the same concept of “gender”</a:t>
            </a:r>
          </a:p>
          <a:p>
            <a:pPr lvl="1"/>
            <a:r>
              <a:rPr lang="en-US" i="1" dirty="0" smtClean="0"/>
              <a:t>Gender variables with the same representation</a:t>
            </a:r>
          </a:p>
          <a:p>
            <a:pPr lvl="1"/>
            <a:r>
              <a:rPr lang="en-US" i="1" dirty="0" smtClean="0"/>
              <a:t>Gender variables with same substantive values (</a:t>
            </a:r>
            <a:r>
              <a:rPr lang="en-US" i="1" dirty="0" err="1" smtClean="0"/>
              <a:t>m,f</a:t>
            </a:r>
            <a:r>
              <a:rPr lang="en-US" i="1" dirty="0" smtClean="0"/>
              <a:t>) but different missing values</a:t>
            </a:r>
          </a:p>
          <a:p>
            <a:r>
              <a:rPr lang="en-US" i="1" dirty="0" smtClean="0"/>
              <a:t>Map corresponding values across representations in different structures</a:t>
            </a:r>
          </a:p>
          <a:p>
            <a:pPr lvl="1"/>
            <a:r>
              <a:rPr lang="en-US" i="1" dirty="0" smtClean="0"/>
              <a:t>Rectangular (wide), Tall, dimensional</a:t>
            </a:r>
            <a:r>
              <a:rPr lang="en-US" i="1" smtClean="0"/>
              <a:t>, key-value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9895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Approach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Inheritance</a:t>
            </a:r>
            <a:r>
              <a:rPr lang="en-US" i="1" dirty="0" smtClean="0"/>
              <a:t> down the cascade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</a:t>
            </a:r>
            <a:r>
              <a:rPr lang="en-US" b="1" i="1" dirty="0" smtClean="0"/>
              <a:t>references</a:t>
            </a:r>
            <a:r>
              <a:rPr lang="en-US" i="1" dirty="0" smtClean="0"/>
              <a:t> up the chain</a:t>
            </a:r>
          </a:p>
          <a:p>
            <a:r>
              <a:rPr lang="de-DE" i="1" dirty="0" smtClean="0"/>
              <a:t>References are optional</a:t>
            </a:r>
          </a:p>
          <a:p>
            <a:pPr lvl="1"/>
            <a:r>
              <a:rPr lang="de-DE" i="1" dirty="0" smtClean="0"/>
              <a:t>InstanceVariable can be used by itself</a:t>
            </a:r>
          </a:p>
          <a:p>
            <a:pPr lvl="1"/>
            <a:r>
              <a:rPr lang="de-DE" i="1" dirty="0" smtClean="0"/>
              <a:t>Two InstanceVariables could reference the same RepresentedVariable or </a:t>
            </a:r>
            <a:r>
              <a:rPr lang="de-DE" i="1" dirty="0"/>
              <a:t>the </a:t>
            </a:r>
            <a:r>
              <a:rPr lang="de-DE" i="1" dirty="0" smtClean="0"/>
              <a:t>same </a:t>
            </a:r>
            <a:r>
              <a:rPr lang="de-DE" i="1" dirty="0" smtClean="0"/>
              <a:t>ConceptualVariable</a:t>
            </a:r>
            <a:endParaRPr lang="de-DE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286000"/>
            <a:ext cx="1924319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3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Benefits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How do you see it being applied in a cross-domain data-sharing scenario? Who benefits and how?</a:t>
            </a:r>
            <a:endParaRPr lang="de-DE" i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DE" dirty="0" smtClean="0"/>
              <a:t>Relating variables and values is a very general issue. Example: the „same“ dataset in SAS and R. Incompatible missing value representation, but variables are essentially the same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63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Status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What is the status of the standard/technology/platform? Is it well-adopted? Among what audiences/domains? Are there production tools?</a:t>
            </a:r>
            <a:endParaRPr lang="de-DE" i="1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DE" dirty="0" smtClean="0"/>
              <a:t>„Original“ - Implemented in GSIM and DDI3.2. </a:t>
            </a:r>
          </a:p>
          <a:p>
            <a:r>
              <a:rPr lang="de-DE" dirty="0" smtClean="0"/>
              <a:t>Complete - Part of upcoming DDI4Core.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74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355</Words>
  <Application>Microsoft Office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 Variable Cascade Concepts to Symbols</vt:lpstr>
      <vt:lpstr>Purpose</vt:lpstr>
      <vt:lpstr>Purpose</vt:lpstr>
      <vt:lpstr>The DataPoint Level</vt:lpstr>
      <vt:lpstr>Goals</vt:lpstr>
      <vt:lpstr>Approach</vt:lpstr>
      <vt:lpstr>Benefits </vt:lpstr>
      <vt:lpstr>Status</vt:lpstr>
    </vt:vector>
  </TitlesOfParts>
  <Company>GESIS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Wackerow, Joachim</dc:creator>
  <cp:lastModifiedBy>Larry Hoyle</cp:lastModifiedBy>
  <cp:revision>50</cp:revision>
  <dcterms:created xsi:type="dcterms:W3CDTF">2019-09-15T18:46:22Z</dcterms:created>
  <dcterms:modified xsi:type="dcterms:W3CDTF">2019-10-07T11:56:36Z</dcterms:modified>
</cp:coreProperties>
</file>