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74" r:id="rId4"/>
    <p:sldId id="276" r:id="rId5"/>
    <p:sldId id="269" r:id="rId6"/>
    <p:sldId id="277" r:id="rId7"/>
    <p:sldId id="270" r:id="rId8"/>
    <p:sldId id="271" r:id="rId9"/>
    <p:sldId id="273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>
      <p:cViewPr>
        <p:scale>
          <a:sx n="90" d="100"/>
          <a:sy n="90" d="100"/>
        </p:scale>
        <p:origin x="-1219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F32D7-3887-4617-B13D-AE58F5BD18D4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6AD27-BEB4-4EF2-97C0-FC88F4F2B2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498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5F483-94DF-4D82-BAC0-C26C0ED700F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468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025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541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32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92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42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903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97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92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736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99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8FF7C-3A26-42E3-B241-89D3C9F242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81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emf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d-alliance.org/groups/interoperable-descriptions-observable-property-terminology-wg-i-adopt-w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66058"/>
            <a:ext cx="8534400" cy="2686051"/>
          </a:xfrm>
        </p:spPr>
        <p:txBody>
          <a:bodyPr>
            <a:normAutofit/>
          </a:bodyPr>
          <a:lstStyle/>
          <a:p>
            <a:r>
              <a:rPr lang="en-US" b="1" dirty="0"/>
              <a:t>Beyond interoperation inception: </a:t>
            </a:r>
            <a:r>
              <a:rPr lang="en-US" b="1" dirty="0" err="1"/>
              <a:t>realising</a:t>
            </a:r>
            <a:r>
              <a:rPr lang="en-US" b="1" dirty="0"/>
              <a:t> cross-domain semantics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2700" b="1" dirty="0"/>
              <a:t>Pier Luigi Buttigieg &amp; Barbara </a:t>
            </a:r>
            <a:r>
              <a:rPr lang="en-US" sz="2700" b="1" dirty="0" err="1"/>
              <a:t>Magagna</a:t>
            </a:r>
            <a:endParaRPr lang="de-DE" sz="27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181600"/>
            <a:ext cx="8534400" cy="12192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Workshop on</a:t>
            </a:r>
            <a:br>
              <a:rPr lang="en-US" dirty="0"/>
            </a:br>
            <a:r>
              <a:rPr lang="en-US" dirty="0"/>
              <a:t>Interoperability of Metadata  Standards in Cross-Domain Science, Health, and Social Science Applications II</a:t>
            </a:r>
            <a:endParaRPr lang="de-DE" dirty="0"/>
          </a:p>
          <a:p>
            <a:r>
              <a:rPr lang="de-DE" dirty="0"/>
              <a:t>Schloss </a:t>
            </a:r>
            <a:r>
              <a:rPr lang="de-DE" dirty="0" err="1"/>
              <a:t>Dagstuhl</a:t>
            </a:r>
            <a:r>
              <a:rPr lang="de-DE" dirty="0"/>
              <a:t> – Leibniz Center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Informatics</a:t>
            </a:r>
            <a:r>
              <a:rPr lang="de-DE" dirty="0"/>
              <a:t> </a:t>
            </a:r>
            <a:r>
              <a:rPr lang="de-DE" dirty="0" err="1"/>
              <a:t>Wadern</a:t>
            </a:r>
            <a:r>
              <a:rPr lang="de-DE" dirty="0"/>
              <a:t>, Germany, </a:t>
            </a:r>
            <a:r>
              <a:rPr lang="de-DE" dirty="0" err="1"/>
              <a:t>October</a:t>
            </a:r>
            <a:r>
              <a:rPr lang="de-DE" dirty="0"/>
              <a:t> 7-11, 2019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3048000"/>
            <a:ext cx="8534400" cy="2686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152400"/>
            <a:ext cx="71310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28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Purpose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/>
              <a:t>What is the standard/technology/platform in general terms? (Be concise.)</a:t>
            </a:r>
          </a:p>
          <a:p>
            <a:pPr marL="457200" lvl="1" indent="0">
              <a:buNone/>
            </a:pPr>
            <a:endParaRPr lang="en-GB" i="1" dirty="0"/>
          </a:p>
          <a:p>
            <a:pPr marL="457200" lvl="1" indent="0">
              <a:buNone/>
            </a:pPr>
            <a:r>
              <a:rPr lang="en-GB" dirty="0"/>
              <a:t>A family of knowledge representation (KR) languages, standards, and conventions* which translate human knowledge into machine-actionable form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* RDF, SKOS, OWL, </a:t>
            </a:r>
            <a:r>
              <a:rPr lang="en-GB" dirty="0" err="1"/>
              <a:t>etc</a:t>
            </a:r>
            <a:endParaRPr lang="de-DE" dirty="0"/>
          </a:p>
          <a:p>
            <a:endParaRPr lang="en-GB" i="1" dirty="0"/>
          </a:p>
          <a:p>
            <a:r>
              <a:rPr lang="en-GB" dirty="0"/>
              <a:t>The core goal is to enable distributed machine intelligences to broker between (meta)data stores through common (enough) knowledge representations </a:t>
            </a:r>
          </a:p>
          <a:p>
            <a:endParaRPr lang="en-US" i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962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5256348" y="1382879"/>
            <a:ext cx="2052228" cy="432048"/>
          </a:xfrm>
        </p:spPr>
        <p:txBody>
          <a:bodyPr>
            <a:normAutofit/>
          </a:bodyPr>
          <a:lstStyle/>
          <a:p>
            <a:pPr algn="l"/>
            <a:r>
              <a:rPr lang="en-GB" altLang="de-DE" sz="2100" b="1" dirty="0"/>
              <a:t>Ontologies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099997" y="1004837"/>
            <a:ext cx="6480720" cy="47525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79228" y="4237374"/>
            <a:ext cx="1620180" cy="432048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de-DE" sz="2100" b="1" dirty="0">
                <a:solidFill>
                  <a:prstClr val="black"/>
                </a:solidFill>
                <a:latin typeface="Calibri"/>
              </a:rPr>
              <a:t>Thesauri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07547" y="4435449"/>
            <a:ext cx="1620180" cy="432048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de-DE" sz="2100" b="1" dirty="0">
                <a:solidFill>
                  <a:prstClr val="black"/>
                </a:solidFill>
                <a:latin typeface="Calibri"/>
              </a:rPr>
              <a:t>Glossaries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396141" y="3030062"/>
            <a:ext cx="3510390" cy="702078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de-DE" sz="2100" b="1" dirty="0">
                <a:solidFill>
                  <a:prstClr val="black"/>
                </a:solidFill>
                <a:latin typeface="Calibri"/>
              </a:rPr>
              <a:t>Controlled</a:t>
            </a:r>
          </a:p>
          <a:p>
            <a:pPr algn="l"/>
            <a:r>
              <a:rPr lang="en-GB" altLang="de-DE" sz="2100" b="1" dirty="0">
                <a:solidFill>
                  <a:prstClr val="black"/>
                </a:solidFill>
                <a:latin typeface="Calibri"/>
              </a:rPr>
              <a:t> vocabularies 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107547" y="797922"/>
            <a:ext cx="3294366" cy="43204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de-DE" sz="1800" b="1" dirty="0">
                <a:solidFill>
                  <a:srgbClr val="0070C0"/>
                </a:solidFill>
                <a:latin typeface="Calibri"/>
              </a:rPr>
              <a:t>A rough illustration of the semantic gradient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532045" y="5419543"/>
            <a:ext cx="3294366" cy="432048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de-DE" sz="1500" b="1" dirty="0">
                <a:solidFill>
                  <a:srgbClr val="0070C0"/>
                </a:solidFill>
                <a:latin typeface="Calibri"/>
              </a:rPr>
              <a:t>Weaker semantics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5690507" y="788813"/>
            <a:ext cx="3294366" cy="432048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de-DE" sz="1500" b="1" dirty="0">
                <a:solidFill>
                  <a:srgbClr val="0070C0"/>
                </a:solidFill>
                <a:latin typeface="Calibri"/>
              </a:rPr>
              <a:t>Stronger semantics</a:t>
            </a:r>
          </a:p>
        </p:txBody>
      </p:sp>
      <p:sp>
        <p:nvSpPr>
          <p:cNvPr id="2" name="Rectangle 1"/>
          <p:cNvSpPr/>
          <p:nvPr/>
        </p:nvSpPr>
        <p:spPr>
          <a:xfrm>
            <a:off x="5562600" y="5410200"/>
            <a:ext cx="2371162" cy="5770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>
                <a:solidFill>
                  <a:prstClr val="black"/>
                </a:solidFill>
                <a:latin typeface="Calibri"/>
              </a:rPr>
              <a:t>Modified from McCreary D (2006) </a:t>
            </a:r>
          </a:p>
          <a:p>
            <a:r>
              <a:rPr lang="en-US" altLang="en-US" sz="1050" dirty="0">
                <a:solidFill>
                  <a:prstClr val="black"/>
                </a:solidFill>
                <a:latin typeface="Calibri"/>
              </a:rPr>
              <a:t>Patterns of Semantic Integration. CC 2.5</a:t>
            </a:r>
            <a:br>
              <a:rPr lang="en-US" altLang="en-US" sz="1050" dirty="0">
                <a:solidFill>
                  <a:prstClr val="black"/>
                </a:solidFill>
                <a:latin typeface="Calibri"/>
              </a:rPr>
            </a:br>
            <a:endParaRPr lang="en-GB" sz="10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5714866" y="2354987"/>
            <a:ext cx="1620180" cy="432048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de-DE" sz="2100" b="1" dirty="0">
                <a:solidFill>
                  <a:prstClr val="black"/>
                </a:solidFill>
                <a:latin typeface="Calibri"/>
              </a:rPr>
              <a:t>Taxonomies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4556381" y="3111071"/>
            <a:ext cx="3510390" cy="702078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de-DE" sz="2100" b="1" dirty="0">
                <a:solidFill>
                  <a:prstClr val="black"/>
                </a:solidFill>
                <a:latin typeface="Calibri"/>
              </a:rPr>
              <a:t>Data models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57200" y="2498054"/>
            <a:ext cx="8454489" cy="1843169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de-DE" sz="1800" b="1" dirty="0">
                <a:solidFill>
                  <a:srgbClr val="0070C0"/>
                </a:solidFill>
                <a:latin typeface="Calibri"/>
              </a:rPr>
              <a:t>Reality check: we’re in an all-hands-on-deck situation, and need resources across the whole gradient, </a:t>
            </a:r>
            <a:r>
              <a:rPr lang="en-GB" altLang="de-DE" sz="1800" b="1" i="1" dirty="0">
                <a:solidFill>
                  <a:srgbClr val="0070C0"/>
                </a:solidFill>
                <a:latin typeface="Calibri"/>
              </a:rPr>
              <a:t>however,</a:t>
            </a:r>
            <a:r>
              <a:rPr lang="en-GB" altLang="de-DE" sz="1800" b="1" dirty="0">
                <a:solidFill>
                  <a:srgbClr val="0070C0"/>
                </a:solidFill>
                <a:latin typeface="Calibri"/>
              </a:rPr>
              <a:t> these resources should be moving towards ever closer alignment and co-development models to be sustainable</a:t>
            </a:r>
          </a:p>
        </p:txBody>
      </p:sp>
    </p:spTree>
    <p:extLst>
      <p:ext uri="{BB962C8B-B14F-4D97-AF65-F5344CB8AC3E}">
        <p14:creationId xmlns:p14="http://schemas.microsoft.com/office/powerpoint/2010/main" val="406515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97" descr="C:\Users\pbuttigi\Pictures\unep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14813"/>
            <a:ext cx="872729" cy="872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23" name="Group 31"/>
          <p:cNvGrpSpPr>
            <a:grpSpLocks/>
          </p:cNvGrpSpPr>
          <p:nvPr/>
        </p:nvGrpSpPr>
        <p:grpSpPr bwMode="auto">
          <a:xfrm>
            <a:off x="2003976" y="1604057"/>
            <a:ext cx="3571875" cy="4466034"/>
            <a:chOff x="38719" y="116632"/>
            <a:chExt cx="4762610" cy="5954224"/>
          </a:xfrm>
        </p:grpSpPr>
        <p:sp>
          <p:nvSpPr>
            <p:cNvPr id="30801" name="Text Box 65"/>
            <p:cNvSpPr txBox="1">
              <a:spLocks noChangeArrowheads="1"/>
            </p:cNvSpPr>
            <p:nvPr/>
          </p:nvSpPr>
          <p:spPr bwMode="auto">
            <a:xfrm>
              <a:off x="38719" y="116632"/>
              <a:ext cx="2862046" cy="492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GB" altLang="de-DE" b="1" dirty="0">
                  <a:solidFill>
                    <a:srgbClr val="00B0F0"/>
                  </a:solidFill>
                </a:rPr>
                <a:t>Links to SDG Agenda</a:t>
              </a:r>
            </a:p>
          </p:txBody>
        </p:sp>
        <p:sp>
          <p:nvSpPr>
            <p:cNvPr id="30802" name="Line 2"/>
            <p:cNvSpPr>
              <a:spLocks noChangeShapeType="1"/>
            </p:cNvSpPr>
            <p:nvPr/>
          </p:nvSpPr>
          <p:spPr bwMode="auto">
            <a:xfrm flipH="1" flipV="1">
              <a:off x="3074812" y="1399416"/>
              <a:ext cx="620889" cy="157267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803" name="Line 2"/>
            <p:cNvSpPr>
              <a:spLocks noChangeShapeType="1"/>
            </p:cNvSpPr>
            <p:nvPr/>
          </p:nvSpPr>
          <p:spPr bwMode="auto">
            <a:xfrm flipH="1" flipV="1">
              <a:off x="1535113" y="1575867"/>
              <a:ext cx="1027906" cy="173510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804" name="Line 2"/>
            <p:cNvSpPr>
              <a:spLocks noChangeShapeType="1"/>
            </p:cNvSpPr>
            <p:nvPr/>
          </p:nvSpPr>
          <p:spPr bwMode="auto">
            <a:xfrm flipH="1" flipV="1">
              <a:off x="3402013" y="3978275"/>
              <a:ext cx="1055687" cy="184598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805" name="Line 2"/>
            <p:cNvSpPr>
              <a:spLocks noChangeShapeType="1"/>
            </p:cNvSpPr>
            <p:nvPr/>
          </p:nvSpPr>
          <p:spPr bwMode="auto">
            <a:xfrm flipH="1" flipV="1">
              <a:off x="3351848" y="660101"/>
              <a:ext cx="762952" cy="162019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806" name="Line 2"/>
            <p:cNvSpPr>
              <a:spLocks noChangeShapeType="1"/>
            </p:cNvSpPr>
            <p:nvPr/>
          </p:nvSpPr>
          <p:spPr bwMode="auto">
            <a:xfrm flipV="1">
              <a:off x="3047999" y="727326"/>
              <a:ext cx="354013" cy="206872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807" name="Line 13"/>
            <p:cNvSpPr>
              <a:spLocks noChangeShapeType="1"/>
            </p:cNvSpPr>
            <p:nvPr/>
          </p:nvSpPr>
          <p:spPr bwMode="auto">
            <a:xfrm flipH="1">
              <a:off x="1541155" y="660101"/>
              <a:ext cx="1901339" cy="103065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808" name="Line 13"/>
            <p:cNvSpPr>
              <a:spLocks noChangeShapeType="1"/>
            </p:cNvSpPr>
            <p:nvPr/>
          </p:nvSpPr>
          <p:spPr bwMode="auto">
            <a:xfrm flipH="1" flipV="1">
              <a:off x="600010" y="2100261"/>
              <a:ext cx="467584" cy="72866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809" name="Line 13"/>
            <p:cNvSpPr>
              <a:spLocks noChangeShapeType="1"/>
            </p:cNvSpPr>
            <p:nvPr/>
          </p:nvSpPr>
          <p:spPr bwMode="auto">
            <a:xfrm>
              <a:off x="829403" y="2032660"/>
              <a:ext cx="1048610" cy="65832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810" name="Line 2"/>
            <p:cNvSpPr>
              <a:spLocks noChangeShapeType="1"/>
            </p:cNvSpPr>
            <p:nvPr/>
          </p:nvSpPr>
          <p:spPr bwMode="auto">
            <a:xfrm flipV="1">
              <a:off x="3499642" y="2992184"/>
              <a:ext cx="366158" cy="241932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811" name="Line 2"/>
            <p:cNvSpPr>
              <a:spLocks noChangeShapeType="1"/>
            </p:cNvSpPr>
            <p:nvPr/>
          </p:nvSpPr>
          <p:spPr bwMode="auto">
            <a:xfrm>
              <a:off x="3499642" y="5368925"/>
              <a:ext cx="937825" cy="4364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812" name="Line 2"/>
            <p:cNvSpPr>
              <a:spLocks noChangeShapeType="1"/>
            </p:cNvSpPr>
            <p:nvPr/>
          </p:nvSpPr>
          <p:spPr bwMode="auto">
            <a:xfrm flipH="1">
              <a:off x="4370388" y="5011728"/>
              <a:ext cx="430941" cy="812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813" name="Oval 4"/>
            <p:cNvSpPr>
              <a:spLocks noChangeArrowheads="1"/>
            </p:cNvSpPr>
            <p:nvPr/>
          </p:nvSpPr>
          <p:spPr bwMode="auto">
            <a:xfrm>
              <a:off x="1323182" y="1399417"/>
              <a:ext cx="474662" cy="476657"/>
            </a:xfrm>
            <a:prstGeom prst="ellipse">
              <a:avLst/>
            </a:prstGeom>
            <a:solidFill>
              <a:srgbClr val="00B0F0"/>
            </a:solidFill>
            <a:ln w="38100" algn="ctr">
              <a:solidFill>
                <a:schemeClr val="bg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1350">
                <a:solidFill>
                  <a:srgbClr val="FF9900"/>
                </a:solidFill>
              </a:endParaRPr>
            </a:p>
          </p:txBody>
        </p:sp>
        <p:sp>
          <p:nvSpPr>
            <p:cNvPr id="30814" name="Oval 4"/>
            <p:cNvSpPr>
              <a:spLocks noChangeArrowheads="1"/>
            </p:cNvSpPr>
            <p:nvPr/>
          </p:nvSpPr>
          <p:spPr bwMode="auto">
            <a:xfrm>
              <a:off x="389201" y="1772890"/>
              <a:ext cx="587375" cy="590550"/>
            </a:xfrm>
            <a:prstGeom prst="ellipse">
              <a:avLst/>
            </a:prstGeom>
            <a:solidFill>
              <a:srgbClr val="00B0F0"/>
            </a:solidFill>
            <a:ln w="38100" algn="ctr">
              <a:solidFill>
                <a:schemeClr val="bg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1350">
                <a:solidFill>
                  <a:srgbClr val="FF9900"/>
                </a:solidFill>
              </a:endParaRPr>
            </a:p>
          </p:txBody>
        </p:sp>
        <p:sp>
          <p:nvSpPr>
            <p:cNvPr id="30815" name="Oval 4"/>
            <p:cNvSpPr>
              <a:spLocks noChangeArrowheads="1"/>
            </p:cNvSpPr>
            <p:nvPr/>
          </p:nvSpPr>
          <p:spPr bwMode="auto">
            <a:xfrm>
              <a:off x="3021837" y="373545"/>
              <a:ext cx="703759" cy="707563"/>
            </a:xfrm>
            <a:prstGeom prst="ellipse">
              <a:avLst/>
            </a:prstGeom>
            <a:solidFill>
              <a:srgbClr val="00B0F0"/>
            </a:solidFill>
            <a:ln w="38100" algn="ctr">
              <a:solidFill>
                <a:schemeClr val="bg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1350">
                <a:solidFill>
                  <a:srgbClr val="FF9900"/>
                </a:solidFill>
              </a:endParaRPr>
            </a:p>
          </p:txBody>
        </p:sp>
        <p:sp>
          <p:nvSpPr>
            <p:cNvPr id="30816" name="Oval 4"/>
            <p:cNvSpPr>
              <a:spLocks noChangeArrowheads="1"/>
            </p:cNvSpPr>
            <p:nvPr/>
          </p:nvSpPr>
          <p:spPr bwMode="auto">
            <a:xfrm>
              <a:off x="4119512" y="5480306"/>
              <a:ext cx="587375" cy="590550"/>
            </a:xfrm>
            <a:prstGeom prst="ellipse">
              <a:avLst/>
            </a:prstGeom>
            <a:solidFill>
              <a:srgbClr val="00B0F0"/>
            </a:solidFill>
            <a:ln w="38100" algn="ctr">
              <a:solidFill>
                <a:schemeClr val="bg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1350">
                <a:solidFill>
                  <a:srgbClr val="FF9900"/>
                </a:solidFill>
              </a:endParaRPr>
            </a:p>
          </p:txBody>
        </p:sp>
        <p:sp>
          <p:nvSpPr>
            <p:cNvPr id="30817" name="Oval 4"/>
            <p:cNvSpPr>
              <a:spLocks noChangeArrowheads="1"/>
            </p:cNvSpPr>
            <p:nvPr/>
          </p:nvSpPr>
          <p:spPr bwMode="auto">
            <a:xfrm>
              <a:off x="3231427" y="5121472"/>
              <a:ext cx="464274" cy="466784"/>
            </a:xfrm>
            <a:prstGeom prst="ellipse">
              <a:avLst/>
            </a:prstGeom>
            <a:solidFill>
              <a:srgbClr val="00B0F0"/>
            </a:solidFill>
            <a:ln w="38100" algn="ctr">
              <a:solidFill>
                <a:schemeClr val="bg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1350">
                <a:solidFill>
                  <a:srgbClr val="FF9900"/>
                </a:solidFill>
              </a:endParaRPr>
            </a:p>
          </p:txBody>
        </p:sp>
        <p:sp>
          <p:nvSpPr>
            <p:cNvPr id="30818" name="Oval 4"/>
            <p:cNvSpPr>
              <a:spLocks noChangeArrowheads="1"/>
            </p:cNvSpPr>
            <p:nvPr/>
          </p:nvSpPr>
          <p:spPr bwMode="auto">
            <a:xfrm>
              <a:off x="3551312" y="2675996"/>
              <a:ext cx="628978" cy="632378"/>
            </a:xfrm>
            <a:prstGeom prst="ellipse">
              <a:avLst/>
            </a:prstGeom>
            <a:solidFill>
              <a:srgbClr val="00B0F0"/>
            </a:solidFill>
            <a:ln w="38100" algn="ctr">
              <a:solidFill>
                <a:schemeClr val="bg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1350">
                <a:solidFill>
                  <a:srgbClr val="FF9900"/>
                </a:solidFill>
              </a:endParaRPr>
            </a:p>
          </p:txBody>
        </p:sp>
        <p:sp>
          <p:nvSpPr>
            <p:cNvPr id="30819" name="Line 2"/>
            <p:cNvSpPr>
              <a:spLocks noChangeShapeType="1"/>
            </p:cNvSpPr>
            <p:nvPr/>
          </p:nvSpPr>
          <p:spPr bwMode="auto">
            <a:xfrm flipH="1" flipV="1">
              <a:off x="2415647" y="2083867"/>
              <a:ext cx="659165" cy="66885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820" name="Oval 4"/>
            <p:cNvSpPr>
              <a:spLocks noChangeArrowheads="1"/>
            </p:cNvSpPr>
            <p:nvPr/>
          </p:nvSpPr>
          <p:spPr bwMode="auto">
            <a:xfrm>
              <a:off x="2157854" y="1804987"/>
              <a:ext cx="587375" cy="590550"/>
            </a:xfrm>
            <a:prstGeom prst="ellipse">
              <a:avLst/>
            </a:prstGeom>
            <a:solidFill>
              <a:srgbClr val="00B0F0"/>
            </a:solidFill>
            <a:ln w="38100" algn="ctr">
              <a:solidFill>
                <a:schemeClr val="bg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1350">
                <a:solidFill>
                  <a:srgbClr val="FF9900"/>
                </a:solidFill>
              </a:endParaRPr>
            </a:p>
          </p:txBody>
        </p:sp>
      </p:grpSp>
      <p:sp>
        <p:nvSpPr>
          <p:cNvPr id="30724" name="Line 13"/>
          <p:cNvSpPr>
            <a:spLocks noChangeShapeType="1"/>
          </p:cNvSpPr>
          <p:nvPr/>
        </p:nvSpPr>
        <p:spPr bwMode="auto">
          <a:xfrm flipH="1">
            <a:off x="2718351" y="2602992"/>
            <a:ext cx="1543050" cy="97869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725" name="Line 2"/>
          <p:cNvSpPr>
            <a:spLocks noChangeShapeType="1"/>
          </p:cNvSpPr>
          <p:nvPr/>
        </p:nvSpPr>
        <p:spPr bwMode="auto">
          <a:xfrm flipH="1" flipV="1">
            <a:off x="4318551" y="5003291"/>
            <a:ext cx="685800" cy="1143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726" name="Line 3"/>
          <p:cNvSpPr>
            <a:spLocks noChangeShapeType="1"/>
          </p:cNvSpPr>
          <p:nvPr/>
        </p:nvSpPr>
        <p:spPr bwMode="auto">
          <a:xfrm flipH="1">
            <a:off x="3918501" y="4431791"/>
            <a:ext cx="0" cy="628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727" name="Line 4"/>
          <p:cNvSpPr>
            <a:spLocks noChangeShapeType="1"/>
          </p:cNvSpPr>
          <p:nvPr/>
        </p:nvSpPr>
        <p:spPr bwMode="auto">
          <a:xfrm flipH="1">
            <a:off x="4147101" y="3288791"/>
            <a:ext cx="742950" cy="342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728" name="Line 5"/>
          <p:cNvSpPr>
            <a:spLocks noChangeShapeType="1"/>
          </p:cNvSpPr>
          <p:nvPr/>
        </p:nvSpPr>
        <p:spPr bwMode="auto">
          <a:xfrm flipH="1" flipV="1">
            <a:off x="4318551" y="4088891"/>
            <a:ext cx="857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729" name="Line 6"/>
          <p:cNvSpPr>
            <a:spLocks noChangeShapeType="1"/>
          </p:cNvSpPr>
          <p:nvPr/>
        </p:nvSpPr>
        <p:spPr bwMode="auto">
          <a:xfrm>
            <a:off x="5061501" y="4603241"/>
            <a:ext cx="514350" cy="342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cxnSp>
        <p:nvCxnSpPr>
          <p:cNvPr id="5" name="Straight Connector 4"/>
          <p:cNvCxnSpPr/>
          <p:nvPr/>
        </p:nvCxnSpPr>
        <p:spPr>
          <a:xfrm>
            <a:off x="2740973" y="3962685"/>
            <a:ext cx="404813" cy="12977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1" name="Line 9"/>
          <p:cNvSpPr>
            <a:spLocks noChangeShapeType="1"/>
          </p:cNvSpPr>
          <p:nvPr/>
        </p:nvSpPr>
        <p:spPr bwMode="auto">
          <a:xfrm>
            <a:off x="3145787" y="4092463"/>
            <a:ext cx="829865" cy="28932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732" name="Line 10"/>
          <p:cNvSpPr>
            <a:spLocks noChangeShapeType="1"/>
          </p:cNvSpPr>
          <p:nvPr/>
        </p:nvSpPr>
        <p:spPr bwMode="auto">
          <a:xfrm flipV="1">
            <a:off x="3145786" y="3461433"/>
            <a:ext cx="238125" cy="63103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733" name="Line 11"/>
          <p:cNvSpPr>
            <a:spLocks noChangeShapeType="1"/>
          </p:cNvSpPr>
          <p:nvPr/>
        </p:nvSpPr>
        <p:spPr bwMode="auto">
          <a:xfrm flipV="1">
            <a:off x="3145787" y="4038885"/>
            <a:ext cx="715565" cy="5357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734" name="Line 12"/>
          <p:cNvSpPr>
            <a:spLocks noChangeShapeType="1"/>
          </p:cNvSpPr>
          <p:nvPr/>
        </p:nvSpPr>
        <p:spPr bwMode="auto">
          <a:xfrm>
            <a:off x="2740973" y="3590021"/>
            <a:ext cx="404813" cy="50244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735" name="Line 14"/>
          <p:cNvSpPr>
            <a:spLocks noChangeShapeType="1"/>
          </p:cNvSpPr>
          <p:nvPr/>
        </p:nvSpPr>
        <p:spPr bwMode="auto">
          <a:xfrm flipV="1">
            <a:off x="3145787" y="3638835"/>
            <a:ext cx="1058465" cy="45362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736" name="Line 15"/>
          <p:cNvSpPr>
            <a:spLocks noChangeShapeType="1"/>
          </p:cNvSpPr>
          <p:nvPr/>
        </p:nvSpPr>
        <p:spPr bwMode="auto">
          <a:xfrm flipH="1">
            <a:off x="2740974" y="3524536"/>
            <a:ext cx="1406128" cy="6548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737" name="Line 16"/>
          <p:cNvSpPr>
            <a:spLocks noChangeShapeType="1"/>
          </p:cNvSpPr>
          <p:nvPr/>
        </p:nvSpPr>
        <p:spPr bwMode="auto">
          <a:xfrm flipH="1">
            <a:off x="3898262" y="3981736"/>
            <a:ext cx="420290" cy="42743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738" name="Oval 2"/>
          <p:cNvSpPr>
            <a:spLocks noChangeArrowheads="1"/>
          </p:cNvSpPr>
          <p:nvPr/>
        </p:nvSpPr>
        <p:spPr bwMode="auto">
          <a:xfrm>
            <a:off x="2631437" y="3843624"/>
            <a:ext cx="220265" cy="221456"/>
          </a:xfrm>
          <a:prstGeom prst="ellipse">
            <a:avLst/>
          </a:prstGeom>
          <a:solidFill>
            <a:srgbClr val="FF9900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350">
              <a:solidFill>
                <a:srgbClr val="FF9900"/>
              </a:solidFill>
            </a:endParaRPr>
          </a:p>
        </p:txBody>
      </p:sp>
      <p:sp>
        <p:nvSpPr>
          <p:cNvPr id="30739" name="Oval 4"/>
          <p:cNvSpPr>
            <a:spLocks noChangeArrowheads="1"/>
          </p:cNvSpPr>
          <p:nvPr/>
        </p:nvSpPr>
        <p:spPr bwMode="auto">
          <a:xfrm>
            <a:off x="4204252" y="3867435"/>
            <a:ext cx="322660" cy="323850"/>
          </a:xfrm>
          <a:prstGeom prst="ellipse">
            <a:avLst/>
          </a:prstGeom>
          <a:solidFill>
            <a:srgbClr val="FF9900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350">
              <a:solidFill>
                <a:srgbClr val="FF9900"/>
              </a:solidFill>
            </a:endParaRPr>
          </a:p>
        </p:txBody>
      </p:sp>
      <p:sp>
        <p:nvSpPr>
          <p:cNvPr id="30740" name="Oval 4"/>
          <p:cNvSpPr>
            <a:spLocks noChangeArrowheads="1"/>
          </p:cNvSpPr>
          <p:nvPr/>
        </p:nvSpPr>
        <p:spPr bwMode="auto">
          <a:xfrm>
            <a:off x="3717287" y="4236528"/>
            <a:ext cx="363140" cy="366713"/>
          </a:xfrm>
          <a:prstGeom prst="ellipse">
            <a:avLst/>
          </a:prstGeom>
          <a:solidFill>
            <a:srgbClr val="FF9900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350">
              <a:solidFill>
                <a:srgbClr val="FF9900"/>
              </a:solidFill>
            </a:endParaRPr>
          </a:p>
        </p:txBody>
      </p:sp>
      <p:sp>
        <p:nvSpPr>
          <p:cNvPr id="30741" name="Oval 4"/>
          <p:cNvSpPr>
            <a:spLocks noChangeArrowheads="1"/>
          </p:cNvSpPr>
          <p:nvPr/>
        </p:nvSpPr>
        <p:spPr bwMode="auto">
          <a:xfrm>
            <a:off x="3213652" y="3353086"/>
            <a:ext cx="283369" cy="284560"/>
          </a:xfrm>
          <a:prstGeom prst="ellipse">
            <a:avLst/>
          </a:prstGeom>
          <a:solidFill>
            <a:srgbClr val="FF9900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350">
              <a:solidFill>
                <a:srgbClr val="FF9900"/>
              </a:solidFill>
            </a:endParaRPr>
          </a:p>
        </p:txBody>
      </p:sp>
      <p:sp>
        <p:nvSpPr>
          <p:cNvPr id="30742" name="Oval 4"/>
          <p:cNvSpPr>
            <a:spLocks noChangeArrowheads="1"/>
          </p:cNvSpPr>
          <p:nvPr/>
        </p:nvSpPr>
        <p:spPr bwMode="auto">
          <a:xfrm>
            <a:off x="2631436" y="3461432"/>
            <a:ext cx="289322" cy="290513"/>
          </a:xfrm>
          <a:prstGeom prst="ellipse">
            <a:avLst/>
          </a:prstGeom>
          <a:solidFill>
            <a:srgbClr val="FF9900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350">
              <a:solidFill>
                <a:srgbClr val="FF9900"/>
              </a:solidFill>
            </a:endParaRPr>
          </a:p>
        </p:txBody>
      </p:sp>
      <p:sp>
        <p:nvSpPr>
          <p:cNvPr id="30743" name="Oval 4"/>
          <p:cNvSpPr>
            <a:spLocks noChangeArrowheads="1"/>
          </p:cNvSpPr>
          <p:nvPr/>
        </p:nvSpPr>
        <p:spPr bwMode="auto">
          <a:xfrm>
            <a:off x="3004102" y="3867435"/>
            <a:ext cx="440531" cy="442913"/>
          </a:xfrm>
          <a:prstGeom prst="ellipse">
            <a:avLst/>
          </a:prstGeom>
          <a:solidFill>
            <a:srgbClr val="FF9900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350">
              <a:solidFill>
                <a:srgbClr val="FF9900"/>
              </a:solidFill>
            </a:endParaRPr>
          </a:p>
        </p:txBody>
      </p:sp>
      <p:sp>
        <p:nvSpPr>
          <p:cNvPr id="30744" name="Oval 4"/>
          <p:cNvSpPr>
            <a:spLocks noChangeArrowheads="1"/>
          </p:cNvSpPr>
          <p:nvPr/>
        </p:nvSpPr>
        <p:spPr bwMode="auto">
          <a:xfrm>
            <a:off x="3804201" y="3924586"/>
            <a:ext cx="186929" cy="188119"/>
          </a:xfrm>
          <a:prstGeom prst="ellipse">
            <a:avLst/>
          </a:prstGeom>
          <a:solidFill>
            <a:srgbClr val="FF9900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350">
              <a:solidFill>
                <a:srgbClr val="FF9900"/>
              </a:solidFill>
            </a:endParaRPr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H="1" flipV="1">
            <a:off x="5004351" y="5117591"/>
            <a:ext cx="628650" cy="1714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5598474" y="4897327"/>
            <a:ext cx="34528" cy="39171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 flipH="1">
            <a:off x="5598474" y="4203192"/>
            <a:ext cx="377428" cy="69413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 flipH="1" flipV="1">
            <a:off x="5175801" y="4088891"/>
            <a:ext cx="400050" cy="8572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 flipH="1">
            <a:off x="5633001" y="4774692"/>
            <a:ext cx="400050" cy="14168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750" name="Oval 2"/>
          <p:cNvSpPr>
            <a:spLocks noChangeArrowheads="1"/>
          </p:cNvSpPr>
          <p:nvPr/>
        </p:nvSpPr>
        <p:spPr bwMode="auto">
          <a:xfrm>
            <a:off x="5488937" y="5150930"/>
            <a:ext cx="220265" cy="221456"/>
          </a:xfrm>
          <a:prstGeom prst="ellipse">
            <a:avLst/>
          </a:prstGeom>
          <a:solidFill>
            <a:srgbClr val="00CC66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 sz="1350">
              <a:solidFill>
                <a:srgbClr val="FFFFFF"/>
              </a:solidFill>
            </a:endParaRPr>
          </a:p>
        </p:txBody>
      </p:sp>
      <p:sp>
        <p:nvSpPr>
          <p:cNvPr id="30751" name="Oval 4"/>
          <p:cNvSpPr>
            <a:spLocks noChangeArrowheads="1"/>
          </p:cNvSpPr>
          <p:nvPr/>
        </p:nvSpPr>
        <p:spPr bwMode="auto">
          <a:xfrm>
            <a:off x="5004352" y="3954352"/>
            <a:ext cx="269081" cy="269081"/>
          </a:xfrm>
          <a:prstGeom prst="ellipse">
            <a:avLst/>
          </a:prstGeom>
          <a:solidFill>
            <a:srgbClr val="00CC66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 sz="1350">
              <a:solidFill>
                <a:srgbClr val="FFFFFF"/>
              </a:solidFill>
            </a:endParaRPr>
          </a:p>
        </p:txBody>
      </p:sp>
      <p:sp>
        <p:nvSpPr>
          <p:cNvPr id="30752" name="Oval 4"/>
          <p:cNvSpPr>
            <a:spLocks noChangeArrowheads="1"/>
          </p:cNvSpPr>
          <p:nvPr/>
        </p:nvSpPr>
        <p:spPr bwMode="auto">
          <a:xfrm>
            <a:off x="5861602" y="4660391"/>
            <a:ext cx="322660" cy="323850"/>
          </a:xfrm>
          <a:prstGeom prst="ellipse">
            <a:avLst/>
          </a:prstGeom>
          <a:solidFill>
            <a:srgbClr val="00CC66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 sz="1350">
              <a:solidFill>
                <a:srgbClr val="FFFFFF"/>
              </a:solidFill>
            </a:endParaRPr>
          </a:p>
        </p:txBody>
      </p:sp>
      <p:sp>
        <p:nvSpPr>
          <p:cNvPr id="30753" name="Oval 4"/>
          <p:cNvSpPr>
            <a:spLocks noChangeArrowheads="1"/>
          </p:cNvSpPr>
          <p:nvPr/>
        </p:nvSpPr>
        <p:spPr bwMode="auto">
          <a:xfrm>
            <a:off x="4890051" y="4946141"/>
            <a:ext cx="363141" cy="366713"/>
          </a:xfrm>
          <a:prstGeom prst="ellipse">
            <a:avLst/>
          </a:prstGeom>
          <a:solidFill>
            <a:srgbClr val="00CC66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 sz="1350">
              <a:solidFill>
                <a:srgbClr val="FFFFFF"/>
              </a:solidFill>
            </a:endParaRPr>
          </a:p>
        </p:txBody>
      </p:sp>
      <p:sp>
        <p:nvSpPr>
          <p:cNvPr id="30754" name="Oval 4"/>
          <p:cNvSpPr>
            <a:spLocks noChangeArrowheads="1"/>
          </p:cNvSpPr>
          <p:nvPr/>
        </p:nvSpPr>
        <p:spPr bwMode="auto">
          <a:xfrm>
            <a:off x="4890052" y="4488942"/>
            <a:ext cx="283369" cy="284560"/>
          </a:xfrm>
          <a:prstGeom prst="ellipse">
            <a:avLst/>
          </a:prstGeom>
          <a:solidFill>
            <a:srgbClr val="00CC66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 sz="1350">
              <a:solidFill>
                <a:srgbClr val="FFFFFF"/>
              </a:solidFill>
            </a:endParaRPr>
          </a:p>
        </p:txBody>
      </p:sp>
      <p:sp>
        <p:nvSpPr>
          <p:cNvPr id="30755" name="Oval 4"/>
          <p:cNvSpPr>
            <a:spLocks noChangeArrowheads="1"/>
          </p:cNvSpPr>
          <p:nvPr/>
        </p:nvSpPr>
        <p:spPr bwMode="auto">
          <a:xfrm>
            <a:off x="5488936" y="4768738"/>
            <a:ext cx="289322" cy="290513"/>
          </a:xfrm>
          <a:prstGeom prst="ellipse">
            <a:avLst/>
          </a:prstGeom>
          <a:solidFill>
            <a:srgbClr val="00CC66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 sz="1350">
              <a:solidFill>
                <a:srgbClr val="FFFFFF"/>
              </a:solidFill>
            </a:endParaRPr>
          </a:p>
        </p:txBody>
      </p:sp>
      <p:grpSp>
        <p:nvGrpSpPr>
          <p:cNvPr id="30756" name="Group 36"/>
          <p:cNvGrpSpPr>
            <a:grpSpLocks/>
          </p:cNvGrpSpPr>
          <p:nvPr/>
        </p:nvGrpSpPr>
        <p:grpSpPr bwMode="auto">
          <a:xfrm rot="13359104">
            <a:off x="4082809" y="2431542"/>
            <a:ext cx="2641997" cy="1379935"/>
            <a:chOff x="2807" y="515"/>
            <a:chExt cx="2219" cy="1159"/>
          </a:xfrm>
        </p:grpSpPr>
        <p:cxnSp>
          <p:nvCxnSpPr>
            <p:cNvPr id="18" name="Straight Connector 4"/>
            <p:cNvCxnSpPr/>
            <p:nvPr/>
          </p:nvCxnSpPr>
          <p:spPr>
            <a:xfrm>
              <a:off x="2899" y="1137"/>
              <a:ext cx="340" cy="10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82" name="Line 38"/>
            <p:cNvSpPr>
              <a:spLocks noChangeShapeType="1"/>
            </p:cNvSpPr>
            <p:nvPr/>
          </p:nvSpPr>
          <p:spPr bwMode="auto">
            <a:xfrm flipV="1">
              <a:off x="3239" y="816"/>
              <a:ext cx="697" cy="42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783" name="Line 39"/>
            <p:cNvSpPr>
              <a:spLocks noChangeShapeType="1"/>
            </p:cNvSpPr>
            <p:nvPr/>
          </p:nvSpPr>
          <p:spPr bwMode="auto">
            <a:xfrm>
              <a:off x="3239" y="1245"/>
              <a:ext cx="697" cy="24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784" name="Line 40"/>
            <p:cNvSpPr>
              <a:spLocks noChangeShapeType="1"/>
            </p:cNvSpPr>
            <p:nvPr/>
          </p:nvSpPr>
          <p:spPr bwMode="auto">
            <a:xfrm flipV="1">
              <a:off x="3239" y="715"/>
              <a:ext cx="200" cy="53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785" name="Line 41"/>
            <p:cNvSpPr>
              <a:spLocks noChangeShapeType="1"/>
            </p:cNvSpPr>
            <p:nvPr/>
          </p:nvSpPr>
          <p:spPr bwMode="auto">
            <a:xfrm flipV="1">
              <a:off x="3239" y="1200"/>
              <a:ext cx="601" cy="4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786" name="Line 42"/>
            <p:cNvSpPr>
              <a:spLocks noChangeShapeType="1"/>
            </p:cNvSpPr>
            <p:nvPr/>
          </p:nvSpPr>
          <p:spPr bwMode="auto">
            <a:xfrm>
              <a:off x="2899" y="823"/>
              <a:ext cx="340" cy="42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787" name="Line 43"/>
            <p:cNvSpPr>
              <a:spLocks noChangeShapeType="1"/>
            </p:cNvSpPr>
            <p:nvPr/>
          </p:nvSpPr>
          <p:spPr bwMode="auto">
            <a:xfrm flipH="1">
              <a:off x="2880" y="576"/>
              <a:ext cx="336" cy="2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788" name="Line 45"/>
            <p:cNvSpPr>
              <a:spLocks noChangeShapeType="1"/>
            </p:cNvSpPr>
            <p:nvPr/>
          </p:nvSpPr>
          <p:spPr bwMode="auto">
            <a:xfrm flipH="1">
              <a:off x="2899" y="768"/>
              <a:ext cx="1181" cy="5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789" name="Line 46"/>
            <p:cNvSpPr>
              <a:spLocks noChangeShapeType="1"/>
            </p:cNvSpPr>
            <p:nvPr/>
          </p:nvSpPr>
          <p:spPr bwMode="auto">
            <a:xfrm flipV="1">
              <a:off x="4224" y="816"/>
              <a:ext cx="624" cy="3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790" name="Line 47"/>
            <p:cNvSpPr>
              <a:spLocks noChangeShapeType="1"/>
            </p:cNvSpPr>
            <p:nvPr/>
          </p:nvSpPr>
          <p:spPr bwMode="auto">
            <a:xfrm flipH="1">
              <a:off x="3871" y="1152"/>
              <a:ext cx="353" cy="35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791" name="Oval 2"/>
            <p:cNvSpPr>
              <a:spLocks noChangeArrowheads="1"/>
            </p:cNvSpPr>
            <p:nvPr/>
          </p:nvSpPr>
          <p:spPr bwMode="auto">
            <a:xfrm>
              <a:off x="2807" y="1036"/>
              <a:ext cx="185" cy="186"/>
            </a:xfrm>
            <a:prstGeom prst="ellipse">
              <a:avLst/>
            </a:prstGeom>
            <a:solidFill>
              <a:schemeClr val="accent2"/>
            </a:solidFill>
            <a:ln w="38100" algn="ctr">
              <a:solidFill>
                <a:schemeClr val="bg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1350">
                <a:solidFill>
                  <a:srgbClr val="FF9900"/>
                </a:solidFill>
              </a:endParaRPr>
            </a:p>
          </p:txBody>
        </p:sp>
        <p:sp>
          <p:nvSpPr>
            <p:cNvPr id="30792" name="Oval 3"/>
            <p:cNvSpPr>
              <a:spLocks noChangeArrowheads="1"/>
            </p:cNvSpPr>
            <p:nvPr/>
          </p:nvSpPr>
          <p:spPr bwMode="auto">
            <a:xfrm>
              <a:off x="3120" y="515"/>
              <a:ext cx="129" cy="129"/>
            </a:xfrm>
            <a:prstGeom prst="ellipse">
              <a:avLst/>
            </a:prstGeom>
            <a:solidFill>
              <a:schemeClr val="accent2"/>
            </a:solidFill>
            <a:ln w="38100" algn="ctr">
              <a:solidFill>
                <a:schemeClr val="bg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1350">
                <a:solidFill>
                  <a:srgbClr val="FF9900"/>
                </a:solidFill>
              </a:endParaRPr>
            </a:p>
          </p:txBody>
        </p:sp>
        <p:sp>
          <p:nvSpPr>
            <p:cNvPr id="30793" name="Oval 4"/>
            <p:cNvSpPr>
              <a:spLocks noChangeArrowheads="1"/>
            </p:cNvSpPr>
            <p:nvPr/>
          </p:nvSpPr>
          <p:spPr bwMode="auto">
            <a:xfrm>
              <a:off x="3936" y="624"/>
              <a:ext cx="370" cy="372"/>
            </a:xfrm>
            <a:prstGeom prst="ellipse">
              <a:avLst/>
            </a:prstGeom>
            <a:solidFill>
              <a:schemeClr val="accent2"/>
            </a:solidFill>
            <a:ln w="38100" algn="ctr">
              <a:solidFill>
                <a:schemeClr val="bg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1350">
                <a:solidFill>
                  <a:srgbClr val="FF9900"/>
                </a:solidFill>
              </a:endParaRPr>
            </a:p>
          </p:txBody>
        </p:sp>
        <p:sp>
          <p:nvSpPr>
            <p:cNvPr id="30794" name="Oval 4"/>
            <p:cNvSpPr>
              <a:spLocks noChangeArrowheads="1"/>
            </p:cNvSpPr>
            <p:nvPr/>
          </p:nvSpPr>
          <p:spPr bwMode="auto">
            <a:xfrm>
              <a:off x="4800" y="672"/>
              <a:ext cx="226" cy="226"/>
            </a:xfrm>
            <a:prstGeom prst="ellipse">
              <a:avLst/>
            </a:prstGeom>
            <a:solidFill>
              <a:schemeClr val="accent2"/>
            </a:solidFill>
            <a:ln w="38100" algn="ctr">
              <a:solidFill>
                <a:schemeClr val="bg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1350">
                <a:solidFill>
                  <a:srgbClr val="FF9900"/>
                </a:solidFill>
              </a:endParaRPr>
            </a:p>
          </p:txBody>
        </p:sp>
        <p:sp>
          <p:nvSpPr>
            <p:cNvPr id="30795" name="Oval 4"/>
            <p:cNvSpPr>
              <a:spLocks noChangeArrowheads="1"/>
            </p:cNvSpPr>
            <p:nvPr/>
          </p:nvSpPr>
          <p:spPr bwMode="auto">
            <a:xfrm>
              <a:off x="4128" y="1056"/>
              <a:ext cx="271" cy="272"/>
            </a:xfrm>
            <a:prstGeom prst="ellipse">
              <a:avLst/>
            </a:prstGeom>
            <a:solidFill>
              <a:schemeClr val="accent2"/>
            </a:solidFill>
            <a:ln w="38100" algn="ctr">
              <a:solidFill>
                <a:schemeClr val="bg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1350">
                <a:solidFill>
                  <a:srgbClr val="FF9900"/>
                </a:solidFill>
              </a:endParaRPr>
            </a:p>
          </p:txBody>
        </p:sp>
        <p:sp>
          <p:nvSpPr>
            <p:cNvPr id="30796" name="Oval 4"/>
            <p:cNvSpPr>
              <a:spLocks noChangeArrowheads="1"/>
            </p:cNvSpPr>
            <p:nvPr/>
          </p:nvSpPr>
          <p:spPr bwMode="auto">
            <a:xfrm>
              <a:off x="3719" y="1366"/>
              <a:ext cx="305" cy="308"/>
            </a:xfrm>
            <a:prstGeom prst="ellipse">
              <a:avLst/>
            </a:prstGeom>
            <a:solidFill>
              <a:schemeClr val="accent2"/>
            </a:solidFill>
            <a:ln w="38100" algn="ctr">
              <a:solidFill>
                <a:schemeClr val="bg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1350">
                <a:solidFill>
                  <a:srgbClr val="FF9900"/>
                </a:solidFill>
              </a:endParaRPr>
            </a:p>
          </p:txBody>
        </p:sp>
        <p:sp>
          <p:nvSpPr>
            <p:cNvPr id="30797" name="Oval 4"/>
            <p:cNvSpPr>
              <a:spLocks noChangeArrowheads="1"/>
            </p:cNvSpPr>
            <p:nvPr/>
          </p:nvSpPr>
          <p:spPr bwMode="auto">
            <a:xfrm>
              <a:off x="3296" y="624"/>
              <a:ext cx="238" cy="239"/>
            </a:xfrm>
            <a:prstGeom prst="ellipse">
              <a:avLst/>
            </a:prstGeom>
            <a:solidFill>
              <a:schemeClr val="accent2"/>
            </a:solidFill>
            <a:ln w="38100" algn="ctr">
              <a:solidFill>
                <a:schemeClr val="bg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1350">
                <a:solidFill>
                  <a:srgbClr val="FF9900"/>
                </a:solidFill>
              </a:endParaRPr>
            </a:p>
          </p:txBody>
        </p:sp>
        <p:sp>
          <p:nvSpPr>
            <p:cNvPr id="30798" name="Oval 4"/>
            <p:cNvSpPr>
              <a:spLocks noChangeArrowheads="1"/>
            </p:cNvSpPr>
            <p:nvPr/>
          </p:nvSpPr>
          <p:spPr bwMode="auto">
            <a:xfrm>
              <a:off x="2807" y="715"/>
              <a:ext cx="243" cy="244"/>
            </a:xfrm>
            <a:prstGeom prst="ellipse">
              <a:avLst/>
            </a:prstGeom>
            <a:solidFill>
              <a:schemeClr val="accent2"/>
            </a:solidFill>
            <a:ln w="38100" algn="ctr">
              <a:solidFill>
                <a:schemeClr val="bg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1350">
                <a:solidFill>
                  <a:srgbClr val="FF9900"/>
                </a:solidFill>
              </a:endParaRPr>
            </a:p>
          </p:txBody>
        </p:sp>
        <p:sp>
          <p:nvSpPr>
            <p:cNvPr id="30799" name="Oval 4"/>
            <p:cNvSpPr>
              <a:spLocks noChangeArrowheads="1"/>
            </p:cNvSpPr>
            <p:nvPr/>
          </p:nvSpPr>
          <p:spPr bwMode="auto">
            <a:xfrm>
              <a:off x="3120" y="1056"/>
              <a:ext cx="370" cy="372"/>
            </a:xfrm>
            <a:prstGeom prst="ellipse">
              <a:avLst/>
            </a:prstGeom>
            <a:solidFill>
              <a:schemeClr val="accent2"/>
            </a:solidFill>
            <a:ln w="38100" algn="ctr">
              <a:solidFill>
                <a:schemeClr val="bg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1350">
                <a:solidFill>
                  <a:srgbClr val="FF9900"/>
                </a:solidFill>
              </a:endParaRPr>
            </a:p>
          </p:txBody>
        </p:sp>
        <p:sp>
          <p:nvSpPr>
            <p:cNvPr id="30800" name="Oval 4"/>
            <p:cNvSpPr>
              <a:spLocks noChangeArrowheads="1"/>
            </p:cNvSpPr>
            <p:nvPr/>
          </p:nvSpPr>
          <p:spPr bwMode="auto">
            <a:xfrm>
              <a:off x="3792" y="1104"/>
              <a:ext cx="157" cy="158"/>
            </a:xfrm>
            <a:prstGeom prst="ellipse">
              <a:avLst/>
            </a:prstGeom>
            <a:solidFill>
              <a:schemeClr val="accent2"/>
            </a:solidFill>
            <a:ln w="38100" algn="ctr">
              <a:solidFill>
                <a:schemeClr val="bg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1350">
                <a:solidFill>
                  <a:srgbClr val="FF9900"/>
                </a:solidFill>
              </a:endParaRPr>
            </a:p>
          </p:txBody>
        </p:sp>
      </p:grpSp>
      <p:sp>
        <p:nvSpPr>
          <p:cNvPr id="30757" name="Line 58"/>
          <p:cNvSpPr>
            <a:spLocks noChangeShapeType="1"/>
          </p:cNvSpPr>
          <p:nvPr/>
        </p:nvSpPr>
        <p:spPr bwMode="auto">
          <a:xfrm flipV="1">
            <a:off x="4318551" y="4546091"/>
            <a:ext cx="2286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758" name="Line 59"/>
          <p:cNvSpPr>
            <a:spLocks noChangeShapeType="1"/>
          </p:cNvSpPr>
          <p:nvPr/>
        </p:nvSpPr>
        <p:spPr bwMode="auto">
          <a:xfrm>
            <a:off x="3883974" y="5068777"/>
            <a:ext cx="34528" cy="39171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759" name="Line 60"/>
          <p:cNvSpPr>
            <a:spLocks noChangeShapeType="1"/>
          </p:cNvSpPr>
          <p:nvPr/>
        </p:nvSpPr>
        <p:spPr bwMode="auto">
          <a:xfrm flipH="1">
            <a:off x="3918501" y="4946142"/>
            <a:ext cx="400050" cy="14168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760" name="Oval 2"/>
          <p:cNvSpPr>
            <a:spLocks noChangeArrowheads="1"/>
          </p:cNvSpPr>
          <p:nvPr/>
        </p:nvSpPr>
        <p:spPr bwMode="auto">
          <a:xfrm>
            <a:off x="3774437" y="5322380"/>
            <a:ext cx="220265" cy="221456"/>
          </a:xfrm>
          <a:prstGeom prst="ellipse">
            <a:avLst/>
          </a:prstGeom>
          <a:solidFill>
            <a:srgbClr val="CC00FF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350">
              <a:solidFill>
                <a:srgbClr val="FF9900"/>
              </a:solidFill>
            </a:endParaRPr>
          </a:p>
        </p:txBody>
      </p:sp>
      <p:sp>
        <p:nvSpPr>
          <p:cNvPr id="30761" name="Oval 4"/>
          <p:cNvSpPr>
            <a:spLocks noChangeArrowheads="1"/>
          </p:cNvSpPr>
          <p:nvPr/>
        </p:nvSpPr>
        <p:spPr bwMode="auto">
          <a:xfrm>
            <a:off x="4147102" y="4831841"/>
            <a:ext cx="322660" cy="323850"/>
          </a:xfrm>
          <a:prstGeom prst="ellipse">
            <a:avLst/>
          </a:prstGeom>
          <a:solidFill>
            <a:srgbClr val="CC00FF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350">
              <a:solidFill>
                <a:srgbClr val="FF9900"/>
              </a:solidFill>
            </a:endParaRPr>
          </a:p>
        </p:txBody>
      </p:sp>
      <p:sp>
        <p:nvSpPr>
          <p:cNvPr id="30762" name="Oval 4"/>
          <p:cNvSpPr>
            <a:spLocks noChangeArrowheads="1"/>
          </p:cNvSpPr>
          <p:nvPr/>
        </p:nvSpPr>
        <p:spPr bwMode="auto">
          <a:xfrm>
            <a:off x="4375701" y="4317491"/>
            <a:ext cx="363141" cy="366713"/>
          </a:xfrm>
          <a:prstGeom prst="ellipse">
            <a:avLst/>
          </a:prstGeom>
          <a:solidFill>
            <a:srgbClr val="CC00FF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350">
              <a:solidFill>
                <a:srgbClr val="FF9900"/>
              </a:solidFill>
            </a:endParaRPr>
          </a:p>
        </p:txBody>
      </p:sp>
      <p:sp>
        <p:nvSpPr>
          <p:cNvPr id="30763" name="Oval 4"/>
          <p:cNvSpPr>
            <a:spLocks noChangeArrowheads="1"/>
          </p:cNvSpPr>
          <p:nvPr/>
        </p:nvSpPr>
        <p:spPr bwMode="auto">
          <a:xfrm>
            <a:off x="3774436" y="4940188"/>
            <a:ext cx="289322" cy="290513"/>
          </a:xfrm>
          <a:prstGeom prst="ellipse">
            <a:avLst/>
          </a:prstGeom>
          <a:solidFill>
            <a:srgbClr val="CC00FF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350">
              <a:solidFill>
                <a:srgbClr val="FF9900"/>
              </a:solidFill>
            </a:endParaRPr>
          </a:p>
        </p:txBody>
      </p:sp>
      <p:sp>
        <p:nvSpPr>
          <p:cNvPr id="185409" name="Text Box 65"/>
          <p:cNvSpPr txBox="1">
            <a:spLocks noChangeArrowheads="1"/>
          </p:cNvSpPr>
          <p:nvPr/>
        </p:nvSpPr>
        <p:spPr bwMode="auto">
          <a:xfrm>
            <a:off x="2189714" y="4410361"/>
            <a:ext cx="11451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de-DE" b="1">
                <a:solidFill>
                  <a:srgbClr val="FF9900"/>
                </a:solidFill>
              </a:rPr>
              <a:t>Chemicals</a:t>
            </a:r>
          </a:p>
        </p:txBody>
      </p:sp>
      <p:sp>
        <p:nvSpPr>
          <p:cNvPr id="185410" name="Text Box 66"/>
          <p:cNvSpPr txBox="1">
            <a:spLocks noChangeArrowheads="1"/>
          </p:cNvSpPr>
          <p:nvPr/>
        </p:nvSpPr>
        <p:spPr bwMode="auto">
          <a:xfrm>
            <a:off x="6166187" y="5177208"/>
            <a:ext cx="204652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de-DE" b="1" dirty="0">
                <a:solidFill>
                  <a:srgbClr val="00CC66"/>
                </a:solidFill>
              </a:rPr>
              <a:t>Environmental and </a:t>
            </a:r>
            <a:br>
              <a:rPr lang="en-GB" altLang="de-DE" b="1" dirty="0">
                <a:solidFill>
                  <a:srgbClr val="00CC66"/>
                </a:solidFill>
              </a:rPr>
            </a:br>
            <a:r>
              <a:rPr lang="en-GB" altLang="de-DE" b="1" dirty="0">
                <a:solidFill>
                  <a:srgbClr val="00CC66"/>
                </a:solidFill>
              </a:rPr>
              <a:t>ecological entities</a:t>
            </a:r>
          </a:p>
        </p:txBody>
      </p:sp>
      <p:sp>
        <p:nvSpPr>
          <p:cNvPr id="185411" name="Text Box 67"/>
          <p:cNvSpPr txBox="1">
            <a:spLocks noChangeArrowheads="1"/>
          </p:cNvSpPr>
          <p:nvPr/>
        </p:nvSpPr>
        <p:spPr bwMode="auto">
          <a:xfrm>
            <a:off x="6375951" y="2888742"/>
            <a:ext cx="115634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de-DE" b="1">
                <a:solidFill>
                  <a:schemeClr val="accent2"/>
                </a:solidFill>
              </a:rPr>
              <a:t>Biological </a:t>
            </a:r>
            <a:br>
              <a:rPr lang="en-GB" altLang="de-DE" b="1">
                <a:solidFill>
                  <a:schemeClr val="accent2"/>
                </a:solidFill>
              </a:rPr>
            </a:br>
            <a:r>
              <a:rPr lang="en-GB" altLang="de-DE" b="1">
                <a:solidFill>
                  <a:schemeClr val="accent2"/>
                </a:solidFill>
              </a:rPr>
              <a:t>processes</a:t>
            </a:r>
          </a:p>
        </p:txBody>
      </p:sp>
      <p:sp>
        <p:nvSpPr>
          <p:cNvPr id="185412" name="Text Box 68"/>
          <p:cNvSpPr txBox="1">
            <a:spLocks noChangeArrowheads="1"/>
          </p:cNvSpPr>
          <p:nvPr/>
        </p:nvSpPr>
        <p:spPr bwMode="auto">
          <a:xfrm>
            <a:off x="3186267" y="5627179"/>
            <a:ext cx="12192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de-DE" b="1">
                <a:solidFill>
                  <a:srgbClr val="CC00FF"/>
                </a:solidFill>
              </a:rPr>
              <a:t>Food and </a:t>
            </a:r>
            <a:br>
              <a:rPr lang="en-GB" altLang="de-DE" b="1">
                <a:solidFill>
                  <a:srgbClr val="CC00FF"/>
                </a:solidFill>
              </a:rPr>
            </a:br>
            <a:r>
              <a:rPr lang="en-GB" altLang="de-DE" b="1">
                <a:solidFill>
                  <a:srgbClr val="CC00FF"/>
                </a:solidFill>
              </a:rPr>
              <a:t>agriculture</a:t>
            </a:r>
          </a:p>
        </p:txBody>
      </p:sp>
      <p:sp>
        <p:nvSpPr>
          <p:cNvPr id="30768" name="Oval 4"/>
          <p:cNvSpPr>
            <a:spLocks noChangeArrowheads="1"/>
          </p:cNvSpPr>
          <p:nvPr/>
        </p:nvSpPr>
        <p:spPr bwMode="auto">
          <a:xfrm>
            <a:off x="3975652" y="3353085"/>
            <a:ext cx="440531" cy="442913"/>
          </a:xfrm>
          <a:prstGeom prst="ellipse">
            <a:avLst/>
          </a:prstGeom>
          <a:solidFill>
            <a:srgbClr val="FF9900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350">
              <a:solidFill>
                <a:srgbClr val="FF9900"/>
              </a:solidFill>
            </a:endParaRPr>
          </a:p>
        </p:txBody>
      </p:sp>
      <p:pic>
        <p:nvPicPr>
          <p:cNvPr id="30769" name="Picture 93" descr="C:\Users\pbuttigi\Pictures\SDGIO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86" b="36926"/>
          <a:stretch>
            <a:fillRect/>
          </a:stretch>
        </p:blipFill>
        <p:spPr bwMode="auto">
          <a:xfrm>
            <a:off x="2538568" y="2012441"/>
            <a:ext cx="964406" cy="348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94"/>
          <a:stretch>
            <a:fillRect/>
          </a:stretch>
        </p:blipFill>
        <p:spPr bwMode="auto">
          <a:xfrm>
            <a:off x="6006857" y="5914120"/>
            <a:ext cx="847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" name="Rectangle 4"/>
          <p:cNvSpPr>
            <a:spLocks noChangeArrowheads="1"/>
          </p:cNvSpPr>
          <p:nvPr/>
        </p:nvSpPr>
        <p:spPr bwMode="auto">
          <a:xfrm>
            <a:off x="2319493" y="6035564"/>
            <a:ext cx="99578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3000" b="1">
                <a:solidFill>
                  <a:srgbClr val="000000"/>
                </a:solidFill>
              </a:rPr>
              <a:t>AgrO</a:t>
            </a:r>
            <a:endParaRPr lang="en-GB" altLang="en-US" sz="3000" b="1">
              <a:solidFill>
                <a:srgbClr val="000000"/>
              </a:solidFill>
            </a:endParaRPr>
          </a:p>
        </p:txBody>
      </p:sp>
      <p:pic>
        <p:nvPicPr>
          <p:cNvPr id="10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861" y="5974841"/>
            <a:ext cx="2324100" cy="1087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2" descr="C:\Users\pbuttigi\Pictures\PCO LOGO-03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998" y="6117716"/>
            <a:ext cx="70365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" name="Picture 6" descr="GO 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892" y="2962561"/>
            <a:ext cx="517922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765" y="4783026"/>
            <a:ext cx="954881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813" y="5543836"/>
            <a:ext cx="729854" cy="57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C:\Users\pbuttigi\Documents\My Received Files\15522973319446996919911331965961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535" y="1824486"/>
            <a:ext cx="1897856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C:\Users\pbuttigi\Documents\My Received Files\15522974217262378193199237022883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847" y="2734575"/>
            <a:ext cx="49887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" name="Picture 2" descr="https://camo.githubusercontent.com/d2766d386c67a366fa27d3ac5b62a72faf458696/68747470733a2f2f7777772e657369706665642e6f72672f77702d636f6e74656e742f75706c6f6164732f323031382f31322f657369702d7472616e73706172656e742d6261636b67726f756e642e706e67">
            <a:extLst>
              <a:ext uri="{FF2B5EF4-FFF2-40B4-BE49-F238E27FC236}">
                <a16:creationId xmlns:a16="http://schemas.microsoft.com/office/drawing/2014/main" xmlns="" id="{F5385BAD-4178-F04E-AD35-1D0A81714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724" y="4558609"/>
            <a:ext cx="933168" cy="47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100" descr="United Nations, Eductational, Scientific and Cultural Organization Logo | Intergovernmental Oceanographic Commision Logo | Ocean Best Practices Logo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32"/>
          <a:stretch/>
        </p:blipFill>
        <p:spPr bwMode="auto">
          <a:xfrm>
            <a:off x="4017940" y="1002690"/>
            <a:ext cx="1387948" cy="70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" name="Group 101"/>
          <p:cNvGrpSpPr/>
          <p:nvPr/>
        </p:nvGrpSpPr>
        <p:grpSpPr>
          <a:xfrm>
            <a:off x="-110059" y="-2013047"/>
            <a:ext cx="1701778" cy="3360249"/>
            <a:chOff x="5751221" y="6131799"/>
            <a:chExt cx="1701778" cy="3360249"/>
          </a:xfrm>
        </p:grpSpPr>
        <p:pic>
          <p:nvPicPr>
            <p:cNvPr id="104" name="Picture 4" descr="http://www.obofoundry.org/images/foundrylogo.p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0820" y="8377041"/>
              <a:ext cx="775395" cy="7753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8" name="Rectangle 107"/>
            <p:cNvSpPr/>
            <p:nvPr/>
          </p:nvSpPr>
          <p:spPr>
            <a:xfrm>
              <a:off x="6120583" y="9153494"/>
              <a:ext cx="133241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GB" sz="1600" b="1" dirty="0">
                  <a:solidFill>
                    <a:prstClr val="black"/>
                  </a:solidFill>
                  <a:latin typeface="Calibri"/>
                </a:rPr>
                <a:t>OBO Foundry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751221" y="6131799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GB" dirty="0">
                <a:solidFill>
                  <a:prstClr val="black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29675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409" grpId="0"/>
      <p:bldP spid="185410" grpId="0"/>
      <p:bldP spid="185411" grpId="0"/>
      <p:bldP spid="185412" grpId="0"/>
      <p:bldP spid="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Goals 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What is the feature or capability that you are presenting supposed to do? What problem does it solve?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sz="2800" dirty="0"/>
              <a:t>We have impressive technologies, resources, and consortia all over the place: we need more instances of social technology to make them work together at scale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8952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600200"/>
            <a:ext cx="7924800" cy="11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prstClr val="black"/>
                </a:solidFill>
                <a:ea typeface="+mj-ea"/>
                <a:cs typeface="+mj-cs"/>
              </a:rPr>
              <a:t>InteroperAble</a:t>
            </a:r>
            <a:r>
              <a:rPr lang="en-US" sz="2800" b="1" dirty="0">
                <a:solidFill>
                  <a:prstClr val="black"/>
                </a:solidFill>
                <a:ea typeface="+mj-ea"/>
                <a:cs typeface="+mj-cs"/>
              </a:rPr>
              <a:t> Descriptions of Observable Property Terminology WG  (</a:t>
            </a:r>
            <a:r>
              <a:rPr lang="en-US" sz="2800" b="1" dirty="0">
                <a:solidFill>
                  <a:prstClr val="black"/>
                </a:solidFill>
                <a:ea typeface="+mj-ea"/>
                <a:cs typeface="+mj-cs"/>
                <a:hlinkClick r:id="rId2"/>
              </a:rPr>
              <a:t>I-ADOPT RDA WG</a:t>
            </a:r>
            <a:r>
              <a:rPr lang="en-US" sz="2800" b="1" dirty="0">
                <a:solidFill>
                  <a:prstClr val="black"/>
                </a:solidFill>
                <a:ea typeface="+mj-ea"/>
                <a:cs typeface="+mj-cs"/>
              </a:rPr>
              <a:t>)</a:t>
            </a:r>
            <a:br>
              <a:rPr lang="en-US" sz="2800" b="1" dirty="0">
                <a:solidFill>
                  <a:prstClr val="black"/>
                </a:solidFill>
                <a:ea typeface="+mj-ea"/>
                <a:cs typeface="+mj-cs"/>
              </a:rPr>
            </a:br>
            <a:endParaRPr lang="en-US" sz="1100" b="1" dirty="0"/>
          </a:p>
        </p:txBody>
      </p:sp>
      <p:sp>
        <p:nvSpPr>
          <p:cNvPr id="6" name="Rectangle 5"/>
          <p:cNvSpPr/>
          <p:nvPr/>
        </p:nvSpPr>
        <p:spPr>
          <a:xfrm>
            <a:off x="1371600" y="2971800"/>
            <a:ext cx="7239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/>
              <a:t>WG goal:</a:t>
            </a:r>
          </a:p>
          <a:p>
            <a:pPr marL="895350"/>
            <a:r>
              <a:rPr lang="en-US" sz="2800" i="1" dirty="0"/>
              <a:t>Develop a community framework to represent observable properties in environmental research</a:t>
            </a:r>
            <a:endParaRPr lang="en-US" sz="2800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/>
              <a:t>An example …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5562600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/>
              <a:t>Allowing new and established resources across the semantic gradient to start interoperating sustainably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5907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Approach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Surveying existing, formalized representations of observable properties</a:t>
            </a:r>
          </a:p>
          <a:p>
            <a:r>
              <a:rPr lang="en-US" dirty="0"/>
              <a:t>Analyzing the overlaps and gaps between these representations</a:t>
            </a:r>
          </a:p>
          <a:p>
            <a:r>
              <a:rPr lang="en-US" dirty="0"/>
              <a:t>Develop a common framework to represent observable properties for the environmental domain but can serve as blueprint reusable for other domains</a:t>
            </a:r>
          </a:p>
          <a:p>
            <a:r>
              <a:rPr lang="en-US" dirty="0"/>
              <a:t>Testing interoperability of terminologies aligned via use cases collected from the involved parties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2637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Benefits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de-DE" i="1" dirty="0" err="1"/>
              <a:t>who</a:t>
            </a:r>
            <a:r>
              <a:rPr lang="de-DE" i="1" dirty="0"/>
              <a:t>: </a:t>
            </a:r>
            <a:r>
              <a:rPr lang="de-DE" i="1" dirty="0" err="1"/>
              <a:t>domain</a:t>
            </a:r>
            <a:r>
              <a:rPr lang="de-DE" i="1" dirty="0"/>
              <a:t> </a:t>
            </a:r>
            <a:r>
              <a:rPr lang="de-DE" i="1" dirty="0" err="1"/>
              <a:t>scientists</a:t>
            </a:r>
            <a:r>
              <a:rPr lang="de-DE" i="1" dirty="0"/>
              <a:t>, </a:t>
            </a:r>
            <a:r>
              <a:rPr lang="de-DE" i="1" dirty="0" err="1"/>
              <a:t>vocab</a:t>
            </a:r>
            <a:r>
              <a:rPr lang="de-DE" i="1" dirty="0"/>
              <a:t>/</a:t>
            </a:r>
            <a:r>
              <a:rPr lang="de-DE" i="1" dirty="0" err="1"/>
              <a:t>thesauri</a:t>
            </a:r>
            <a:r>
              <a:rPr lang="de-DE" i="1" dirty="0"/>
              <a:t>/</a:t>
            </a:r>
            <a:r>
              <a:rPr lang="de-DE" i="1" dirty="0" err="1"/>
              <a:t>ontology</a:t>
            </a:r>
            <a:r>
              <a:rPr lang="de-DE" i="1" dirty="0"/>
              <a:t> </a:t>
            </a:r>
            <a:r>
              <a:rPr lang="de-DE" i="1" dirty="0" err="1"/>
              <a:t>engineers</a:t>
            </a:r>
            <a:r>
              <a:rPr lang="de-DE" i="1" dirty="0"/>
              <a:t>, </a:t>
            </a:r>
            <a:r>
              <a:rPr lang="de-DE" i="1" dirty="0" err="1"/>
              <a:t>data</a:t>
            </a:r>
            <a:r>
              <a:rPr lang="de-DE" i="1" dirty="0"/>
              <a:t> </a:t>
            </a:r>
            <a:r>
              <a:rPr lang="de-DE" i="1" dirty="0" err="1"/>
              <a:t>providers</a:t>
            </a:r>
            <a:r>
              <a:rPr lang="de-DE" i="1" dirty="0"/>
              <a:t>, </a:t>
            </a:r>
            <a:r>
              <a:rPr lang="de-DE" i="1" dirty="0" err="1"/>
              <a:t>data</a:t>
            </a:r>
            <a:r>
              <a:rPr lang="de-DE" i="1" dirty="0"/>
              <a:t> </a:t>
            </a:r>
            <a:r>
              <a:rPr lang="de-DE" i="1" dirty="0" err="1"/>
              <a:t>centers</a:t>
            </a:r>
            <a:endParaRPr lang="de-DE" i="1" dirty="0"/>
          </a:p>
          <a:p>
            <a:endParaRPr lang="de-DE" i="1" dirty="0"/>
          </a:p>
          <a:p>
            <a:r>
              <a:rPr lang="de-DE" i="1" dirty="0" err="1"/>
              <a:t>how</a:t>
            </a:r>
            <a:r>
              <a:rPr lang="de-DE" i="1" dirty="0"/>
              <a:t>:  </a:t>
            </a:r>
          </a:p>
          <a:p>
            <a:pPr lvl="1"/>
            <a:r>
              <a:rPr lang="de-DE" dirty="0"/>
              <a:t> a </a:t>
            </a:r>
            <a:r>
              <a:rPr lang="de-DE" dirty="0" err="1"/>
              <a:t>community</a:t>
            </a:r>
            <a:r>
              <a:rPr lang="de-DE" dirty="0"/>
              <a:t> </a:t>
            </a:r>
            <a:r>
              <a:rPr lang="de-DE" dirty="0" err="1"/>
              <a:t>basis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align</a:t>
            </a:r>
            <a:r>
              <a:rPr lang="de-DE" dirty="0"/>
              <a:t> </a:t>
            </a:r>
            <a:r>
              <a:rPr lang="de-DE" dirty="0" err="1"/>
              <a:t>semantic</a:t>
            </a:r>
            <a:r>
              <a:rPr lang="de-DE" dirty="0"/>
              <a:t> </a:t>
            </a:r>
            <a:r>
              <a:rPr lang="de-DE" dirty="0" err="1"/>
              <a:t>products</a:t>
            </a:r>
            <a:endParaRPr lang="de-DE" dirty="0"/>
          </a:p>
          <a:p>
            <a:pPr marL="857250" lvl="1" indent="-457200"/>
            <a:r>
              <a:rPr lang="de-DE" dirty="0" err="1"/>
              <a:t>guidance</a:t>
            </a:r>
            <a:r>
              <a:rPr lang="de-DE" dirty="0"/>
              <a:t> </a:t>
            </a:r>
            <a:r>
              <a:rPr lang="en-US" dirty="0"/>
              <a:t>in identifying and adapting relevant observation representations</a:t>
            </a:r>
          </a:p>
          <a:p>
            <a:pPr marL="857250" lvl="1" indent="-457200"/>
            <a:r>
              <a:rPr lang="de-DE" dirty="0" err="1"/>
              <a:t>recommendations</a:t>
            </a:r>
            <a:r>
              <a:rPr lang="de-DE" dirty="0"/>
              <a:t> on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encode</a:t>
            </a:r>
            <a:r>
              <a:rPr lang="de-DE" dirty="0"/>
              <a:t> </a:t>
            </a:r>
            <a:r>
              <a:rPr lang="de-DE" dirty="0" err="1"/>
              <a:t>complex</a:t>
            </a:r>
            <a:r>
              <a:rPr lang="de-DE" dirty="0"/>
              <a:t> </a:t>
            </a:r>
            <a:r>
              <a:rPr lang="de-DE" dirty="0" err="1"/>
              <a:t>semantic</a:t>
            </a:r>
            <a:r>
              <a:rPr lang="de-DE" dirty="0"/>
              <a:t> </a:t>
            </a:r>
            <a:r>
              <a:rPr lang="de-DE" dirty="0" err="1"/>
              <a:t>descriptions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observable </a:t>
            </a:r>
            <a:r>
              <a:rPr lang="de-DE" dirty="0" err="1"/>
              <a:t>properties</a:t>
            </a:r>
            <a:r>
              <a:rPr lang="de-DE" dirty="0"/>
              <a:t> such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resources</a:t>
            </a:r>
            <a:r>
              <a:rPr lang="de-DE" dirty="0"/>
              <a:t> „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“</a:t>
            </a:r>
          </a:p>
          <a:p>
            <a:pPr marL="857250" lvl="1" indent="-457200"/>
            <a:r>
              <a:rPr lang="de-DE" dirty="0" err="1"/>
              <a:t>Identification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terminologies</a:t>
            </a:r>
            <a:r>
              <a:rPr lang="de-DE" dirty="0"/>
              <a:t> </a:t>
            </a:r>
            <a:r>
              <a:rPr lang="de-DE" dirty="0" err="1"/>
              <a:t>pushing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greater</a:t>
            </a:r>
            <a:r>
              <a:rPr lang="de-DE" dirty="0"/>
              <a:t> inter-</a:t>
            </a:r>
            <a:r>
              <a:rPr lang="de-DE" dirty="0" err="1"/>
              <a:t>alignment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annotation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datasets</a:t>
            </a:r>
            <a:endParaRPr lang="de-DE" dirty="0"/>
          </a:p>
          <a:p>
            <a:endParaRPr lang="de-DE" i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6353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Status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I-ADOPT WG is getting officially RDA endorsed within VSSIG </a:t>
            </a:r>
          </a:p>
          <a:p>
            <a:r>
              <a:rPr lang="en-US"/>
              <a:t>around 60 members, half of them actively involved, 20 RIs/Intiatives (eLTER, NERC, LifeWatch, PANGAEA, OBO-Foundry, GoFAIR,...)</a:t>
            </a:r>
          </a:p>
          <a:p>
            <a:r>
              <a:rPr lang="de-DE"/>
              <a:t>Kick-Off 25 October, Helsinki (18 months)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9202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Office PowerPoint</Application>
  <PresentationFormat>Bildschirmpräsentation (4:3)</PresentationFormat>
  <Paragraphs>58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Office Theme</vt:lpstr>
      <vt:lpstr>Beyond interoperation inception: realising cross-domain semantics  Pier Luigi Buttigieg &amp; Barbara Magagna</vt:lpstr>
      <vt:lpstr>Purpose</vt:lpstr>
      <vt:lpstr>Ontologies</vt:lpstr>
      <vt:lpstr>PowerPoint-Präsentation</vt:lpstr>
      <vt:lpstr>Goals </vt:lpstr>
      <vt:lpstr>An example …</vt:lpstr>
      <vt:lpstr>Approach</vt:lpstr>
      <vt:lpstr>Benefits </vt:lpstr>
      <vt:lpstr>Status</vt:lpstr>
    </vt:vector>
  </TitlesOfParts>
  <Company>GESIS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Wackerow, Joachim</dc:creator>
  <cp:lastModifiedBy>Wasner Catharina</cp:lastModifiedBy>
  <cp:revision>36</cp:revision>
  <dcterms:created xsi:type="dcterms:W3CDTF">2019-09-15T18:46:22Z</dcterms:created>
  <dcterms:modified xsi:type="dcterms:W3CDTF">2019-10-07T08:56:23Z</dcterms:modified>
</cp:coreProperties>
</file>