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6" r:id="rId4"/>
    <p:sldId id="272" r:id="rId5"/>
    <p:sldId id="273" r:id="rId6"/>
    <p:sldId id="274" r:id="rId7"/>
    <p:sldId id="27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13284-4D9B-4B70-96F4-C5BBF062F7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C3E22F-19C9-4ABB-AACD-F35041AA88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F489A8-3759-4EEB-8395-677714271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F32F-A00F-4997-8F3D-B065931B2E37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A1443F-4B29-453A-AA0D-C078D7251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EB0249-3858-431E-98A5-5385E1AEE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CC2C-65A1-486C-944B-0E08A11F7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75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6FE68-6769-4068-A9C9-DED772079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D9FCEE-BC9D-4A4B-90E4-0BA744C7F6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5B3B1B-28DA-4F4D-9488-119430F30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F32F-A00F-4997-8F3D-B065931B2E37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141F1-F285-41D9-BC64-C35E9182E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6BD22-1451-4752-A647-318A84C18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CC2C-65A1-486C-944B-0E08A11F7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492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6BA8E5-7EBB-4982-BF4A-F027BA1623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EDBFA5-62A8-4DA3-8341-EACEF9016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0818E-717B-43E4-B288-0B92AD87E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F32F-A00F-4997-8F3D-B065931B2E37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3A580-D0EF-430D-9367-4BC487FA6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30A53-75BD-44C5-84EE-6829DA8FE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CC2C-65A1-486C-944B-0E08A11F7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409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EAB16-C448-4A93-9AD5-42EC22568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EA605-827E-4D07-B4E9-A0C3BD2EF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6D6B5-131A-4EB1-B3BF-A910F214F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F32F-A00F-4997-8F3D-B065931B2E37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731C7-71C9-4500-9609-46F490ED2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80073-D4C3-4B25-B760-59EE1DA69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CC2C-65A1-486C-944B-0E08A11F7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0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DAAA3-7CD9-4173-80A0-636F8FBB4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3CAF0A-ED1A-4A12-AACD-E153CAD099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EC7DE-EF6D-44E6-8453-E7714C212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F32F-A00F-4997-8F3D-B065931B2E37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06D57-F105-47A1-8D9F-70BF8C462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6EDD2-7C82-4CC4-B901-BC6DAF3A3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CC2C-65A1-486C-944B-0E08A11F7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926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B79DE-EC3D-45C8-85AC-E8B93504E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3A134-20D8-4F9A-B8C7-9F69A43347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E2DF4F-06B8-4A98-8655-6342DD01F7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8D7562-7554-473C-B1A1-BE7275FC0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F32F-A00F-4997-8F3D-B065931B2E37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D1CF99-DB64-4B77-B539-1C78642C4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6D3A95-D3DB-4704-8391-9E1C0284A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CC2C-65A1-486C-944B-0E08A11F7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977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A2343-8E3F-4DDE-B94A-AB871A841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29D78F-D0BC-4EB6-9D54-74ECBFF2D6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51B77E-F3E7-4432-A333-50917AD3D4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7BB466-55C8-4410-B3A8-2462043305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71FA55-AD40-41BF-B69D-559FA73DFA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784F54-393C-44BD-9310-09646EB49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F32F-A00F-4997-8F3D-B065931B2E37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91113E-12C5-47C4-956D-1191F186E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CCA1E7-50A0-4257-A578-036161957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CC2C-65A1-486C-944B-0E08A11F7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406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40FCA-C8DC-41D8-B149-CD85CACD1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090D31-24DD-4C7F-8380-81E5A2C4C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F32F-A00F-4997-8F3D-B065931B2E37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61C98A-96F1-4DC7-AF81-B24BC73F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990D87-24D6-4F9D-B656-F2B9E55B5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CC2C-65A1-486C-944B-0E08A11F7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81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6E3901-8432-4F2A-9E09-B9BCCC87D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F32F-A00F-4997-8F3D-B065931B2E37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46107D-A3A5-45EB-B9BB-E934D8332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9CA98-E70C-4047-B805-D22AC897D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CC2C-65A1-486C-944B-0E08A11F7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45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2F43A-B824-4026-A7F5-7776DA0B6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0776D-DE36-4FB9-8385-445C334B8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34F488-2AF4-43F1-B8C7-A2FB10C3F7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A1BA46-E43C-4F9F-88BD-2A2A2EF58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F32F-A00F-4997-8F3D-B065931B2E37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C2AD44-04C0-4308-9125-4B842DFA6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0B7BC7-0030-455E-803D-D12A427C0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CC2C-65A1-486C-944B-0E08A11F7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195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888C2-3162-45D3-BE6F-D3158757D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F0CF2F-154E-4E04-929C-445C8E7746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F9A1DB-FE0B-49D4-A233-75CF5CD2BF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23E51C-E8C5-4196-8341-A94A6AE30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F32F-A00F-4997-8F3D-B065931B2E37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10A20F-82C2-4395-85EE-474223978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DC715A-FAFE-49CA-BECA-9EE362F8A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CC2C-65A1-486C-944B-0E08A11F7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014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457F21-2A4C-4E3B-ABBF-71B528984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50D21A-B1F5-4C09-9B5B-595594736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553D8-A980-43B5-ABBB-73D1984D8C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CF32F-A00F-4997-8F3D-B065931B2E37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4853F-94EC-4DAA-8C8B-F1DD4A7621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1286EC-1F51-45EC-9392-16C437DA73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0CC2C-65A1-486C-944B-0E08A11F7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464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72157-E4F9-433D-BCA2-98C0227E9B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Data processing across domains using shared libraries and practices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E56A6-1DBB-4D2E-93DC-DE221B20D5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Best Practice Guidelines and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2710957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DB4DB-06FF-4C95-AA76-EB61D652D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5629A-C993-4898-B513-04BF8E624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7156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Policy issues to drive the framing of the best practices</a:t>
            </a:r>
          </a:p>
          <a:p>
            <a:pPr lvl="1"/>
            <a:r>
              <a:rPr lang="en-US" dirty="0"/>
              <a:t>E.g. death of an infant child in COUNTRY, parents are HIV+ and unemployed</a:t>
            </a:r>
          </a:p>
          <a:p>
            <a:pPr lvl="1"/>
            <a:r>
              <a:rPr lang="en-US" dirty="0"/>
              <a:t>Extends out into the case study areas:</a:t>
            </a:r>
          </a:p>
          <a:p>
            <a:pPr lvl="2"/>
            <a:r>
              <a:rPr lang="en-US" dirty="0"/>
              <a:t>HIV prevalence in Africa</a:t>
            </a:r>
          </a:p>
          <a:p>
            <a:pPr lvl="2"/>
            <a:r>
              <a:rPr lang="en-US" dirty="0"/>
              <a:t>SDG reporting</a:t>
            </a:r>
          </a:p>
          <a:p>
            <a:pPr lvl="2"/>
            <a:r>
              <a:rPr lang="en-US" dirty="0"/>
              <a:t>Sendai Disaster Risk Reduction</a:t>
            </a:r>
          </a:p>
          <a:p>
            <a:pPr lvl="2"/>
            <a:r>
              <a:rPr lang="en-US" dirty="0"/>
              <a:t>Sustainable Cities</a:t>
            </a:r>
          </a:p>
          <a:p>
            <a:r>
              <a:rPr lang="en-US" dirty="0"/>
              <a:t>Intent is to develop best practice guidelines that inform interdisciplinary approaches to providing an evidence base for addressing cross-domain problems</a:t>
            </a:r>
          </a:p>
          <a:p>
            <a:pPr lvl="3"/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928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AA3A7-459F-4E5F-B6EC-578F61792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– “Hello World”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AF914-6DE0-4826-9D41-4B3FFE7CE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Case study developed that crosses the various domains and case study areas</a:t>
            </a:r>
          </a:p>
          <a:p>
            <a:r>
              <a:rPr lang="en-US" dirty="0"/>
              <a:t>Case was infant mortality analyzed in relation to: </a:t>
            </a:r>
          </a:p>
          <a:p>
            <a:pPr lvl="1"/>
            <a:r>
              <a:rPr lang="en-US" dirty="0"/>
              <a:t>Country</a:t>
            </a:r>
          </a:p>
          <a:p>
            <a:pPr lvl="1"/>
            <a:r>
              <a:rPr lang="en-US" dirty="0"/>
              <a:t>Employment rate</a:t>
            </a:r>
          </a:p>
          <a:p>
            <a:pPr lvl="1"/>
            <a:r>
              <a:rPr lang="en-US" dirty="0"/>
              <a:t>HIV Prevalence</a:t>
            </a:r>
          </a:p>
          <a:p>
            <a:pPr lvl="1"/>
            <a:r>
              <a:rPr lang="en-US" dirty="0"/>
              <a:t>National GDP</a:t>
            </a:r>
          </a:p>
          <a:p>
            <a:pPr lvl="1"/>
            <a:r>
              <a:rPr lang="en-US" dirty="0"/>
              <a:t>Land 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103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BFA6E-CB35-4C23-B599-9E0E9A9EE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907" y="916919"/>
            <a:ext cx="10515600" cy="112471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/>
              <a:t>Cross Domain Case Study to Illustrate Challenges and Opportunities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25BED93-3ECF-4746-B00A-67641984D50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24911" y="3252404"/>
          <a:ext cx="1051559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8">
                  <a:extLst>
                    <a:ext uri="{9D8B030D-6E8A-4147-A177-3AD203B41FA5}">
                      <a16:colId xmlns:a16="http://schemas.microsoft.com/office/drawing/2014/main" val="3158402655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3111543407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3507239325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1381210693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2613747224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3604851003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32998003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Mort.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Employ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HIV </a:t>
                      </a:r>
                      <a:r>
                        <a:rPr lang="en-US" dirty="0" err="1"/>
                        <a:t>Prev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Land 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789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537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553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082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0668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328634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4A4D7A65-ECC0-4C2C-801D-59CA778DEBBC}"/>
              </a:ext>
            </a:extLst>
          </p:cNvPr>
          <p:cNvSpPr/>
          <p:nvPr/>
        </p:nvSpPr>
        <p:spPr>
          <a:xfrm>
            <a:off x="4435689" y="2604407"/>
            <a:ext cx="25585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</a:rPr>
              <a:t>Infant Mortality</a:t>
            </a:r>
          </a:p>
        </p:txBody>
      </p:sp>
    </p:spTree>
    <p:extLst>
      <p:ext uri="{BB962C8B-B14F-4D97-AF65-F5344CB8AC3E}">
        <p14:creationId xmlns:p14="http://schemas.microsoft.com/office/powerpoint/2010/main" val="289877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B4A4A-F2C9-4A81-91BB-661095E83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Data 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7A055-D7ED-498A-AEFE-80F1985E4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DHS as an example of the challenges in data processing</a:t>
            </a:r>
          </a:p>
          <a:p>
            <a:pPr lvl="1"/>
            <a:r>
              <a:rPr lang="en-US" dirty="0"/>
              <a:t>Xxx</a:t>
            </a:r>
          </a:p>
          <a:p>
            <a:pPr lvl="1"/>
            <a:r>
              <a:rPr lang="en-US" dirty="0" err="1"/>
              <a:t>Yyy</a:t>
            </a:r>
            <a:endParaRPr lang="en-US" dirty="0"/>
          </a:p>
          <a:p>
            <a:r>
              <a:rPr lang="en-US" dirty="0"/>
              <a:t>Aggregate sources (UN, World Bank, …)</a:t>
            </a:r>
          </a:p>
          <a:p>
            <a:r>
              <a:rPr lang="en-US" dirty="0"/>
              <a:t>The case study can then be extended into different directions:</a:t>
            </a:r>
          </a:p>
          <a:p>
            <a:pPr lvl="1"/>
            <a:r>
              <a:rPr lang="en-US" dirty="0"/>
              <a:t>Microdata to produce the measures</a:t>
            </a:r>
          </a:p>
          <a:p>
            <a:pPr lvl="1"/>
            <a:r>
              <a:rPr lang="en-US" dirty="0"/>
              <a:t>Alternate sources (e.g. remote sensing)</a:t>
            </a:r>
          </a:p>
          <a:p>
            <a:pPr lvl="1"/>
            <a:r>
              <a:rPr lang="en-US" dirty="0"/>
              <a:t>Time dimensions of these issues</a:t>
            </a:r>
          </a:p>
          <a:p>
            <a:pPr lvl="1"/>
            <a:r>
              <a:rPr lang="en-US" dirty="0"/>
              <a:t>Geographic dimensions of these issues (particularly varying levels of resolution – from the m</a:t>
            </a:r>
            <a:r>
              <a:rPr lang="en-US" baseline="30000" dirty="0"/>
              <a:t>2</a:t>
            </a:r>
            <a:r>
              <a:rPr lang="en-US" dirty="0"/>
              <a:t> to the continental level)</a:t>
            </a:r>
          </a:p>
          <a:p>
            <a:pPr lvl="1"/>
            <a:r>
              <a:rPr lang="en-US" dirty="0"/>
              <a:t>…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953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FFEFC-037E-4B8E-A1BA-E1B5BC6BE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DB250-C485-405E-A8D8-019FB9D90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Identified domains (from different data suppliers) across which the metadata challenges for data processing and data use were identified </a:t>
            </a:r>
          </a:p>
          <a:p>
            <a:pPr lvl="1"/>
            <a:r>
              <a:rPr lang="en-US" dirty="0"/>
              <a:t>From the worked technical case study – Erol’s DHS example, and the R/Python notebooks – can I “make a table”?</a:t>
            </a:r>
          </a:p>
          <a:p>
            <a:pPr lvl="1"/>
            <a:r>
              <a:rPr lang="en-US" dirty="0"/>
              <a:t>Data access </a:t>
            </a:r>
          </a:p>
          <a:p>
            <a:pPr lvl="1"/>
            <a:r>
              <a:rPr lang="en-US" dirty="0"/>
              <a:t>Data processing</a:t>
            </a:r>
          </a:p>
          <a:p>
            <a:pPr lvl="1"/>
            <a:r>
              <a:rPr lang="en-US" dirty="0"/>
              <a:t>Vocabulary/terminology</a:t>
            </a:r>
          </a:p>
          <a:p>
            <a:pPr lvl="1"/>
            <a:r>
              <a:rPr lang="en-US" dirty="0"/>
              <a:t>Standards and formats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579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F85BF-5C90-4E66-9CE2-7A8A16838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B58F6-CFFB-4401-8E95-7FF9C605F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Recommended best practices</a:t>
            </a:r>
          </a:p>
          <a:p>
            <a:pPr lvl="2"/>
            <a:r>
              <a:rPr lang="en-US" dirty="0"/>
              <a:t>Core is for data providers (both primary producers and aggregators)</a:t>
            </a:r>
          </a:p>
          <a:p>
            <a:pPr lvl="2"/>
            <a:r>
              <a:rPr lang="en-US" dirty="0"/>
              <a:t>Secondary is data users and international bodies (e.g. UN, World Bank, …)</a:t>
            </a:r>
          </a:p>
          <a:p>
            <a:pPr lvl="1"/>
            <a:r>
              <a:rPr lang="en-US" dirty="0"/>
              <a:t>Opportunities for automation</a:t>
            </a:r>
          </a:p>
          <a:p>
            <a:pPr lvl="1"/>
            <a:r>
              <a:rPr lang="en-US" dirty="0"/>
              <a:t>Key areas for 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664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321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Data processing across domains using shared libraries and practices</vt:lpstr>
      <vt:lpstr>Introduction</vt:lpstr>
      <vt:lpstr>Case study – “Hello World”</vt:lpstr>
      <vt:lpstr>Cross Domain Case Study to Illustrate Challenges and Opportunities  </vt:lpstr>
      <vt:lpstr>Data sources</vt:lpstr>
      <vt:lpstr>Challenges</vt:lpstr>
      <vt:lpstr>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processing across domains using shared libraries and practices</dc:title>
  <dc:creator>Ernie Boyko</dc:creator>
  <cp:lastModifiedBy>Ernie Boyko</cp:lastModifiedBy>
  <cp:revision>1</cp:revision>
  <dcterms:created xsi:type="dcterms:W3CDTF">2019-10-10T09:44:31Z</dcterms:created>
  <dcterms:modified xsi:type="dcterms:W3CDTF">2019-10-10T09:51:12Z</dcterms:modified>
</cp:coreProperties>
</file>