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4"/>
  </p:sldMasterIdLst>
  <p:notesMasterIdLst>
    <p:notesMasterId r:id="rId29"/>
  </p:notesMasterIdLst>
  <p:sldIdLst>
    <p:sldId id="259" r:id="rId5"/>
    <p:sldId id="352" r:id="rId6"/>
    <p:sldId id="361" r:id="rId7"/>
    <p:sldId id="353" r:id="rId8"/>
    <p:sldId id="366" r:id="rId9"/>
    <p:sldId id="273" r:id="rId10"/>
    <p:sldId id="371" r:id="rId11"/>
    <p:sldId id="368" r:id="rId12"/>
    <p:sldId id="369" r:id="rId13"/>
    <p:sldId id="263" r:id="rId14"/>
    <p:sldId id="272" r:id="rId15"/>
    <p:sldId id="362" r:id="rId16"/>
    <p:sldId id="268" r:id="rId17"/>
    <p:sldId id="276" r:id="rId18"/>
    <p:sldId id="274" r:id="rId19"/>
    <p:sldId id="293" r:id="rId20"/>
    <p:sldId id="354" r:id="rId21"/>
    <p:sldId id="355" r:id="rId22"/>
    <p:sldId id="303" r:id="rId23"/>
    <p:sldId id="363" r:id="rId24"/>
    <p:sldId id="357" r:id="rId25"/>
    <p:sldId id="358" r:id="rId26"/>
    <p:sldId id="315" r:id="rId27"/>
    <p:sldId id="375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  <p:embeddedFont>
      <p:font typeface="Montserrat Medium" panose="00000600000000000000" pitchFamily="2" charset="0"/>
      <p:regular r:id="rId40"/>
      <p:italic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  <p:embeddedFont>
      <p:font typeface="Roboto Light" panose="02000000000000000000" pitchFamily="2" charset="0"/>
      <p:regular r:id="rId46"/>
      <p:italic r:id="rId47"/>
    </p:embeddedFont>
    <p:embeddedFont>
      <p:font typeface="Roboto Thin" panose="02000000000000000000" pitchFamily="2" charset="0"/>
      <p:regular r:id="rId48"/>
      <p:italic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  <a:srgbClr val="3A95DA"/>
    <a:srgbClr val="0E5A78"/>
    <a:srgbClr val="50A1DE"/>
    <a:srgbClr val="1586B3"/>
    <a:srgbClr val="1E679E"/>
    <a:srgbClr val="5796D5"/>
    <a:srgbClr val="E68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85087" autoAdjust="0"/>
  </p:normalViewPr>
  <p:slideViewPr>
    <p:cSldViewPr snapToGrid="0">
      <p:cViewPr varScale="1">
        <p:scale>
          <a:sx n="67" d="100"/>
          <a:sy n="67" d="100"/>
        </p:scale>
        <p:origin x="3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C5E26-447D-4F59-9DB5-C0AEED4B8E0D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D98F-A55A-4607-9BAE-AA1B986B7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37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Tracking progress on SDGs requires an unprecedented amount of high-quality, open, timely and disaggregated data and statistics </a:t>
            </a:r>
            <a:endParaRPr lang="en-US" sz="1200" b="1" dirty="0"/>
          </a:p>
          <a:p>
            <a:pPr lvl="1"/>
            <a:r>
              <a:rPr lang="en-US" dirty="0"/>
              <a:t>At subnational, national, regional and global levels</a:t>
            </a:r>
          </a:p>
          <a:p>
            <a:pPr lvl="1"/>
            <a:r>
              <a:rPr lang="en-US" dirty="0"/>
              <a:t>From official statistical systems and from new and innovative data 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3E09-3D69-43E5-8D77-01A54F14DF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056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3E09-3D69-43E5-8D77-01A54F14DF9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421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3E09-3D69-43E5-8D77-01A54F14DF9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124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3E09-3D69-43E5-8D77-01A54F14DF9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715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3E09-3D69-43E5-8D77-01A54F14DF9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894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Aggregate data on global SDG indicators often mask or confuse national and subnational realities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need for a multi-level SDG reporting system that would work from the subnational level up to the national and global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levels.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3E09-3D69-43E5-8D77-01A54F14DF9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261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basic elements of the federated architecture are “hubs” representing individual information systems of organizations that wish to share and exchange information.</a:t>
            </a:r>
          </a:p>
          <a:p>
            <a:r>
              <a:rPr lang="en-US" dirty="0"/>
              <a:t>A hub may be seen as an autonomous database</a:t>
            </a:r>
          </a:p>
          <a:p>
            <a:r>
              <a:rPr lang="en-US" dirty="0"/>
              <a:t>Each hub will have certain objects that it is willing to share with every other hub</a:t>
            </a:r>
          </a:p>
          <a:p>
            <a:r>
              <a:rPr lang="en-US" dirty="0"/>
              <a:t>It will also have other elements that it is willing to share only with some specified subset of hubs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AD98F-A55A-4607-9BAE-AA1B986B7B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49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AD98F-A55A-4607-9BAE-AA1B986B7B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11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AD98F-A55A-4607-9BAE-AA1B986B7B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56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AD98F-A55A-4607-9BAE-AA1B986B7B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32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3E09-3D69-43E5-8D77-01A54F14DF9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060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3E09-3D69-43E5-8D77-01A54F14DF9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314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Statistical Systems coordinate the implementation of a multi-layered set of </a:t>
            </a:r>
            <a:r>
              <a:rPr lang="en-US" b="1" dirty="0"/>
              <a:t>policies, standards and procedures </a:t>
            </a:r>
            <a:r>
              <a:rPr lang="en-US" dirty="0"/>
              <a:t>around the production, dissemination and use of data from local to national to global levels </a:t>
            </a:r>
          </a:p>
          <a:p>
            <a:r>
              <a:rPr lang="en-US" dirty="0"/>
              <a:t>Common data models, data definitions and data flows allow for </a:t>
            </a:r>
            <a:r>
              <a:rPr lang="en-US" b="1" dirty="0"/>
              <a:t>data interoperability</a:t>
            </a:r>
            <a:r>
              <a:rPr lang="en-US" dirty="0"/>
              <a:t> and integration across multiple systems into a network of federated data hubs  </a:t>
            </a:r>
          </a:p>
          <a:p>
            <a:r>
              <a:rPr lang="en-US" dirty="0"/>
              <a:t>Each hub independently publishes and shares </a:t>
            </a:r>
            <a:r>
              <a:rPr lang="en-US" b="1" dirty="0"/>
              <a:t>authoritative data</a:t>
            </a:r>
            <a:r>
              <a:rPr lang="en-US" dirty="0"/>
              <a:t>, contributing to a global catalog of standardized open SDG data and information</a:t>
            </a:r>
          </a:p>
          <a:p>
            <a:r>
              <a:rPr lang="en-US" dirty="0"/>
              <a:t>Users can access the data they need while the </a:t>
            </a:r>
            <a:r>
              <a:rPr lang="en-US" b="1" dirty="0"/>
              <a:t>traceability and accountability</a:t>
            </a:r>
            <a:r>
              <a:rPr lang="en-US" dirty="0"/>
              <a:t> of the originating data sources is ensured.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3E09-3D69-43E5-8D77-01A54F14DF9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99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A864-78C5-40B1-B395-76E24CB4939C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6E99-C669-49CC-A41F-052FE7E8791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04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A864-78C5-40B1-B395-76E24CB4939C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6E99-C669-49CC-A41F-052FE7E87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6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A864-78C5-40B1-B395-76E24CB4939C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6E99-C669-49CC-A41F-052FE7E87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6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A864-78C5-40B1-B395-76E24CB4939C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6E99-C669-49CC-A41F-052FE7E87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4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54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A864-78C5-40B1-B395-76E24CB4939C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6E99-C669-49CC-A41F-052FE7E8791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9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A864-78C5-40B1-B395-76E24CB4939C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6E99-C669-49CC-A41F-052FE7E87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5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A864-78C5-40B1-B395-76E24CB4939C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6E99-C669-49CC-A41F-052FE7E87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9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A864-78C5-40B1-B395-76E24CB4939C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6E99-C669-49CC-A41F-052FE7E87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A864-78C5-40B1-B395-76E24CB4939C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6E99-C669-49CC-A41F-052FE7E87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3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DE3A864-78C5-40B1-B395-76E24CB4939C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256E99-C669-49CC-A41F-052FE7E87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4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A864-78C5-40B1-B395-76E24CB4939C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6E99-C669-49CC-A41F-052FE7E87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9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E3A864-78C5-40B1-B395-76E24CB4939C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1256E99-C669-49CC-A41F-052FE7E8791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SDG ring large.jpg">
            <a:extLst>
              <a:ext uri="{FF2B5EF4-FFF2-40B4-BE49-F238E27FC236}">
                <a16:creationId xmlns:a16="http://schemas.microsoft.com/office/drawing/2014/main" id="{AF2BE085-BE37-4DBF-AAE2-202AA2371E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160" y="5120925"/>
            <a:ext cx="931065" cy="89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72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nstats-undesa.opendata.arcgis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>
            <a:extLst>
              <a:ext uri="{FF2B5EF4-FFF2-40B4-BE49-F238E27FC236}">
                <a16:creationId xmlns:a16="http://schemas.microsoft.com/office/drawing/2014/main" id="{9C2ED10D-0BD9-41FE-8851-D8ED4CDDEF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62642" y="2645581"/>
            <a:ext cx="10027921" cy="696088"/>
          </a:xfrm>
        </p:spPr>
        <p:txBody>
          <a:bodyPr>
            <a:normAutofit/>
          </a:bodyPr>
          <a:lstStyle/>
          <a:p>
            <a:r>
              <a:rPr lang="en-US" sz="3200" b="1" spc="0" dirty="0">
                <a:latin typeface="Montserrat" panose="00000500000000000000" pitchFamily="2" charset="0"/>
              </a:rPr>
              <a:t>Federated Information System for the SDGs</a:t>
            </a:r>
            <a:endParaRPr lang="en-US" altLang="en-US" sz="3200" b="1" spc="0" dirty="0">
              <a:solidFill>
                <a:schemeClr val="tx2"/>
              </a:solidFill>
              <a:latin typeface="Montserrat" panose="00000500000000000000" pitchFamily="2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5A18FEE-7C84-4F62-B347-670FC97CF9F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62643" y="3428097"/>
            <a:ext cx="10027921" cy="91810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kern="0" cap="none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A platform for the sharing of national and global statistical and geospatial data for the 2030 Agenda</a:t>
            </a:r>
            <a:endParaRPr lang="en-US" altLang="en-US" sz="2800" b="1" kern="0" spc="0" dirty="0">
              <a:solidFill>
                <a:schemeClr val="tx1">
                  <a:lumMod val="50000"/>
                  <a:lumOff val="50000"/>
                </a:schemeClr>
              </a:solidFill>
              <a:latin typeface="Roboto Thin" panose="02000000000000000000" pitchFamily="2" charset="0"/>
              <a:ea typeface="Roboto Thin" panose="02000000000000000000" pitchFamily="2" charset="0"/>
            </a:endParaRPr>
          </a:p>
          <a:p>
            <a:endParaRPr lang="en-US" altLang="en-US" sz="2800" b="1" kern="0" spc="0" dirty="0">
              <a:solidFill>
                <a:schemeClr val="tx1">
                  <a:lumMod val="50000"/>
                  <a:lumOff val="50000"/>
                </a:schemeClr>
              </a:solidFill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6BCEC-CE54-402A-89BB-87507F6BD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9" y="5321860"/>
            <a:ext cx="2046564" cy="9145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279A4C-3CFE-4D82-987D-79FB021C7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59" y="913582"/>
            <a:ext cx="1865669" cy="1403611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E6EFA6-D42B-42F3-9B15-D2B6BCEAA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79" y="5457106"/>
            <a:ext cx="5214701" cy="6440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329AC5-BD6A-4408-B8B3-BF6D89DB6BF6}"/>
              </a:ext>
            </a:extLst>
          </p:cNvPr>
          <p:cNvSpPr/>
          <p:nvPr/>
        </p:nvSpPr>
        <p:spPr>
          <a:xfrm>
            <a:off x="1162642" y="4470943"/>
            <a:ext cx="936751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lur&#10;&#10;Description generated with very high confidence">
            <a:extLst>
              <a:ext uri="{FF2B5EF4-FFF2-40B4-BE49-F238E27FC236}">
                <a16:creationId xmlns:a16="http://schemas.microsoft.com/office/drawing/2014/main" id="{1FFE573B-FF40-4834-8A34-5110FF391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48" y="0"/>
            <a:ext cx="8134751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DA5735A-31C3-4893-90A9-F7F43727429F}"/>
              </a:ext>
            </a:extLst>
          </p:cNvPr>
          <p:cNvSpPr/>
          <p:nvPr/>
        </p:nvSpPr>
        <p:spPr>
          <a:xfrm>
            <a:off x="4057248" y="12035"/>
            <a:ext cx="8134752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B4453-E83B-4A87-B051-AF2100792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34" y="1583392"/>
            <a:ext cx="3200400" cy="27992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Technology as enabler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DA53-A81E-4948-A65E-DEAFCFA96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358" y="1937084"/>
            <a:ext cx="6259362" cy="3356811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The FIS4SDGs is enabled by digital technology and software and web-based tools that allow data producers and data users to connect more precisely, speedily and easily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F4EEAE8-75D6-4D82-9C3C-D236A4A7C866}"/>
              </a:ext>
            </a:extLst>
          </p:cNvPr>
          <p:cNvGrpSpPr/>
          <p:nvPr/>
        </p:nvGrpSpPr>
        <p:grpSpPr>
          <a:xfrm>
            <a:off x="1353954" y="3657600"/>
            <a:ext cx="1204365" cy="1144906"/>
            <a:chOff x="982636" y="2533679"/>
            <a:chExt cx="1387547" cy="1319044"/>
          </a:xfrm>
        </p:grpSpPr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EF627E57-67B7-4704-8C64-1B9ADE0C3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82636" y="3261532"/>
              <a:ext cx="642215" cy="591191"/>
            </a:xfrm>
            <a:prstGeom prst="rect">
              <a:avLst/>
            </a:prstGeom>
          </p:spPr>
        </p:pic>
        <p:grpSp>
          <p:nvGrpSpPr>
            <p:cNvPr id="19" name="Graphic 16" descr="Business Growth">
              <a:extLst>
                <a:ext uri="{FF2B5EF4-FFF2-40B4-BE49-F238E27FC236}">
                  <a16:creationId xmlns:a16="http://schemas.microsoft.com/office/drawing/2014/main" id="{5F59AD18-0E72-42AD-9753-E0FDB0FCEBEF}"/>
                </a:ext>
              </a:extLst>
            </p:cNvPr>
            <p:cNvGrpSpPr/>
            <p:nvPr/>
          </p:nvGrpSpPr>
          <p:grpSpPr>
            <a:xfrm>
              <a:off x="1455783" y="2533679"/>
              <a:ext cx="914400" cy="914400"/>
              <a:chOff x="1335575" y="2563257"/>
              <a:chExt cx="914400" cy="914400"/>
            </a:xfrm>
            <a:solidFill>
              <a:schemeClr val="tx1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C028BD-7D4B-499E-B5A1-080C54A5CAC8}"/>
                  </a:ext>
                </a:extLst>
              </p:cNvPr>
              <p:cNvSpPr/>
              <p:nvPr/>
            </p:nvSpPr>
            <p:spPr>
              <a:xfrm>
                <a:off x="1394154" y="2858532"/>
                <a:ext cx="800100" cy="514350"/>
              </a:xfrm>
              <a:custGeom>
                <a:avLst/>
                <a:gdLst>
                  <a:gd name="connsiteX0" fmla="*/ 646271 w 800100"/>
                  <a:gd name="connsiteY0" fmla="*/ 199549 h 514350"/>
                  <a:gd name="connsiteX1" fmla="*/ 742474 w 800100"/>
                  <a:gd name="connsiteY1" fmla="*/ 103346 h 514350"/>
                  <a:gd name="connsiteX2" fmla="*/ 798671 w 800100"/>
                  <a:gd name="connsiteY2" fmla="*/ 159544 h 514350"/>
                  <a:gd name="connsiteX3" fmla="*/ 798671 w 800100"/>
                  <a:gd name="connsiteY3" fmla="*/ 7144 h 514350"/>
                  <a:gd name="connsiteX4" fmla="*/ 646271 w 800100"/>
                  <a:gd name="connsiteY4" fmla="*/ 7144 h 514350"/>
                  <a:gd name="connsiteX5" fmla="*/ 702469 w 800100"/>
                  <a:gd name="connsiteY5" fmla="*/ 63341 h 514350"/>
                  <a:gd name="connsiteX6" fmla="*/ 608171 w 800100"/>
                  <a:gd name="connsiteY6" fmla="*/ 157639 h 514350"/>
                  <a:gd name="connsiteX7" fmla="*/ 446246 w 800100"/>
                  <a:gd name="connsiteY7" fmla="*/ 319564 h 514350"/>
                  <a:gd name="connsiteX8" fmla="*/ 303371 w 800100"/>
                  <a:gd name="connsiteY8" fmla="*/ 176689 h 514350"/>
                  <a:gd name="connsiteX9" fmla="*/ 7144 w 800100"/>
                  <a:gd name="connsiteY9" fmla="*/ 472916 h 514350"/>
                  <a:gd name="connsiteX10" fmla="*/ 47149 w 800100"/>
                  <a:gd name="connsiteY10" fmla="*/ 512921 h 514350"/>
                  <a:gd name="connsiteX11" fmla="*/ 303371 w 800100"/>
                  <a:gd name="connsiteY11" fmla="*/ 256699 h 514350"/>
                  <a:gd name="connsiteX12" fmla="*/ 446246 w 800100"/>
                  <a:gd name="connsiteY12" fmla="*/ 399574 h 514350"/>
                  <a:gd name="connsiteX13" fmla="*/ 646271 w 800100"/>
                  <a:gd name="connsiteY13" fmla="*/ 199549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0100" h="514350">
                    <a:moveTo>
                      <a:pt x="646271" y="199549"/>
                    </a:moveTo>
                    <a:lnTo>
                      <a:pt x="742474" y="103346"/>
                    </a:lnTo>
                    <a:lnTo>
                      <a:pt x="798671" y="159544"/>
                    </a:lnTo>
                    <a:lnTo>
                      <a:pt x="798671" y="7144"/>
                    </a:lnTo>
                    <a:lnTo>
                      <a:pt x="646271" y="7144"/>
                    </a:lnTo>
                    <a:lnTo>
                      <a:pt x="702469" y="63341"/>
                    </a:lnTo>
                    <a:lnTo>
                      <a:pt x="608171" y="157639"/>
                    </a:lnTo>
                    <a:lnTo>
                      <a:pt x="446246" y="319564"/>
                    </a:lnTo>
                    <a:lnTo>
                      <a:pt x="303371" y="176689"/>
                    </a:lnTo>
                    <a:lnTo>
                      <a:pt x="7144" y="472916"/>
                    </a:lnTo>
                    <a:lnTo>
                      <a:pt x="47149" y="512921"/>
                    </a:lnTo>
                    <a:lnTo>
                      <a:pt x="303371" y="256699"/>
                    </a:lnTo>
                    <a:lnTo>
                      <a:pt x="446246" y="399574"/>
                    </a:lnTo>
                    <a:lnTo>
                      <a:pt x="646271" y="19954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CB22EF1-9312-4374-A9E7-7CC50215F9E7}"/>
                  </a:ext>
                </a:extLst>
              </p:cNvPr>
              <p:cNvSpPr/>
              <p:nvPr/>
            </p:nvSpPr>
            <p:spPr>
              <a:xfrm>
                <a:off x="1452256" y="2698988"/>
                <a:ext cx="104775" cy="104775"/>
              </a:xfrm>
              <a:custGeom>
                <a:avLst/>
                <a:gdLst>
                  <a:gd name="connsiteX0" fmla="*/ 102394 w 104775"/>
                  <a:gd name="connsiteY0" fmla="*/ 54769 h 104775"/>
                  <a:gd name="connsiteX1" fmla="*/ 54769 w 104775"/>
                  <a:gd name="connsiteY1" fmla="*/ 102394 h 104775"/>
                  <a:gd name="connsiteX2" fmla="*/ 7144 w 104775"/>
                  <a:gd name="connsiteY2" fmla="*/ 54769 h 104775"/>
                  <a:gd name="connsiteX3" fmla="*/ 54769 w 104775"/>
                  <a:gd name="connsiteY3" fmla="*/ 7144 h 104775"/>
                  <a:gd name="connsiteX4" fmla="*/ 102394 w 104775"/>
                  <a:gd name="connsiteY4" fmla="*/ 54769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102394" y="54769"/>
                    </a:moveTo>
                    <a:cubicBezTo>
                      <a:pt x="102394" y="81071"/>
                      <a:pt x="81071" y="102394"/>
                      <a:pt x="54769" y="102394"/>
                    </a:cubicBezTo>
                    <a:cubicBezTo>
                      <a:pt x="28466" y="102394"/>
                      <a:pt x="7144" y="81071"/>
                      <a:pt x="7144" y="54769"/>
                    </a:cubicBezTo>
                    <a:cubicBezTo>
                      <a:pt x="7144" y="28466"/>
                      <a:pt x="28466" y="7144"/>
                      <a:pt x="54769" y="7144"/>
                    </a:cubicBezTo>
                    <a:cubicBezTo>
                      <a:pt x="81071" y="7144"/>
                      <a:pt x="102394" y="28466"/>
                      <a:pt x="102394" y="547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969C73E-620B-459D-A7F2-389618528150}"/>
                  </a:ext>
                </a:extLst>
              </p:cNvPr>
              <p:cNvSpPr/>
              <p:nvPr/>
            </p:nvSpPr>
            <p:spPr>
              <a:xfrm>
                <a:off x="1385723" y="2803766"/>
                <a:ext cx="609600" cy="419100"/>
              </a:xfrm>
              <a:custGeom>
                <a:avLst/>
                <a:gdLst>
                  <a:gd name="connsiteX0" fmla="*/ 580122 w 609600"/>
                  <a:gd name="connsiteY0" fmla="*/ 194879 h 419100"/>
                  <a:gd name="connsiteX1" fmla="*/ 589647 w 609600"/>
                  <a:gd name="connsiteY1" fmla="*/ 185354 h 419100"/>
                  <a:gd name="connsiteX2" fmla="*/ 611459 w 609600"/>
                  <a:gd name="connsiteY2" fmla="*/ 163542 h 419100"/>
                  <a:gd name="connsiteX3" fmla="*/ 584979 w 609600"/>
                  <a:gd name="connsiteY3" fmla="*/ 44479 h 419100"/>
                  <a:gd name="connsiteX4" fmla="*/ 578502 w 609600"/>
                  <a:gd name="connsiteY4" fmla="*/ 33811 h 419100"/>
                  <a:gd name="connsiteX5" fmla="*/ 540402 w 609600"/>
                  <a:gd name="connsiteY5" fmla="*/ 13523 h 419100"/>
                  <a:gd name="connsiteX6" fmla="*/ 463631 w 609600"/>
                  <a:gd name="connsiteY6" fmla="*/ 13523 h 419100"/>
                  <a:gd name="connsiteX7" fmla="*/ 425531 w 609600"/>
                  <a:gd name="connsiteY7" fmla="*/ 33811 h 419100"/>
                  <a:gd name="connsiteX8" fmla="*/ 419054 w 609600"/>
                  <a:gd name="connsiteY8" fmla="*/ 44479 h 419100"/>
                  <a:gd name="connsiteX9" fmla="*/ 407052 w 609600"/>
                  <a:gd name="connsiteY9" fmla="*/ 100296 h 419100"/>
                  <a:gd name="connsiteX10" fmla="*/ 407052 w 609600"/>
                  <a:gd name="connsiteY10" fmla="*/ 100296 h 419100"/>
                  <a:gd name="connsiteX11" fmla="*/ 394575 w 609600"/>
                  <a:gd name="connsiteY11" fmla="*/ 44479 h 419100"/>
                  <a:gd name="connsiteX12" fmla="*/ 388002 w 609600"/>
                  <a:gd name="connsiteY12" fmla="*/ 33811 h 419100"/>
                  <a:gd name="connsiteX13" fmla="*/ 349902 w 609600"/>
                  <a:gd name="connsiteY13" fmla="*/ 13523 h 419100"/>
                  <a:gd name="connsiteX14" fmla="*/ 235602 w 609600"/>
                  <a:gd name="connsiteY14" fmla="*/ 33811 h 419100"/>
                  <a:gd name="connsiteX15" fmla="*/ 229125 w 609600"/>
                  <a:gd name="connsiteY15" fmla="*/ 44479 h 419100"/>
                  <a:gd name="connsiteX16" fmla="*/ 216552 w 609600"/>
                  <a:gd name="connsiteY16" fmla="*/ 98486 h 419100"/>
                  <a:gd name="connsiteX17" fmla="*/ 216552 w 609600"/>
                  <a:gd name="connsiteY17" fmla="*/ 98486 h 419100"/>
                  <a:gd name="connsiteX18" fmla="*/ 204170 w 609600"/>
                  <a:gd name="connsiteY18" fmla="*/ 44479 h 419100"/>
                  <a:gd name="connsiteX19" fmla="*/ 197502 w 609600"/>
                  <a:gd name="connsiteY19" fmla="*/ 33811 h 419100"/>
                  <a:gd name="connsiteX20" fmla="*/ 159402 w 609600"/>
                  <a:gd name="connsiteY20" fmla="*/ 13523 h 419100"/>
                  <a:gd name="connsiteX21" fmla="*/ 82631 w 609600"/>
                  <a:gd name="connsiteY21" fmla="*/ 13523 h 419100"/>
                  <a:gd name="connsiteX22" fmla="*/ 44531 w 609600"/>
                  <a:gd name="connsiteY22" fmla="*/ 33811 h 419100"/>
                  <a:gd name="connsiteX23" fmla="*/ 38054 w 609600"/>
                  <a:gd name="connsiteY23" fmla="*/ 44479 h 419100"/>
                  <a:gd name="connsiteX24" fmla="*/ 7764 w 609600"/>
                  <a:gd name="connsiteY24" fmla="*/ 182782 h 419100"/>
                  <a:gd name="connsiteX25" fmla="*/ 22142 w 609600"/>
                  <a:gd name="connsiteY25" fmla="*/ 206987 h 419100"/>
                  <a:gd name="connsiteX26" fmla="*/ 22909 w 609600"/>
                  <a:gd name="connsiteY26" fmla="*/ 207166 h 419100"/>
                  <a:gd name="connsiteX27" fmla="*/ 26052 w 609600"/>
                  <a:gd name="connsiteY27" fmla="*/ 207166 h 419100"/>
                  <a:gd name="connsiteX28" fmla="*/ 45102 w 609600"/>
                  <a:gd name="connsiteY28" fmla="*/ 192212 h 419100"/>
                  <a:gd name="connsiteX29" fmla="*/ 73677 w 609600"/>
                  <a:gd name="connsiteY29" fmla="*/ 64291 h 419100"/>
                  <a:gd name="connsiteX30" fmla="*/ 73677 w 609600"/>
                  <a:gd name="connsiteY30" fmla="*/ 64291 h 419100"/>
                  <a:gd name="connsiteX31" fmla="*/ 73677 w 609600"/>
                  <a:gd name="connsiteY31" fmla="*/ 131919 h 419100"/>
                  <a:gd name="connsiteX32" fmla="*/ 45102 w 609600"/>
                  <a:gd name="connsiteY32" fmla="*/ 273841 h 419100"/>
                  <a:gd name="connsiteX33" fmla="*/ 73677 w 609600"/>
                  <a:gd name="connsiteY33" fmla="*/ 273841 h 419100"/>
                  <a:gd name="connsiteX34" fmla="*/ 73677 w 609600"/>
                  <a:gd name="connsiteY34" fmla="*/ 415669 h 419100"/>
                  <a:gd name="connsiteX35" fmla="*/ 111777 w 609600"/>
                  <a:gd name="connsiteY35" fmla="*/ 377569 h 419100"/>
                  <a:gd name="connsiteX36" fmla="*/ 111777 w 609600"/>
                  <a:gd name="connsiteY36" fmla="*/ 273841 h 419100"/>
                  <a:gd name="connsiteX37" fmla="*/ 130827 w 609600"/>
                  <a:gd name="connsiteY37" fmla="*/ 273841 h 419100"/>
                  <a:gd name="connsiteX38" fmla="*/ 130827 w 609600"/>
                  <a:gd name="connsiteY38" fmla="*/ 358519 h 419100"/>
                  <a:gd name="connsiteX39" fmla="*/ 168927 w 609600"/>
                  <a:gd name="connsiteY39" fmla="*/ 320419 h 419100"/>
                  <a:gd name="connsiteX40" fmla="*/ 168927 w 609600"/>
                  <a:gd name="connsiteY40" fmla="*/ 273841 h 419100"/>
                  <a:gd name="connsiteX41" fmla="*/ 197502 w 609600"/>
                  <a:gd name="connsiteY41" fmla="*/ 273841 h 419100"/>
                  <a:gd name="connsiteX42" fmla="*/ 168927 w 609600"/>
                  <a:gd name="connsiteY42" fmla="*/ 132014 h 419100"/>
                  <a:gd name="connsiteX43" fmla="*/ 168927 w 609600"/>
                  <a:gd name="connsiteY43" fmla="*/ 65339 h 419100"/>
                  <a:gd name="connsiteX44" fmla="*/ 168927 w 609600"/>
                  <a:gd name="connsiteY44" fmla="*/ 65339 h 419100"/>
                  <a:gd name="connsiteX45" fmla="*/ 197502 w 609600"/>
                  <a:gd name="connsiteY45" fmla="*/ 189736 h 419100"/>
                  <a:gd name="connsiteX46" fmla="*/ 216552 w 609600"/>
                  <a:gd name="connsiteY46" fmla="*/ 207166 h 419100"/>
                  <a:gd name="connsiteX47" fmla="*/ 216552 w 609600"/>
                  <a:gd name="connsiteY47" fmla="*/ 207166 h 419100"/>
                  <a:gd name="connsiteX48" fmla="*/ 235031 w 609600"/>
                  <a:gd name="connsiteY48" fmla="*/ 192212 h 419100"/>
                  <a:gd name="connsiteX49" fmla="*/ 235602 w 609600"/>
                  <a:gd name="connsiteY49" fmla="*/ 188116 h 419100"/>
                  <a:gd name="connsiteX50" fmla="*/ 263415 w 609600"/>
                  <a:gd name="connsiteY50" fmla="*/ 65911 h 419100"/>
                  <a:gd name="connsiteX51" fmla="*/ 263415 w 609600"/>
                  <a:gd name="connsiteY51" fmla="*/ 65911 h 419100"/>
                  <a:gd name="connsiteX52" fmla="*/ 263415 w 609600"/>
                  <a:gd name="connsiteY52" fmla="*/ 225645 h 419100"/>
                  <a:gd name="connsiteX53" fmla="*/ 284466 w 609600"/>
                  <a:gd name="connsiteY53" fmla="*/ 204499 h 419100"/>
                  <a:gd name="connsiteX54" fmla="*/ 338348 w 609600"/>
                  <a:gd name="connsiteY54" fmla="*/ 204470 h 419100"/>
                  <a:gd name="connsiteX55" fmla="*/ 338377 w 609600"/>
                  <a:gd name="connsiteY55" fmla="*/ 204499 h 419100"/>
                  <a:gd name="connsiteX56" fmla="*/ 359427 w 609600"/>
                  <a:gd name="connsiteY56" fmla="*/ 224788 h 419100"/>
                  <a:gd name="connsiteX57" fmla="*/ 359427 w 609600"/>
                  <a:gd name="connsiteY57" fmla="*/ 66006 h 419100"/>
                  <a:gd name="connsiteX58" fmla="*/ 359427 w 609600"/>
                  <a:gd name="connsiteY58" fmla="*/ 66006 h 419100"/>
                  <a:gd name="connsiteX59" fmla="*/ 388002 w 609600"/>
                  <a:gd name="connsiteY59" fmla="*/ 192307 h 419100"/>
                  <a:gd name="connsiteX60" fmla="*/ 407052 w 609600"/>
                  <a:gd name="connsiteY60" fmla="*/ 207166 h 419100"/>
                  <a:gd name="connsiteX61" fmla="*/ 407052 w 609600"/>
                  <a:gd name="connsiteY61" fmla="*/ 207166 h 419100"/>
                  <a:gd name="connsiteX62" fmla="*/ 425626 w 609600"/>
                  <a:gd name="connsiteY62" fmla="*/ 192212 h 419100"/>
                  <a:gd name="connsiteX63" fmla="*/ 454201 w 609600"/>
                  <a:gd name="connsiteY63" fmla="*/ 65911 h 419100"/>
                  <a:gd name="connsiteX64" fmla="*/ 454201 w 609600"/>
                  <a:gd name="connsiteY64" fmla="*/ 65911 h 419100"/>
                  <a:gd name="connsiteX65" fmla="*/ 454201 w 609600"/>
                  <a:gd name="connsiteY65" fmla="*/ 320228 h 419100"/>
                  <a:gd name="connsiteX66" fmla="*/ 454201 w 609600"/>
                  <a:gd name="connsiteY66" fmla="*/ 320228 h 419100"/>
                  <a:gd name="connsiteX67" fmla="*/ 492301 w 609600"/>
                  <a:gd name="connsiteY67" fmla="*/ 282128 h 419100"/>
                  <a:gd name="connsiteX68" fmla="*/ 492301 w 609600"/>
                  <a:gd name="connsiteY68" fmla="*/ 216691 h 419100"/>
                  <a:gd name="connsiteX69" fmla="*/ 511351 w 609600"/>
                  <a:gd name="connsiteY69" fmla="*/ 216691 h 419100"/>
                  <a:gd name="connsiteX70" fmla="*/ 511351 w 609600"/>
                  <a:gd name="connsiteY70" fmla="*/ 263459 h 419100"/>
                  <a:gd name="connsiteX71" fmla="*/ 549451 w 609600"/>
                  <a:gd name="connsiteY71" fmla="*/ 225359 h 419100"/>
                  <a:gd name="connsiteX72" fmla="*/ 549451 w 609600"/>
                  <a:gd name="connsiteY72" fmla="*/ 66006 h 419100"/>
                  <a:gd name="connsiteX73" fmla="*/ 549451 w 609600"/>
                  <a:gd name="connsiteY73" fmla="*/ 66006 h 419100"/>
                  <a:gd name="connsiteX74" fmla="*/ 579455 w 609600"/>
                  <a:gd name="connsiteY74" fmla="*/ 194974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609600" h="419100">
                    <a:moveTo>
                      <a:pt x="580122" y="194879"/>
                    </a:moveTo>
                    <a:lnTo>
                      <a:pt x="589647" y="185354"/>
                    </a:lnTo>
                    <a:lnTo>
                      <a:pt x="611459" y="163542"/>
                    </a:lnTo>
                    <a:lnTo>
                      <a:pt x="584979" y="44479"/>
                    </a:lnTo>
                    <a:cubicBezTo>
                      <a:pt x="584170" y="40262"/>
                      <a:pt x="581870" y="36476"/>
                      <a:pt x="578502" y="33811"/>
                    </a:cubicBezTo>
                    <a:cubicBezTo>
                      <a:pt x="567094" y="24860"/>
                      <a:pt x="554197" y="17992"/>
                      <a:pt x="540402" y="13523"/>
                    </a:cubicBezTo>
                    <a:cubicBezTo>
                      <a:pt x="515518" y="5017"/>
                      <a:pt x="488515" y="5017"/>
                      <a:pt x="463631" y="13523"/>
                    </a:cubicBezTo>
                    <a:cubicBezTo>
                      <a:pt x="449841" y="18003"/>
                      <a:pt x="436945" y="24870"/>
                      <a:pt x="425531" y="33811"/>
                    </a:cubicBezTo>
                    <a:cubicBezTo>
                      <a:pt x="422235" y="36539"/>
                      <a:pt x="419954" y="40297"/>
                      <a:pt x="419054" y="44479"/>
                    </a:cubicBezTo>
                    <a:lnTo>
                      <a:pt x="407052" y="100296"/>
                    </a:lnTo>
                    <a:lnTo>
                      <a:pt x="407052" y="100296"/>
                    </a:lnTo>
                    <a:lnTo>
                      <a:pt x="394575" y="44479"/>
                    </a:lnTo>
                    <a:cubicBezTo>
                      <a:pt x="393701" y="40264"/>
                      <a:pt x="391375" y="36488"/>
                      <a:pt x="388002" y="33811"/>
                    </a:cubicBezTo>
                    <a:cubicBezTo>
                      <a:pt x="376594" y="24860"/>
                      <a:pt x="363697" y="17992"/>
                      <a:pt x="349902" y="13523"/>
                    </a:cubicBezTo>
                    <a:cubicBezTo>
                      <a:pt x="310797" y="902"/>
                      <a:pt x="267976" y="8502"/>
                      <a:pt x="235602" y="33811"/>
                    </a:cubicBezTo>
                    <a:cubicBezTo>
                      <a:pt x="232307" y="36539"/>
                      <a:pt x="230026" y="40297"/>
                      <a:pt x="229125" y="44479"/>
                    </a:cubicBezTo>
                    <a:lnTo>
                      <a:pt x="216552" y="98486"/>
                    </a:lnTo>
                    <a:cubicBezTo>
                      <a:pt x="216552" y="98486"/>
                      <a:pt x="216552" y="98486"/>
                      <a:pt x="216552" y="98486"/>
                    </a:cubicBezTo>
                    <a:lnTo>
                      <a:pt x="204170" y="44479"/>
                    </a:lnTo>
                    <a:cubicBezTo>
                      <a:pt x="203219" y="40271"/>
                      <a:pt x="200869" y="36510"/>
                      <a:pt x="197502" y="33811"/>
                    </a:cubicBezTo>
                    <a:cubicBezTo>
                      <a:pt x="186089" y="24870"/>
                      <a:pt x="173193" y="18003"/>
                      <a:pt x="159402" y="13523"/>
                    </a:cubicBezTo>
                    <a:cubicBezTo>
                      <a:pt x="134518" y="5017"/>
                      <a:pt x="107515" y="5017"/>
                      <a:pt x="82631" y="13523"/>
                    </a:cubicBezTo>
                    <a:cubicBezTo>
                      <a:pt x="68849" y="18023"/>
                      <a:pt x="55957" y="24888"/>
                      <a:pt x="44531" y="33811"/>
                    </a:cubicBezTo>
                    <a:cubicBezTo>
                      <a:pt x="41235" y="36539"/>
                      <a:pt x="38954" y="40297"/>
                      <a:pt x="38054" y="44479"/>
                    </a:cubicBezTo>
                    <a:lnTo>
                      <a:pt x="7764" y="182782"/>
                    </a:lnTo>
                    <a:cubicBezTo>
                      <a:pt x="5051" y="193437"/>
                      <a:pt x="11488" y="204274"/>
                      <a:pt x="22142" y="206987"/>
                    </a:cubicBezTo>
                    <a:cubicBezTo>
                      <a:pt x="22397" y="207052"/>
                      <a:pt x="22652" y="207112"/>
                      <a:pt x="22909" y="207166"/>
                    </a:cubicBezTo>
                    <a:cubicBezTo>
                      <a:pt x="23955" y="207261"/>
                      <a:pt x="25007" y="207261"/>
                      <a:pt x="26052" y="207166"/>
                    </a:cubicBezTo>
                    <a:cubicBezTo>
                      <a:pt x="35162" y="207379"/>
                      <a:pt x="43146" y="201111"/>
                      <a:pt x="45102" y="192212"/>
                    </a:cubicBezTo>
                    <a:lnTo>
                      <a:pt x="73677" y="64291"/>
                    </a:lnTo>
                    <a:lnTo>
                      <a:pt x="73677" y="64291"/>
                    </a:lnTo>
                    <a:lnTo>
                      <a:pt x="73677" y="131919"/>
                    </a:lnTo>
                    <a:lnTo>
                      <a:pt x="45102" y="273841"/>
                    </a:lnTo>
                    <a:lnTo>
                      <a:pt x="73677" y="273841"/>
                    </a:lnTo>
                    <a:lnTo>
                      <a:pt x="73677" y="415669"/>
                    </a:lnTo>
                    <a:lnTo>
                      <a:pt x="111777" y="377569"/>
                    </a:lnTo>
                    <a:lnTo>
                      <a:pt x="111777" y="273841"/>
                    </a:lnTo>
                    <a:lnTo>
                      <a:pt x="130827" y="273841"/>
                    </a:lnTo>
                    <a:lnTo>
                      <a:pt x="130827" y="358519"/>
                    </a:lnTo>
                    <a:lnTo>
                      <a:pt x="168927" y="320419"/>
                    </a:lnTo>
                    <a:lnTo>
                      <a:pt x="168927" y="273841"/>
                    </a:lnTo>
                    <a:lnTo>
                      <a:pt x="197502" y="273841"/>
                    </a:lnTo>
                    <a:lnTo>
                      <a:pt x="168927" y="132014"/>
                    </a:lnTo>
                    <a:lnTo>
                      <a:pt x="168927" y="65339"/>
                    </a:lnTo>
                    <a:lnTo>
                      <a:pt x="168927" y="65339"/>
                    </a:lnTo>
                    <a:lnTo>
                      <a:pt x="197502" y="189736"/>
                    </a:lnTo>
                    <a:cubicBezTo>
                      <a:pt x="198345" y="199620"/>
                      <a:pt x="206633" y="207203"/>
                      <a:pt x="216552" y="207166"/>
                    </a:cubicBezTo>
                    <a:lnTo>
                      <a:pt x="216552" y="207166"/>
                    </a:lnTo>
                    <a:cubicBezTo>
                      <a:pt x="225448" y="207107"/>
                      <a:pt x="233118" y="200900"/>
                      <a:pt x="235031" y="192212"/>
                    </a:cubicBezTo>
                    <a:lnTo>
                      <a:pt x="235602" y="188116"/>
                    </a:lnTo>
                    <a:lnTo>
                      <a:pt x="263415" y="65911"/>
                    </a:lnTo>
                    <a:cubicBezTo>
                      <a:pt x="263415" y="65911"/>
                      <a:pt x="263415" y="65911"/>
                      <a:pt x="263415" y="65911"/>
                    </a:cubicBezTo>
                    <a:lnTo>
                      <a:pt x="263415" y="225645"/>
                    </a:lnTo>
                    <a:lnTo>
                      <a:pt x="284466" y="204499"/>
                    </a:lnTo>
                    <a:cubicBezTo>
                      <a:pt x="299336" y="189612"/>
                      <a:pt x="323460" y="189598"/>
                      <a:pt x="338348" y="204470"/>
                    </a:cubicBezTo>
                    <a:cubicBezTo>
                      <a:pt x="338357" y="204479"/>
                      <a:pt x="338368" y="204490"/>
                      <a:pt x="338377" y="204499"/>
                    </a:cubicBezTo>
                    <a:lnTo>
                      <a:pt x="359427" y="224788"/>
                    </a:lnTo>
                    <a:lnTo>
                      <a:pt x="359427" y="66006"/>
                    </a:lnTo>
                    <a:cubicBezTo>
                      <a:pt x="359427" y="66006"/>
                      <a:pt x="359427" y="66006"/>
                      <a:pt x="359427" y="66006"/>
                    </a:cubicBezTo>
                    <a:lnTo>
                      <a:pt x="388002" y="192307"/>
                    </a:lnTo>
                    <a:cubicBezTo>
                      <a:pt x="389998" y="201168"/>
                      <a:pt x="397972" y="207388"/>
                      <a:pt x="407052" y="207166"/>
                    </a:cubicBezTo>
                    <a:lnTo>
                      <a:pt x="407052" y="207166"/>
                    </a:lnTo>
                    <a:cubicBezTo>
                      <a:pt x="415984" y="207152"/>
                      <a:pt x="423706" y="200934"/>
                      <a:pt x="425626" y="192212"/>
                    </a:cubicBezTo>
                    <a:lnTo>
                      <a:pt x="454201" y="65911"/>
                    </a:lnTo>
                    <a:cubicBezTo>
                      <a:pt x="454201" y="65911"/>
                      <a:pt x="454201" y="65911"/>
                      <a:pt x="454201" y="65911"/>
                    </a:cubicBezTo>
                    <a:lnTo>
                      <a:pt x="454201" y="320228"/>
                    </a:lnTo>
                    <a:lnTo>
                      <a:pt x="454201" y="320228"/>
                    </a:lnTo>
                    <a:lnTo>
                      <a:pt x="492301" y="282128"/>
                    </a:lnTo>
                    <a:lnTo>
                      <a:pt x="492301" y="216691"/>
                    </a:lnTo>
                    <a:lnTo>
                      <a:pt x="511351" y="216691"/>
                    </a:lnTo>
                    <a:lnTo>
                      <a:pt x="511351" y="263459"/>
                    </a:lnTo>
                    <a:lnTo>
                      <a:pt x="549451" y="225359"/>
                    </a:lnTo>
                    <a:lnTo>
                      <a:pt x="549451" y="66006"/>
                    </a:lnTo>
                    <a:cubicBezTo>
                      <a:pt x="549451" y="66006"/>
                      <a:pt x="549451" y="66006"/>
                      <a:pt x="549451" y="66006"/>
                    </a:cubicBezTo>
                    <a:lnTo>
                      <a:pt x="579455" y="1949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2FC392D-0B44-49E9-800E-0E1B687079FF}"/>
                  </a:ext>
                </a:extLst>
              </p:cNvPr>
              <p:cNvSpPr/>
              <p:nvPr/>
            </p:nvSpPr>
            <p:spPr>
              <a:xfrm>
                <a:off x="1833161" y="2698988"/>
                <a:ext cx="104775" cy="104775"/>
              </a:xfrm>
              <a:custGeom>
                <a:avLst/>
                <a:gdLst>
                  <a:gd name="connsiteX0" fmla="*/ 102394 w 104775"/>
                  <a:gd name="connsiteY0" fmla="*/ 54769 h 104775"/>
                  <a:gd name="connsiteX1" fmla="*/ 54769 w 104775"/>
                  <a:gd name="connsiteY1" fmla="*/ 102394 h 104775"/>
                  <a:gd name="connsiteX2" fmla="*/ 7144 w 104775"/>
                  <a:gd name="connsiteY2" fmla="*/ 54769 h 104775"/>
                  <a:gd name="connsiteX3" fmla="*/ 54769 w 104775"/>
                  <a:gd name="connsiteY3" fmla="*/ 7144 h 104775"/>
                  <a:gd name="connsiteX4" fmla="*/ 102394 w 104775"/>
                  <a:gd name="connsiteY4" fmla="*/ 54769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102394" y="54769"/>
                    </a:moveTo>
                    <a:cubicBezTo>
                      <a:pt x="102394" y="81071"/>
                      <a:pt x="81071" y="102394"/>
                      <a:pt x="54769" y="102394"/>
                    </a:cubicBezTo>
                    <a:cubicBezTo>
                      <a:pt x="28466" y="102394"/>
                      <a:pt x="7144" y="81071"/>
                      <a:pt x="7144" y="54769"/>
                    </a:cubicBezTo>
                    <a:cubicBezTo>
                      <a:pt x="7144" y="28466"/>
                      <a:pt x="28466" y="7144"/>
                      <a:pt x="54769" y="7144"/>
                    </a:cubicBezTo>
                    <a:cubicBezTo>
                      <a:pt x="81071" y="7144"/>
                      <a:pt x="102394" y="28466"/>
                      <a:pt x="102394" y="547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56ED7AC-2225-4F4D-B523-A44CB18FB569}"/>
                  </a:ext>
                </a:extLst>
              </p:cNvPr>
              <p:cNvSpPr/>
              <p:nvPr/>
            </p:nvSpPr>
            <p:spPr>
              <a:xfrm>
                <a:off x="1642375" y="2698988"/>
                <a:ext cx="104775" cy="104775"/>
              </a:xfrm>
              <a:custGeom>
                <a:avLst/>
                <a:gdLst>
                  <a:gd name="connsiteX0" fmla="*/ 102394 w 104775"/>
                  <a:gd name="connsiteY0" fmla="*/ 54769 h 104775"/>
                  <a:gd name="connsiteX1" fmla="*/ 54769 w 104775"/>
                  <a:gd name="connsiteY1" fmla="*/ 102394 h 104775"/>
                  <a:gd name="connsiteX2" fmla="*/ 7144 w 104775"/>
                  <a:gd name="connsiteY2" fmla="*/ 54769 h 104775"/>
                  <a:gd name="connsiteX3" fmla="*/ 54769 w 104775"/>
                  <a:gd name="connsiteY3" fmla="*/ 7144 h 104775"/>
                  <a:gd name="connsiteX4" fmla="*/ 102394 w 104775"/>
                  <a:gd name="connsiteY4" fmla="*/ 54769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102394" y="54769"/>
                    </a:moveTo>
                    <a:cubicBezTo>
                      <a:pt x="102394" y="81071"/>
                      <a:pt x="81071" y="102394"/>
                      <a:pt x="54769" y="102394"/>
                    </a:cubicBezTo>
                    <a:cubicBezTo>
                      <a:pt x="28466" y="102394"/>
                      <a:pt x="7144" y="81071"/>
                      <a:pt x="7144" y="54769"/>
                    </a:cubicBezTo>
                    <a:cubicBezTo>
                      <a:pt x="7144" y="28466"/>
                      <a:pt x="28466" y="7144"/>
                      <a:pt x="54769" y="7144"/>
                    </a:cubicBezTo>
                    <a:cubicBezTo>
                      <a:pt x="81071" y="7144"/>
                      <a:pt x="102394" y="28466"/>
                      <a:pt x="102394" y="547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3339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CBDED1-AD36-4F1C-96C2-C60CF7CBC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259" y="0"/>
            <a:ext cx="10273047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F5288-175F-444F-ADCE-8CB645C0E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139" y="964568"/>
            <a:ext cx="3414255" cy="412771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  <a:ea typeface="Roboto Light" panose="02000000000000000000" pitchFamily="2" charset="0"/>
              </a:rPr>
              <a:t>Leadership of national statistical organizations and geospatial information authorities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F25E-5105-4BD6-90FD-B56C53B0D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2109" y="1347028"/>
            <a:ext cx="8102629" cy="2317896"/>
          </a:xfrm>
          <a:solidFill>
            <a:srgbClr val="000000">
              <a:alpha val="60000"/>
            </a:srgbClr>
          </a:solidFill>
        </p:spPr>
        <p:txBody>
          <a:bodyPr>
            <a:normAutofit/>
          </a:bodyPr>
          <a:lstStyle/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27063" lvl="1" indent="-18256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Engagement with all SDG data stakeholders</a:t>
            </a:r>
          </a:p>
          <a:p>
            <a:pPr marL="627063" lvl="1" indent="-18256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Data ecosystem governance</a:t>
            </a:r>
          </a:p>
          <a:p>
            <a:pPr marL="627063" lvl="1" indent="-18256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Curation of open and participatory data hubs</a:t>
            </a:r>
          </a:p>
          <a:p>
            <a:pPr marL="627063" lvl="1" indent="-18256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Orchestration and management of data value creation</a:t>
            </a:r>
          </a:p>
          <a:p>
            <a:pPr marL="627063" lvl="1" indent="-182563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27063" lvl="1" indent="-182563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62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ontserrat" panose="00000500000000000000" pitchFamily="2" charset="0"/>
              </a:rPr>
              <a:t>Role of the National Statistical System</a:t>
            </a:r>
            <a:endParaRPr lang="en-GB" sz="3600" b="1" dirty="0">
              <a:latin typeface="Montserrat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SDG Review process has to draw on the entire National Statistical System, involving all relevant ministries and government agencies that regularly collect data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The National Statistical Office has a crucial role to play</a:t>
            </a:r>
          </a:p>
          <a:p>
            <a:pPr marL="457200" lvl="1" indent="-2571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Coordinating the NSS and improving cooperation between data producers</a:t>
            </a:r>
          </a:p>
          <a:p>
            <a:pPr marL="457200" lvl="1" indent="-2571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Supporting statistical work of line ministries and other entities</a:t>
            </a:r>
          </a:p>
          <a:p>
            <a:pPr marL="457200" lvl="1" indent="-2571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Validating data from different sources for consistency, accuracy and reliability (in line with Fundamental Principles of Official Statistics)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8113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4E5C4-CB66-4F0A-AE3B-E3507C06B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ontserrat" panose="00000500000000000000" pitchFamily="2" charset="0"/>
              </a:rPr>
              <a:t>Data Hub curation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D3490-83FE-4B7A-80D2-05B01B525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1845734"/>
            <a:ext cx="9987280" cy="40233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Curation: 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Process of validating and selecting: </a:t>
            </a:r>
          </a:p>
          <a:p>
            <a:pPr marL="666900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the type of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content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a data hub can share or access, and </a:t>
            </a:r>
          </a:p>
          <a:p>
            <a:pPr marL="666900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the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connections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hubs can form with one another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Effective curation helps decision makers find useful, high-quality data</a:t>
            </a:r>
          </a:p>
        </p:txBody>
      </p:sp>
    </p:spTree>
    <p:extLst>
      <p:ext uri="{BB962C8B-B14F-4D97-AF65-F5344CB8AC3E}">
        <p14:creationId xmlns:p14="http://schemas.microsoft.com/office/powerpoint/2010/main" val="3076131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81684-D1C9-4E56-89DD-394F3AD78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ontserrat" panose="00000500000000000000" pitchFamily="2" charset="0"/>
              </a:rPr>
              <a:t>National data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4CBAF-125A-494C-8F4E-7756B5823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Provides and manages the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technological infrastructure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within which valuable data content and data services can be exchanged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Fosters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quality control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, encouraging national data producers to share content and services that are accurate, useful, relevant and interesting to data users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Creates filters designed to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help users find high-value data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617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357A9-7DBA-47F3-9430-BFD68AFF6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ontserrat" panose="00000500000000000000" pitchFamily="2" charset="0"/>
              </a:rPr>
              <a:t>Linking data producers with data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9981A-CF9E-4F9C-AC0E-B6ABBBF3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 data hub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Connects data producers with data consumers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Allows them to engage in mutually rewarding exchange of valuable data and information assets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Every item exchanged among users of the FIS4SDGs platform is a “value unit”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Data users find the information they need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Data producers become more visible and build reputation through source attribution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578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Montserrat" panose="00000500000000000000" pitchFamily="2" charset="0"/>
              </a:rPr>
              <a:t>How does the FIS4SDGs work?</a:t>
            </a:r>
            <a:endParaRPr lang="en-GB" sz="36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67" b="1" dirty="0">
                <a:latin typeface="Roboto" panose="02000000000000000000" pitchFamily="2" charset="0"/>
                <a:ea typeface="Roboto" panose="02000000000000000000" pitchFamily="2" charset="0"/>
              </a:rPr>
              <a:t>Country ownership: </a:t>
            </a:r>
            <a:r>
              <a:rPr lang="en-US" sz="2667" dirty="0">
                <a:latin typeface="Roboto" panose="02000000000000000000" pitchFamily="2" charset="0"/>
                <a:ea typeface="Roboto" panose="02000000000000000000" pitchFamily="2" charset="0"/>
              </a:rPr>
              <a:t>Owned, led and managed by each participating country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67" b="1" dirty="0">
                <a:latin typeface="Roboto" panose="02000000000000000000" pitchFamily="2" charset="0"/>
                <a:ea typeface="Roboto" panose="02000000000000000000" pitchFamily="2" charset="0"/>
              </a:rPr>
              <a:t>Standards driven: </a:t>
            </a:r>
            <a:r>
              <a:rPr lang="en-US" sz="2667" dirty="0">
                <a:latin typeface="Roboto" panose="02000000000000000000" pitchFamily="2" charset="0"/>
                <a:ea typeface="Roboto" panose="02000000000000000000" pitchFamily="2" charset="0"/>
              </a:rPr>
              <a:t>Publication and sharing of SDG data following open standards and principles for data interoperability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67" b="1" dirty="0">
                <a:latin typeface="Roboto" panose="02000000000000000000" pitchFamily="2" charset="0"/>
                <a:ea typeface="Roboto" panose="02000000000000000000" pitchFamily="2" charset="0"/>
              </a:rPr>
              <a:t>Human-centered:</a:t>
            </a:r>
            <a:r>
              <a:rPr lang="en-US" sz="2667" dirty="0">
                <a:latin typeface="Roboto" panose="02000000000000000000" pitchFamily="2" charset="0"/>
                <a:ea typeface="Roboto" panose="02000000000000000000" pitchFamily="2" charset="0"/>
              </a:rPr>
              <a:t> Tools for collaboration, story-telling and user engagement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GB" sz="2667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90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679FD-5F18-45F0-A88B-CB708017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120" y="304771"/>
            <a:ext cx="10266680" cy="132556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Montserrat" panose="00000500000000000000" pitchFamily="2" charset="0"/>
              </a:rPr>
              <a:t>Capacity building 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AB234A-C063-4D39-8907-63BA2349B18B}"/>
              </a:ext>
            </a:extLst>
          </p:cNvPr>
          <p:cNvGrpSpPr/>
          <p:nvPr/>
        </p:nvGrpSpPr>
        <p:grpSpPr>
          <a:xfrm>
            <a:off x="1198880" y="1918814"/>
            <a:ext cx="9507324" cy="4251432"/>
            <a:chOff x="638097" y="1286710"/>
            <a:chExt cx="7867804" cy="289436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7ED8632-9DDE-4BF5-B771-A90CC602ECAC}"/>
                </a:ext>
              </a:extLst>
            </p:cNvPr>
            <p:cNvSpPr/>
            <p:nvPr/>
          </p:nvSpPr>
          <p:spPr>
            <a:xfrm>
              <a:off x="638097" y="1286710"/>
              <a:ext cx="2550671" cy="765201"/>
            </a:xfrm>
            <a:custGeom>
              <a:avLst/>
              <a:gdLst>
                <a:gd name="connsiteX0" fmla="*/ 0 w 2550671"/>
                <a:gd name="connsiteY0" fmla="*/ 0 h 765201"/>
                <a:gd name="connsiteX1" fmla="*/ 2550671 w 2550671"/>
                <a:gd name="connsiteY1" fmla="*/ 0 h 765201"/>
                <a:gd name="connsiteX2" fmla="*/ 2550671 w 2550671"/>
                <a:gd name="connsiteY2" fmla="*/ 765201 h 765201"/>
                <a:gd name="connsiteX3" fmla="*/ 0 w 2550671"/>
                <a:gd name="connsiteY3" fmla="*/ 765201 h 765201"/>
                <a:gd name="connsiteX4" fmla="*/ 0 w 2550671"/>
                <a:gd name="connsiteY4" fmla="*/ 0 h 76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671" h="765201">
                  <a:moveTo>
                    <a:pt x="0" y="0"/>
                  </a:moveTo>
                  <a:lnTo>
                    <a:pt x="2550671" y="0"/>
                  </a:lnTo>
                  <a:lnTo>
                    <a:pt x="2550671" y="765201"/>
                  </a:lnTo>
                  <a:lnTo>
                    <a:pt x="0" y="765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8747" tIns="268747" rIns="268747" bIns="268747" numCol="1" spcCol="1270" anchor="ctr" anchorCtr="0">
              <a:noAutofit/>
            </a:bodyPr>
            <a:lstStyle/>
            <a:p>
              <a:pPr algn="ctr" defTabSz="14816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33" dirty="0">
                  <a:solidFill>
                    <a:schemeClr val="bg1">
                      <a:lumMod val="8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Support…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6D5CF08-4500-44F9-A70A-5CA1FE8A1B88}"/>
                </a:ext>
              </a:extLst>
            </p:cNvPr>
            <p:cNvSpPr/>
            <p:nvPr/>
          </p:nvSpPr>
          <p:spPr>
            <a:xfrm>
              <a:off x="638097" y="2079071"/>
              <a:ext cx="2550671" cy="2102000"/>
            </a:xfrm>
            <a:custGeom>
              <a:avLst/>
              <a:gdLst>
                <a:gd name="connsiteX0" fmla="*/ 0 w 2550671"/>
                <a:gd name="connsiteY0" fmla="*/ 0 h 2102000"/>
                <a:gd name="connsiteX1" fmla="*/ 2550671 w 2550671"/>
                <a:gd name="connsiteY1" fmla="*/ 0 h 2102000"/>
                <a:gd name="connsiteX2" fmla="*/ 2550671 w 2550671"/>
                <a:gd name="connsiteY2" fmla="*/ 2102000 h 2102000"/>
                <a:gd name="connsiteX3" fmla="*/ 0 w 2550671"/>
                <a:gd name="connsiteY3" fmla="*/ 2102000 h 2102000"/>
                <a:gd name="connsiteX4" fmla="*/ 0 w 2550671"/>
                <a:gd name="connsiteY4" fmla="*/ 0 h 210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671" h="2102000">
                  <a:moveTo>
                    <a:pt x="0" y="0"/>
                  </a:moveTo>
                  <a:lnTo>
                    <a:pt x="2550671" y="0"/>
                  </a:lnTo>
                  <a:lnTo>
                    <a:pt x="2550671" y="2102000"/>
                  </a:lnTo>
                  <a:lnTo>
                    <a:pt x="0" y="210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solidFill>
                <a:schemeClr val="bg1">
                  <a:lumMod val="85000"/>
                  <a:alpha val="90000"/>
                </a:schemeClr>
              </a:solidFill>
            </a:ln>
          </p:spPr>
          <p:style>
            <a:lnRef idx="2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5933" tIns="335933" rIns="335933" bIns="335933" numCol="1" spcCol="1270" anchor="t" anchorCtr="0">
              <a:noAutofit/>
            </a:bodyPr>
            <a:lstStyle/>
            <a:p>
              <a:pPr defTabSz="1126039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… NSOs in </a:t>
              </a: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managing statistical and geospatial data 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for sustainable development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E3D7A4B-1329-43CC-9333-292DDCCCDA63}"/>
                </a:ext>
              </a:extLst>
            </p:cNvPr>
            <p:cNvSpPr/>
            <p:nvPr/>
          </p:nvSpPr>
          <p:spPr>
            <a:xfrm>
              <a:off x="3296664" y="1286710"/>
              <a:ext cx="2550671" cy="765201"/>
            </a:xfrm>
            <a:custGeom>
              <a:avLst/>
              <a:gdLst>
                <a:gd name="connsiteX0" fmla="*/ 0 w 2550671"/>
                <a:gd name="connsiteY0" fmla="*/ 0 h 765201"/>
                <a:gd name="connsiteX1" fmla="*/ 2550671 w 2550671"/>
                <a:gd name="connsiteY1" fmla="*/ 0 h 765201"/>
                <a:gd name="connsiteX2" fmla="*/ 2550671 w 2550671"/>
                <a:gd name="connsiteY2" fmla="*/ 765201 h 765201"/>
                <a:gd name="connsiteX3" fmla="*/ 0 w 2550671"/>
                <a:gd name="connsiteY3" fmla="*/ 765201 h 765201"/>
                <a:gd name="connsiteX4" fmla="*/ 0 w 2550671"/>
                <a:gd name="connsiteY4" fmla="*/ 0 h 76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671" h="765201">
                  <a:moveTo>
                    <a:pt x="0" y="0"/>
                  </a:moveTo>
                  <a:lnTo>
                    <a:pt x="2550671" y="0"/>
                  </a:lnTo>
                  <a:lnTo>
                    <a:pt x="2550671" y="765201"/>
                  </a:lnTo>
                  <a:lnTo>
                    <a:pt x="0" y="765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8747" tIns="268747" rIns="268747" bIns="268747" numCol="1" spcCol="1270" anchor="ctr" anchorCtr="0">
              <a:noAutofit/>
            </a:bodyPr>
            <a:lstStyle/>
            <a:p>
              <a:pPr algn="ctr" defTabSz="14816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33" dirty="0">
                  <a:solidFill>
                    <a:schemeClr val="bg1">
                      <a:lumMod val="8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Enable…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FD122E2-AC46-4594-A16F-D153F0C71417}"/>
                </a:ext>
              </a:extLst>
            </p:cNvPr>
            <p:cNvSpPr/>
            <p:nvPr/>
          </p:nvSpPr>
          <p:spPr>
            <a:xfrm>
              <a:off x="3296664" y="2079071"/>
              <a:ext cx="2550671" cy="2102000"/>
            </a:xfrm>
            <a:custGeom>
              <a:avLst/>
              <a:gdLst>
                <a:gd name="connsiteX0" fmla="*/ 0 w 2550671"/>
                <a:gd name="connsiteY0" fmla="*/ 0 h 2102000"/>
                <a:gd name="connsiteX1" fmla="*/ 2550671 w 2550671"/>
                <a:gd name="connsiteY1" fmla="*/ 0 h 2102000"/>
                <a:gd name="connsiteX2" fmla="*/ 2550671 w 2550671"/>
                <a:gd name="connsiteY2" fmla="*/ 2102000 h 2102000"/>
                <a:gd name="connsiteX3" fmla="*/ 0 w 2550671"/>
                <a:gd name="connsiteY3" fmla="*/ 2102000 h 2102000"/>
                <a:gd name="connsiteX4" fmla="*/ 0 w 2550671"/>
                <a:gd name="connsiteY4" fmla="*/ 0 h 210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671" h="2102000">
                  <a:moveTo>
                    <a:pt x="0" y="0"/>
                  </a:moveTo>
                  <a:lnTo>
                    <a:pt x="2550671" y="0"/>
                  </a:lnTo>
                  <a:lnTo>
                    <a:pt x="2550671" y="2102000"/>
                  </a:lnTo>
                  <a:lnTo>
                    <a:pt x="0" y="210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solidFill>
                <a:schemeClr val="bg1">
                  <a:lumMod val="85000"/>
                  <a:alpha val="90000"/>
                </a:schemeClr>
              </a:solidFill>
            </a:ln>
          </p:spPr>
          <p:style>
            <a:lnRef idx="2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5933" tIns="335933" rIns="335933" bIns="335933" numCol="1" spcCol="1270" anchor="t" anchorCtr="0">
              <a:noAutofit/>
            </a:bodyPr>
            <a:lstStyle/>
            <a:p>
              <a:pPr defTabSz="1126039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…national and local decision makers to access, </a:t>
              </a: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understand, and use data 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for SDG implementation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1D4E449-E6D5-4C2D-801E-FADABDF671B7}"/>
                </a:ext>
              </a:extLst>
            </p:cNvPr>
            <p:cNvSpPr/>
            <p:nvPr/>
          </p:nvSpPr>
          <p:spPr>
            <a:xfrm>
              <a:off x="5955230" y="1286710"/>
              <a:ext cx="2550671" cy="765201"/>
            </a:xfrm>
            <a:custGeom>
              <a:avLst/>
              <a:gdLst>
                <a:gd name="connsiteX0" fmla="*/ 0 w 2550671"/>
                <a:gd name="connsiteY0" fmla="*/ 0 h 765201"/>
                <a:gd name="connsiteX1" fmla="*/ 2550671 w 2550671"/>
                <a:gd name="connsiteY1" fmla="*/ 0 h 765201"/>
                <a:gd name="connsiteX2" fmla="*/ 2550671 w 2550671"/>
                <a:gd name="connsiteY2" fmla="*/ 765201 h 765201"/>
                <a:gd name="connsiteX3" fmla="*/ 0 w 2550671"/>
                <a:gd name="connsiteY3" fmla="*/ 765201 h 765201"/>
                <a:gd name="connsiteX4" fmla="*/ 0 w 2550671"/>
                <a:gd name="connsiteY4" fmla="*/ 0 h 76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671" h="765201">
                  <a:moveTo>
                    <a:pt x="0" y="0"/>
                  </a:moveTo>
                  <a:lnTo>
                    <a:pt x="2550671" y="0"/>
                  </a:lnTo>
                  <a:lnTo>
                    <a:pt x="2550671" y="765201"/>
                  </a:lnTo>
                  <a:lnTo>
                    <a:pt x="0" y="765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8747" tIns="268747" rIns="268747" bIns="268747" numCol="1" spcCol="1270" anchor="ctr" anchorCtr="0">
              <a:noAutofit/>
            </a:bodyPr>
            <a:lstStyle/>
            <a:p>
              <a:pPr algn="ctr" defTabSz="14816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33" dirty="0">
                  <a:solidFill>
                    <a:schemeClr val="bg1">
                      <a:lumMod val="8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Empower…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E555D5A-D4CE-42A9-97FF-05332247C810}"/>
                </a:ext>
              </a:extLst>
            </p:cNvPr>
            <p:cNvSpPr/>
            <p:nvPr/>
          </p:nvSpPr>
          <p:spPr>
            <a:xfrm>
              <a:off x="5955230" y="2079071"/>
              <a:ext cx="2550671" cy="2102000"/>
            </a:xfrm>
            <a:custGeom>
              <a:avLst/>
              <a:gdLst>
                <a:gd name="connsiteX0" fmla="*/ 0 w 2550671"/>
                <a:gd name="connsiteY0" fmla="*/ 0 h 2102000"/>
                <a:gd name="connsiteX1" fmla="*/ 2550671 w 2550671"/>
                <a:gd name="connsiteY1" fmla="*/ 0 h 2102000"/>
                <a:gd name="connsiteX2" fmla="*/ 2550671 w 2550671"/>
                <a:gd name="connsiteY2" fmla="*/ 2102000 h 2102000"/>
                <a:gd name="connsiteX3" fmla="*/ 0 w 2550671"/>
                <a:gd name="connsiteY3" fmla="*/ 2102000 h 2102000"/>
                <a:gd name="connsiteX4" fmla="*/ 0 w 2550671"/>
                <a:gd name="connsiteY4" fmla="*/ 0 h 210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671" h="2102000">
                  <a:moveTo>
                    <a:pt x="0" y="0"/>
                  </a:moveTo>
                  <a:lnTo>
                    <a:pt x="2550671" y="0"/>
                  </a:lnTo>
                  <a:lnTo>
                    <a:pt x="2550671" y="2102000"/>
                  </a:lnTo>
                  <a:lnTo>
                    <a:pt x="0" y="210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solidFill>
                <a:schemeClr val="bg1">
                  <a:lumMod val="85000"/>
                  <a:alpha val="90000"/>
                </a:schemeClr>
              </a:solidFill>
            </a:ln>
          </p:spPr>
          <p:style>
            <a:lnRef idx="2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5933" tIns="335933" rIns="335933" bIns="335933" numCol="1" spcCol="1270" anchor="t" anchorCtr="0">
              <a:noAutofit/>
            </a:bodyPr>
            <a:lstStyle/>
            <a:p>
              <a:pPr defTabSz="1126039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… </a:t>
              </a: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Member States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to directly contribute to global </a:t>
              </a: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SDG reporting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through innovative data applications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2918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Federated data governance model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3BF7F87-54D4-45FE-877D-181FDD298535}"/>
              </a:ext>
            </a:extLst>
          </p:cNvPr>
          <p:cNvSpPr/>
          <p:nvPr/>
        </p:nvSpPr>
        <p:spPr>
          <a:xfrm>
            <a:off x="838406" y="1804156"/>
            <a:ext cx="2479997" cy="3639989"/>
          </a:xfrm>
          <a:custGeom>
            <a:avLst/>
            <a:gdLst>
              <a:gd name="connsiteX0" fmla="*/ 0 w 1859998"/>
              <a:gd name="connsiteY0" fmla="*/ 0 h 2231997"/>
              <a:gd name="connsiteX1" fmla="*/ 1859998 w 1859998"/>
              <a:gd name="connsiteY1" fmla="*/ 0 h 2231997"/>
              <a:gd name="connsiteX2" fmla="*/ 1859998 w 1859998"/>
              <a:gd name="connsiteY2" fmla="*/ 2231997 h 2231997"/>
              <a:gd name="connsiteX3" fmla="*/ 0 w 1859998"/>
              <a:gd name="connsiteY3" fmla="*/ 2231997 h 2231997"/>
              <a:gd name="connsiteX4" fmla="*/ 0 w 1859998"/>
              <a:gd name="connsiteY4" fmla="*/ 0 h 223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998" h="2231997">
                <a:moveTo>
                  <a:pt x="0" y="0"/>
                </a:moveTo>
                <a:lnTo>
                  <a:pt x="1859998" y="0"/>
                </a:lnTo>
                <a:lnTo>
                  <a:pt x="1859998" y="2231997"/>
                </a:lnTo>
                <a:lnTo>
                  <a:pt x="0" y="223199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4968" tIns="1190399" rIns="244968" bIns="440267" numCol="1" spcCol="1270" anchor="t" anchorCtr="0">
            <a:noAutofit/>
          </a:bodyPr>
          <a:lstStyle/>
          <a:p>
            <a:pPr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33" b="1" dirty="0"/>
              <a:t>National Statistical Office coordinates </a:t>
            </a:r>
            <a:r>
              <a:rPr lang="en-US" sz="2133" dirty="0">
                <a:solidFill>
                  <a:schemeClr val="bg1">
                    <a:lumMod val="85000"/>
                  </a:schemeClr>
                </a:solidFill>
              </a:rPr>
              <a:t>the implementation at the country level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F97A81E-2C9D-4FE0-8D10-CC96C2F1C07E}"/>
              </a:ext>
            </a:extLst>
          </p:cNvPr>
          <p:cNvSpPr/>
          <p:nvPr/>
        </p:nvSpPr>
        <p:spPr>
          <a:xfrm>
            <a:off x="838406" y="1804157"/>
            <a:ext cx="2479997" cy="1190399"/>
          </a:xfrm>
          <a:custGeom>
            <a:avLst/>
            <a:gdLst>
              <a:gd name="connsiteX0" fmla="*/ 0 w 1859998"/>
              <a:gd name="connsiteY0" fmla="*/ 0 h 892799"/>
              <a:gd name="connsiteX1" fmla="*/ 1859998 w 1859998"/>
              <a:gd name="connsiteY1" fmla="*/ 0 h 892799"/>
              <a:gd name="connsiteX2" fmla="*/ 1859998 w 1859998"/>
              <a:gd name="connsiteY2" fmla="*/ 892799 h 892799"/>
              <a:gd name="connsiteX3" fmla="*/ 0 w 1859998"/>
              <a:gd name="connsiteY3" fmla="*/ 892799 h 892799"/>
              <a:gd name="connsiteX4" fmla="*/ 0 w 1859998"/>
              <a:gd name="connsiteY4" fmla="*/ 0 h 8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998" h="892799">
                <a:moveTo>
                  <a:pt x="0" y="0"/>
                </a:moveTo>
                <a:lnTo>
                  <a:pt x="1859998" y="0"/>
                </a:lnTo>
                <a:lnTo>
                  <a:pt x="1859998" y="892799"/>
                </a:lnTo>
                <a:lnTo>
                  <a:pt x="0" y="8927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4968" tIns="220133" rIns="244968" bIns="220133" numCol="1" spcCol="1270" anchor="ctr" anchorCtr="0">
            <a:noAutofit/>
          </a:bodyPr>
          <a:lstStyle/>
          <a:p>
            <a:pPr defTabSz="23706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33" dirty="0"/>
              <a:t>01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4124F67-8B36-49E6-B6D1-B5C7026FC803}"/>
              </a:ext>
            </a:extLst>
          </p:cNvPr>
          <p:cNvSpPr/>
          <p:nvPr/>
        </p:nvSpPr>
        <p:spPr>
          <a:xfrm>
            <a:off x="3516802" y="1804156"/>
            <a:ext cx="2479997" cy="3639989"/>
          </a:xfrm>
          <a:custGeom>
            <a:avLst/>
            <a:gdLst>
              <a:gd name="connsiteX0" fmla="*/ 0 w 1859998"/>
              <a:gd name="connsiteY0" fmla="*/ 0 h 2231997"/>
              <a:gd name="connsiteX1" fmla="*/ 1859998 w 1859998"/>
              <a:gd name="connsiteY1" fmla="*/ 0 h 2231997"/>
              <a:gd name="connsiteX2" fmla="*/ 1859998 w 1859998"/>
              <a:gd name="connsiteY2" fmla="*/ 2231997 h 2231997"/>
              <a:gd name="connsiteX3" fmla="*/ 0 w 1859998"/>
              <a:gd name="connsiteY3" fmla="*/ 2231997 h 2231997"/>
              <a:gd name="connsiteX4" fmla="*/ 0 w 1859998"/>
              <a:gd name="connsiteY4" fmla="*/ 0 h 223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998" h="2231997">
                <a:moveTo>
                  <a:pt x="0" y="0"/>
                </a:moveTo>
                <a:lnTo>
                  <a:pt x="1859998" y="0"/>
                </a:lnTo>
                <a:lnTo>
                  <a:pt x="1859998" y="2231997"/>
                </a:lnTo>
                <a:lnTo>
                  <a:pt x="0" y="223199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>
              <a:hueOff val="1560506"/>
              <a:satOff val="-1946"/>
              <a:lumOff val="458"/>
              <a:alphaOff val="0"/>
            </a:schemeClr>
          </a:lnRef>
          <a:fillRef idx="1">
            <a:schemeClr val="accent2">
              <a:hueOff val="1560506"/>
              <a:satOff val="-1946"/>
              <a:lumOff val="458"/>
              <a:alphaOff val="0"/>
            </a:schemeClr>
          </a:fillRef>
          <a:effectRef idx="1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4968" tIns="1190399" rIns="244968" bIns="440267" numCol="1" spcCol="1270" anchor="t" anchorCtr="0">
            <a:noAutofit/>
          </a:bodyPr>
          <a:lstStyle/>
          <a:p>
            <a:pPr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33" b="1" dirty="0"/>
              <a:t>Common data models</a:t>
            </a:r>
            <a:r>
              <a:rPr lang="en-US" sz="2133" dirty="0">
                <a:solidFill>
                  <a:schemeClr val="bg1">
                    <a:lumMod val="85000"/>
                  </a:schemeClr>
                </a:solidFill>
              </a:rPr>
              <a:t>, data definitions and data flows allow for </a:t>
            </a:r>
            <a:r>
              <a:rPr lang="en-US" sz="2133" b="1" dirty="0"/>
              <a:t>data interoperability</a:t>
            </a:r>
            <a:endParaRPr lang="en-US" sz="2133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6929138-C4F1-42F3-BE89-FED942110EC8}"/>
              </a:ext>
            </a:extLst>
          </p:cNvPr>
          <p:cNvSpPr/>
          <p:nvPr/>
        </p:nvSpPr>
        <p:spPr>
          <a:xfrm>
            <a:off x="3516802" y="1804157"/>
            <a:ext cx="2479997" cy="1190399"/>
          </a:xfrm>
          <a:custGeom>
            <a:avLst/>
            <a:gdLst>
              <a:gd name="connsiteX0" fmla="*/ 0 w 1859998"/>
              <a:gd name="connsiteY0" fmla="*/ 0 h 892799"/>
              <a:gd name="connsiteX1" fmla="*/ 1859998 w 1859998"/>
              <a:gd name="connsiteY1" fmla="*/ 0 h 892799"/>
              <a:gd name="connsiteX2" fmla="*/ 1859998 w 1859998"/>
              <a:gd name="connsiteY2" fmla="*/ 892799 h 892799"/>
              <a:gd name="connsiteX3" fmla="*/ 0 w 1859998"/>
              <a:gd name="connsiteY3" fmla="*/ 892799 h 892799"/>
              <a:gd name="connsiteX4" fmla="*/ 0 w 1859998"/>
              <a:gd name="connsiteY4" fmla="*/ 0 h 8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998" h="892799">
                <a:moveTo>
                  <a:pt x="0" y="0"/>
                </a:moveTo>
                <a:lnTo>
                  <a:pt x="1859998" y="0"/>
                </a:lnTo>
                <a:lnTo>
                  <a:pt x="1859998" y="892799"/>
                </a:lnTo>
                <a:lnTo>
                  <a:pt x="0" y="8927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1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4968" tIns="220133" rIns="244968" bIns="220133" numCol="1" spcCol="1270" anchor="ctr" anchorCtr="0">
            <a:noAutofit/>
          </a:bodyPr>
          <a:lstStyle/>
          <a:p>
            <a:pPr defTabSz="23706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33"/>
              <a:t>02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9DA82A4-561E-472C-913F-F3663E4EE842}"/>
              </a:ext>
            </a:extLst>
          </p:cNvPr>
          <p:cNvSpPr/>
          <p:nvPr/>
        </p:nvSpPr>
        <p:spPr>
          <a:xfrm>
            <a:off x="6195199" y="1804156"/>
            <a:ext cx="2479997" cy="3639989"/>
          </a:xfrm>
          <a:custGeom>
            <a:avLst/>
            <a:gdLst>
              <a:gd name="connsiteX0" fmla="*/ 0 w 1859998"/>
              <a:gd name="connsiteY0" fmla="*/ 0 h 2231997"/>
              <a:gd name="connsiteX1" fmla="*/ 1859998 w 1859998"/>
              <a:gd name="connsiteY1" fmla="*/ 0 h 2231997"/>
              <a:gd name="connsiteX2" fmla="*/ 1859998 w 1859998"/>
              <a:gd name="connsiteY2" fmla="*/ 2231997 h 2231997"/>
              <a:gd name="connsiteX3" fmla="*/ 0 w 1859998"/>
              <a:gd name="connsiteY3" fmla="*/ 2231997 h 2231997"/>
              <a:gd name="connsiteX4" fmla="*/ 0 w 1859998"/>
              <a:gd name="connsiteY4" fmla="*/ 0 h 223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998" h="2231997">
                <a:moveTo>
                  <a:pt x="0" y="0"/>
                </a:moveTo>
                <a:lnTo>
                  <a:pt x="1859998" y="0"/>
                </a:lnTo>
                <a:lnTo>
                  <a:pt x="1859998" y="2231997"/>
                </a:lnTo>
                <a:lnTo>
                  <a:pt x="0" y="223199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hueOff val="3121013"/>
              <a:satOff val="-3893"/>
              <a:lumOff val="915"/>
              <a:alphaOff val="0"/>
            </a:schemeClr>
          </a:lnRef>
          <a:fillRef idx="1">
            <a:schemeClr val="accent2">
              <a:hueOff val="3121013"/>
              <a:satOff val="-3893"/>
              <a:lumOff val="915"/>
              <a:alphaOff val="0"/>
            </a:schemeClr>
          </a:fillRef>
          <a:effectRef idx="1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4968" tIns="1190399" rIns="244968" bIns="440267" numCol="1" spcCol="1270" anchor="t" anchorCtr="0">
            <a:noAutofit/>
          </a:bodyPr>
          <a:lstStyle/>
          <a:p>
            <a:pPr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33" dirty="0">
                <a:solidFill>
                  <a:schemeClr val="bg1">
                    <a:lumMod val="85000"/>
                  </a:schemeClr>
                </a:solidFill>
              </a:rPr>
              <a:t>Each hub independently when and how to  publish and share </a:t>
            </a:r>
            <a:r>
              <a:rPr lang="en-US" sz="2133" b="1" dirty="0"/>
              <a:t>authoritative data </a:t>
            </a:r>
            <a:r>
              <a:rPr lang="en-US" sz="2133" dirty="0">
                <a:solidFill>
                  <a:schemeClr val="bg1">
                    <a:lumMod val="85000"/>
                  </a:schemeClr>
                </a:solidFill>
              </a:rPr>
              <a:t>with other hubs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CD30A38-29F5-4C80-9FCE-F3E13F18282F}"/>
              </a:ext>
            </a:extLst>
          </p:cNvPr>
          <p:cNvSpPr/>
          <p:nvPr/>
        </p:nvSpPr>
        <p:spPr>
          <a:xfrm>
            <a:off x="6195199" y="1804157"/>
            <a:ext cx="2479997" cy="1190399"/>
          </a:xfrm>
          <a:custGeom>
            <a:avLst/>
            <a:gdLst>
              <a:gd name="connsiteX0" fmla="*/ 0 w 1859998"/>
              <a:gd name="connsiteY0" fmla="*/ 0 h 892799"/>
              <a:gd name="connsiteX1" fmla="*/ 1859998 w 1859998"/>
              <a:gd name="connsiteY1" fmla="*/ 0 h 892799"/>
              <a:gd name="connsiteX2" fmla="*/ 1859998 w 1859998"/>
              <a:gd name="connsiteY2" fmla="*/ 892799 h 892799"/>
              <a:gd name="connsiteX3" fmla="*/ 0 w 1859998"/>
              <a:gd name="connsiteY3" fmla="*/ 892799 h 892799"/>
              <a:gd name="connsiteX4" fmla="*/ 0 w 1859998"/>
              <a:gd name="connsiteY4" fmla="*/ 0 h 8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998" h="892799">
                <a:moveTo>
                  <a:pt x="0" y="0"/>
                </a:moveTo>
                <a:lnTo>
                  <a:pt x="1859998" y="0"/>
                </a:lnTo>
                <a:lnTo>
                  <a:pt x="1859998" y="892799"/>
                </a:lnTo>
                <a:lnTo>
                  <a:pt x="0" y="8927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1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4968" tIns="220133" rIns="244968" bIns="220133" numCol="1" spcCol="1270" anchor="ctr" anchorCtr="0">
            <a:noAutofit/>
          </a:bodyPr>
          <a:lstStyle/>
          <a:p>
            <a:pPr defTabSz="23706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33"/>
              <a:t>03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820EE3-8E92-403A-83C4-2DC1ACE0051F}"/>
              </a:ext>
            </a:extLst>
          </p:cNvPr>
          <p:cNvSpPr/>
          <p:nvPr/>
        </p:nvSpPr>
        <p:spPr>
          <a:xfrm>
            <a:off x="8873596" y="1804156"/>
            <a:ext cx="2479997" cy="3639989"/>
          </a:xfrm>
          <a:custGeom>
            <a:avLst/>
            <a:gdLst>
              <a:gd name="connsiteX0" fmla="*/ 0 w 1859998"/>
              <a:gd name="connsiteY0" fmla="*/ 0 h 2231997"/>
              <a:gd name="connsiteX1" fmla="*/ 1859998 w 1859998"/>
              <a:gd name="connsiteY1" fmla="*/ 0 h 2231997"/>
              <a:gd name="connsiteX2" fmla="*/ 1859998 w 1859998"/>
              <a:gd name="connsiteY2" fmla="*/ 2231997 h 2231997"/>
              <a:gd name="connsiteX3" fmla="*/ 0 w 1859998"/>
              <a:gd name="connsiteY3" fmla="*/ 2231997 h 2231997"/>
              <a:gd name="connsiteX4" fmla="*/ 0 w 1859998"/>
              <a:gd name="connsiteY4" fmla="*/ 0 h 223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998" h="2231997">
                <a:moveTo>
                  <a:pt x="0" y="0"/>
                </a:moveTo>
                <a:lnTo>
                  <a:pt x="1859998" y="0"/>
                </a:lnTo>
                <a:lnTo>
                  <a:pt x="1859998" y="2231997"/>
                </a:lnTo>
                <a:lnTo>
                  <a:pt x="0" y="223199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>
              <a:hueOff val="4681519"/>
              <a:satOff val="-5839"/>
              <a:lumOff val="1373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1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4968" tIns="1190399" rIns="244968" bIns="440267" numCol="1" spcCol="1270" anchor="t" anchorCtr="0">
            <a:noAutofit/>
          </a:bodyPr>
          <a:lstStyle/>
          <a:p>
            <a:pPr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33" dirty="0"/>
              <a:t>Users can access the data they need while the </a:t>
            </a:r>
            <a:r>
              <a:rPr lang="en-US" sz="2133" b="1" dirty="0"/>
              <a:t>traceability and accountability</a:t>
            </a:r>
            <a:r>
              <a:rPr lang="en-US" sz="2133" dirty="0"/>
              <a:t> </a:t>
            </a:r>
            <a:r>
              <a:rPr lang="en-US" sz="2133" dirty="0">
                <a:solidFill>
                  <a:schemeClr val="bg1">
                    <a:lumMod val="85000"/>
                  </a:schemeClr>
                </a:solidFill>
              </a:rPr>
              <a:t>of the originating data sources is ensured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2243A3E-16E4-42DD-A70A-21EAF61C2759}"/>
              </a:ext>
            </a:extLst>
          </p:cNvPr>
          <p:cNvSpPr/>
          <p:nvPr/>
        </p:nvSpPr>
        <p:spPr>
          <a:xfrm>
            <a:off x="8873596" y="1804157"/>
            <a:ext cx="2479997" cy="1190399"/>
          </a:xfrm>
          <a:custGeom>
            <a:avLst/>
            <a:gdLst>
              <a:gd name="connsiteX0" fmla="*/ 0 w 1859998"/>
              <a:gd name="connsiteY0" fmla="*/ 0 h 892799"/>
              <a:gd name="connsiteX1" fmla="*/ 1859998 w 1859998"/>
              <a:gd name="connsiteY1" fmla="*/ 0 h 892799"/>
              <a:gd name="connsiteX2" fmla="*/ 1859998 w 1859998"/>
              <a:gd name="connsiteY2" fmla="*/ 892799 h 892799"/>
              <a:gd name="connsiteX3" fmla="*/ 0 w 1859998"/>
              <a:gd name="connsiteY3" fmla="*/ 892799 h 892799"/>
              <a:gd name="connsiteX4" fmla="*/ 0 w 1859998"/>
              <a:gd name="connsiteY4" fmla="*/ 0 h 8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998" h="892799">
                <a:moveTo>
                  <a:pt x="0" y="0"/>
                </a:moveTo>
                <a:lnTo>
                  <a:pt x="1859998" y="0"/>
                </a:lnTo>
                <a:lnTo>
                  <a:pt x="1859998" y="892799"/>
                </a:lnTo>
                <a:lnTo>
                  <a:pt x="0" y="8927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1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4968" tIns="220133" rIns="244968" bIns="220133" numCol="1" spcCol="1270" anchor="ctr" anchorCtr="0">
            <a:noAutofit/>
          </a:bodyPr>
          <a:lstStyle/>
          <a:p>
            <a:pPr defTabSz="23706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33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342621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98E381-12E3-4275-A922-079E55462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ontserrat" panose="00000500000000000000" pitchFamily="2" charset="0"/>
              </a:rPr>
              <a:t>Decisions by UN Statistical Commission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040" y="1868883"/>
            <a:ext cx="9946640" cy="402336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At its 49</a:t>
            </a:r>
            <a:r>
              <a:rPr lang="en-US" sz="2400" baseline="30000" dirty="0">
                <a:latin typeface="Roboto" panose="02000000000000000000" pitchFamily="2" charset="0"/>
                <a:ea typeface="Roboto" panose="02000000000000000000" pitchFamily="2" charset="0"/>
              </a:rPr>
              <a:t>th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session in March 2018, the Statistical Commission welcomed the efforts to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establish a federated system of national and global data hubs for the SDGs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to: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facilitate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integration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of different data sources,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promote data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interoperability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foster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collaboration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among partners from different stakeholder groups, including the geospatial community and other data providers,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improve data flows and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global reporting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of the SDGs.  </a:t>
            </a:r>
          </a:p>
          <a:p>
            <a:pPr>
              <a:lnSpc>
                <a:spcPct val="110000"/>
              </a:lnSpc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5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89472854-DCC7-474C-B1CE-C3B735C6A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65318"/>
            <a:ext cx="9144000" cy="577477"/>
          </a:xfrm>
        </p:spPr>
        <p:txBody>
          <a:bodyPr vert="horz" lIns="121920" tIns="60960" rIns="121920" bIns="60960" rtlCol="0">
            <a:normAutofit/>
          </a:bodyPr>
          <a:lstStyle/>
          <a:p>
            <a:pPr defTabSz="1219170"/>
            <a:r>
              <a:rPr lang="en-US" sz="2667" b="1" dirty="0">
                <a:latin typeface="Montserrat Medium" panose="00000600000000000000" pitchFamily="2" charset="0"/>
              </a:rPr>
              <a:t>17 goals, 169 targets, 232 indicators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45811"/>
            <a:ext cx="9144000" cy="1019507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defTabSz="1219170"/>
            <a:r>
              <a:rPr lang="en-US" sz="3600" b="1" dirty="0">
                <a:latin typeface="Montserrat" panose="00000500000000000000" pitchFamily="2" charset="0"/>
              </a:rPr>
              <a:t>Global SDG Indicator Framework</a:t>
            </a:r>
          </a:p>
        </p:txBody>
      </p:sp>
      <p:pic>
        <p:nvPicPr>
          <p:cNvPr id="8" name="Picture 7" descr="Image result for SDGs">
            <a:extLst>
              <a:ext uri="{FF2B5EF4-FFF2-40B4-BE49-F238E27FC236}">
                <a16:creationId xmlns:a16="http://schemas.microsoft.com/office/drawing/2014/main" id="{FE0C728C-CBE6-425B-A80F-CF953FD78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9" r="-1" b="21310"/>
          <a:stretch/>
        </p:blipFill>
        <p:spPr bwMode="auto">
          <a:xfrm>
            <a:off x="27" y="14"/>
            <a:ext cx="5920591" cy="2130937"/>
          </a:xfrm>
          <a:custGeom>
            <a:avLst/>
            <a:gdLst>
              <a:gd name="connsiteX0" fmla="*/ 0 w 5920618"/>
              <a:gd name="connsiteY0" fmla="*/ 0 h 2130951"/>
              <a:gd name="connsiteX1" fmla="*/ 5920618 w 5920618"/>
              <a:gd name="connsiteY1" fmla="*/ 0 h 2130951"/>
              <a:gd name="connsiteX2" fmla="*/ 4933709 w 5920618"/>
              <a:gd name="connsiteY2" fmla="*/ 2130951 h 2130951"/>
              <a:gd name="connsiteX3" fmla="*/ 0 w 5920618"/>
              <a:gd name="connsiteY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0618" h="2130951">
                <a:moveTo>
                  <a:pt x="0" y="0"/>
                </a:moveTo>
                <a:lnTo>
                  <a:pt x="5920618" y="0"/>
                </a:lnTo>
                <a:lnTo>
                  <a:pt x="4933709" y="2130951"/>
                </a:lnTo>
                <a:lnTo>
                  <a:pt x="0" y="2130951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sdg wheel">
            <a:extLst>
              <a:ext uri="{FF2B5EF4-FFF2-40B4-BE49-F238E27FC236}">
                <a16:creationId xmlns:a16="http://schemas.microsoft.com/office/drawing/2014/main" id="{B7D50625-E85A-4CBA-8A5E-E7ABA3465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00371" y="5574463"/>
            <a:ext cx="922832" cy="92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47B6B5-EDB5-49DB-8A48-05F43FA2CEFF}"/>
              </a:ext>
            </a:extLst>
          </p:cNvPr>
          <p:cNvSpPr/>
          <p:nvPr/>
        </p:nvSpPr>
        <p:spPr>
          <a:xfrm>
            <a:off x="1523999" y="4651133"/>
            <a:ext cx="9726593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10000"/>
              </a:lnSpc>
            </a:pP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Tracking progress on SDGs requires an unprecedented amount of </a:t>
            </a:r>
            <a:b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high-quality, open, timely and disaggregated data and statistics! </a:t>
            </a:r>
            <a:endParaRPr lang="en-US" sz="2400" b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98E381-12E3-4275-A922-079E55462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ontserrat" panose="00000500000000000000" pitchFamily="2" charset="0"/>
              </a:rPr>
              <a:t>Decisions by UN Statistical Commission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840" y="1868883"/>
            <a:ext cx="9895840" cy="402336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At its 50</a:t>
            </a:r>
            <a:r>
              <a:rPr lang="en-US" sz="2400" baseline="30000" dirty="0">
                <a:latin typeface="Roboto" panose="02000000000000000000" pitchFamily="2" charset="0"/>
                <a:ea typeface="Roboto" panose="02000000000000000000" pitchFamily="2" charset="0"/>
              </a:rPr>
              <a:t>th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session in March 2019, the Statistical Commission welcomed the progress in the implementation of the Federated Information System of national and global data hubs to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facilitate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integration of different data sources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promote data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interoperability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and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foster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collaboration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among partners from different stakeholder groups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and stressed the need to</a:t>
            </a:r>
            <a:r>
              <a:rPr lang="en-US" sz="2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mobilize resources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and provide the necessary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technical support to all countries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wishing to join the Federated System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217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Montserrat" panose="00000500000000000000" pitchFamily="2" charset="0"/>
              </a:rPr>
              <a:t>Key activities</a:t>
            </a:r>
            <a:endParaRPr lang="en-GB" sz="4000" b="1" dirty="0">
              <a:latin typeface="Montserrat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Establish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internal teams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and dedicated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infrastructure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Determine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roles and levels of access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granted to internal and external stakeholders and partners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Create small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teams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to facilitate sharing of experiences and lessons learned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Document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standard procedures and best practices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Share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data and statistics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on a selected number of indicators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25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A820-AE1A-47AA-8494-DCFC1A5B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Montserrat" panose="00000500000000000000" pitchFamily="2" charset="0"/>
              </a:rPr>
              <a:t>Deliverables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164E3B8B-F4F7-4693-B3EF-6C97552F7657}"/>
              </a:ext>
            </a:extLst>
          </p:cNvPr>
          <p:cNvSpPr/>
          <p:nvPr/>
        </p:nvSpPr>
        <p:spPr>
          <a:xfrm>
            <a:off x="3519437" y="2351792"/>
            <a:ext cx="115671" cy="217202"/>
          </a:xfrm>
          <a:prstGeom prst="chevron">
            <a:avLst>
              <a:gd name="adj" fmla="val 90000"/>
            </a:avLst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E5D99A7-F38E-4C03-AB48-7EF8F8AD7D42}"/>
              </a:ext>
            </a:extLst>
          </p:cNvPr>
          <p:cNvSpPr/>
          <p:nvPr/>
        </p:nvSpPr>
        <p:spPr>
          <a:xfrm>
            <a:off x="1799246" y="1915556"/>
            <a:ext cx="1041453" cy="1041453"/>
          </a:xfrm>
          <a:custGeom>
            <a:avLst/>
            <a:gdLst>
              <a:gd name="connsiteX0" fmla="*/ 0 w 1041453"/>
              <a:gd name="connsiteY0" fmla="*/ 520727 h 1041453"/>
              <a:gd name="connsiteX1" fmla="*/ 520727 w 1041453"/>
              <a:gd name="connsiteY1" fmla="*/ 0 h 1041453"/>
              <a:gd name="connsiteX2" fmla="*/ 1041454 w 1041453"/>
              <a:gd name="connsiteY2" fmla="*/ 520727 h 1041453"/>
              <a:gd name="connsiteX3" fmla="*/ 520727 w 1041453"/>
              <a:gd name="connsiteY3" fmla="*/ 1041454 h 1041453"/>
              <a:gd name="connsiteX4" fmla="*/ 0 w 1041453"/>
              <a:gd name="connsiteY4" fmla="*/ 520727 h 104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453" h="1041453">
                <a:moveTo>
                  <a:pt x="0" y="520727"/>
                </a:moveTo>
                <a:cubicBezTo>
                  <a:pt x="0" y="233137"/>
                  <a:pt x="233137" y="0"/>
                  <a:pt x="520727" y="0"/>
                </a:cubicBezTo>
                <a:cubicBezTo>
                  <a:pt x="808317" y="0"/>
                  <a:pt x="1041454" y="233137"/>
                  <a:pt x="1041454" y="520727"/>
                </a:cubicBezTo>
                <a:cubicBezTo>
                  <a:pt x="1041454" y="808317"/>
                  <a:pt x="808317" y="1041454"/>
                  <a:pt x="520727" y="1041454"/>
                </a:cubicBezTo>
                <a:cubicBezTo>
                  <a:pt x="233137" y="1041454"/>
                  <a:pt x="0" y="808317"/>
                  <a:pt x="0" y="52072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931" tIns="192931" rIns="192931" bIns="192931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600" kern="1200" dirty="0"/>
              <a:t>1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2D17817-4FCB-4B74-85E7-1856559ED1DA}"/>
              </a:ext>
            </a:extLst>
          </p:cNvPr>
          <p:cNvSpPr/>
          <p:nvPr/>
        </p:nvSpPr>
        <p:spPr>
          <a:xfrm>
            <a:off x="1188371" y="2959931"/>
            <a:ext cx="2263140" cy="3220950"/>
          </a:xfrm>
          <a:custGeom>
            <a:avLst/>
            <a:gdLst>
              <a:gd name="connsiteX0" fmla="*/ 0 w 2263140"/>
              <a:gd name="connsiteY0" fmla="*/ 393120 h 1965600"/>
              <a:gd name="connsiteX1" fmla="*/ 738450 w 2263140"/>
              <a:gd name="connsiteY1" fmla="*/ 393120 h 1965600"/>
              <a:gd name="connsiteX2" fmla="*/ 738450 w 2263140"/>
              <a:gd name="connsiteY2" fmla="*/ 393120 h 1965600"/>
              <a:gd name="connsiteX3" fmla="*/ 738450 w 2263140"/>
              <a:gd name="connsiteY3" fmla="*/ 393120 h 1965600"/>
              <a:gd name="connsiteX4" fmla="*/ 1131570 w 2263140"/>
              <a:gd name="connsiteY4" fmla="*/ 0 h 1965600"/>
              <a:gd name="connsiteX5" fmla="*/ 1524690 w 2263140"/>
              <a:gd name="connsiteY5" fmla="*/ 393120 h 1965600"/>
              <a:gd name="connsiteX6" fmla="*/ 1524690 w 2263140"/>
              <a:gd name="connsiteY6" fmla="*/ 393120 h 1965600"/>
              <a:gd name="connsiteX7" fmla="*/ 1524690 w 2263140"/>
              <a:gd name="connsiteY7" fmla="*/ 393120 h 1965600"/>
              <a:gd name="connsiteX8" fmla="*/ 2263140 w 2263140"/>
              <a:gd name="connsiteY8" fmla="*/ 393120 h 1965600"/>
              <a:gd name="connsiteX9" fmla="*/ 2263140 w 2263140"/>
              <a:gd name="connsiteY9" fmla="*/ 1965600 h 1965600"/>
              <a:gd name="connsiteX10" fmla="*/ 0 w 2263140"/>
              <a:gd name="connsiteY10" fmla="*/ 1965600 h 1965600"/>
              <a:gd name="connsiteX11" fmla="*/ 0 w 2263140"/>
              <a:gd name="connsiteY11" fmla="*/ 393120 h 19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3140" h="1965600">
                <a:moveTo>
                  <a:pt x="0" y="393120"/>
                </a:moveTo>
                <a:lnTo>
                  <a:pt x="738450" y="393120"/>
                </a:lnTo>
                <a:lnTo>
                  <a:pt x="738450" y="393120"/>
                </a:lnTo>
                <a:lnTo>
                  <a:pt x="738450" y="393120"/>
                </a:lnTo>
                <a:lnTo>
                  <a:pt x="1131570" y="0"/>
                </a:lnTo>
                <a:lnTo>
                  <a:pt x="1524690" y="393120"/>
                </a:lnTo>
                <a:lnTo>
                  <a:pt x="1524690" y="393120"/>
                </a:lnTo>
                <a:lnTo>
                  <a:pt x="1524690" y="393120"/>
                </a:lnTo>
                <a:lnTo>
                  <a:pt x="2263140" y="393120"/>
                </a:lnTo>
                <a:lnTo>
                  <a:pt x="2263140" y="1965600"/>
                </a:lnTo>
                <a:lnTo>
                  <a:pt x="0" y="1965600"/>
                </a:lnTo>
                <a:lnTo>
                  <a:pt x="0" y="393120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8519" tIns="558220" rIns="178519" bIns="165100" numCol="1" spcCol="1270" anchor="t" anchorCtr="0">
            <a:noAutofit/>
          </a:bodyPr>
          <a:lstStyle/>
          <a:p>
            <a:pPr marL="0" lvl="0" indent="0" algn="ctr" defTabSz="622300">
              <a:spcBef>
                <a:spcPct val="0"/>
              </a:spcBef>
              <a:spcAft>
                <a:spcPts val="1200"/>
              </a:spcAft>
              <a:buNone/>
            </a:pPr>
            <a:endParaRPr lang="en-US" sz="1600" kern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ctr" defTabSz="62230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600" kern="1200" dirty="0">
                <a:latin typeface="Roboto" panose="02000000000000000000" pitchFamily="2" charset="0"/>
                <a:ea typeface="Roboto" panose="02000000000000000000" pitchFamily="2" charset="0"/>
              </a:rPr>
              <a:t>National</a:t>
            </a:r>
            <a:r>
              <a:rPr lang="en-US" sz="1600" b="1" kern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kern="1200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SDG Data Hubs</a:t>
            </a:r>
            <a:r>
              <a:rPr lang="en-US" sz="1600" b="1" kern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kern="1200" dirty="0">
                <a:latin typeface="Roboto" panose="02000000000000000000" pitchFamily="2" charset="0"/>
                <a:ea typeface="Roboto" panose="02000000000000000000" pitchFamily="2" charset="0"/>
              </a:rPr>
              <a:t>that transform local and national statistical data and geospatial information into accessible web services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A3120812-044B-433B-A29F-BC031E4958EB}"/>
              </a:ext>
            </a:extLst>
          </p:cNvPr>
          <p:cNvSpPr/>
          <p:nvPr/>
        </p:nvSpPr>
        <p:spPr>
          <a:xfrm>
            <a:off x="6034037" y="2351911"/>
            <a:ext cx="115671" cy="217320"/>
          </a:xfrm>
          <a:prstGeom prst="chevron">
            <a:avLst>
              <a:gd name="adj" fmla="val 90000"/>
            </a:avLst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FE9F66-1B95-4E9B-9AFF-E16E19C5A791}"/>
              </a:ext>
            </a:extLst>
          </p:cNvPr>
          <p:cNvSpPr/>
          <p:nvPr/>
        </p:nvSpPr>
        <p:spPr>
          <a:xfrm>
            <a:off x="4313846" y="1915698"/>
            <a:ext cx="1041453" cy="1041453"/>
          </a:xfrm>
          <a:custGeom>
            <a:avLst/>
            <a:gdLst>
              <a:gd name="connsiteX0" fmla="*/ 0 w 1041453"/>
              <a:gd name="connsiteY0" fmla="*/ 520727 h 1041453"/>
              <a:gd name="connsiteX1" fmla="*/ 520727 w 1041453"/>
              <a:gd name="connsiteY1" fmla="*/ 0 h 1041453"/>
              <a:gd name="connsiteX2" fmla="*/ 1041454 w 1041453"/>
              <a:gd name="connsiteY2" fmla="*/ 520727 h 1041453"/>
              <a:gd name="connsiteX3" fmla="*/ 520727 w 1041453"/>
              <a:gd name="connsiteY3" fmla="*/ 1041454 h 1041453"/>
              <a:gd name="connsiteX4" fmla="*/ 0 w 1041453"/>
              <a:gd name="connsiteY4" fmla="*/ 520727 h 104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453" h="1041453">
                <a:moveTo>
                  <a:pt x="0" y="520727"/>
                </a:moveTo>
                <a:cubicBezTo>
                  <a:pt x="0" y="233137"/>
                  <a:pt x="233137" y="0"/>
                  <a:pt x="520727" y="0"/>
                </a:cubicBezTo>
                <a:cubicBezTo>
                  <a:pt x="808317" y="0"/>
                  <a:pt x="1041454" y="233137"/>
                  <a:pt x="1041454" y="520727"/>
                </a:cubicBezTo>
                <a:cubicBezTo>
                  <a:pt x="1041454" y="808317"/>
                  <a:pt x="808317" y="1041454"/>
                  <a:pt x="520727" y="1041454"/>
                </a:cubicBezTo>
                <a:cubicBezTo>
                  <a:pt x="233137" y="1041454"/>
                  <a:pt x="0" y="808317"/>
                  <a:pt x="0" y="52072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931" tIns="192931" rIns="192931" bIns="192931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600" kern="1200" dirty="0"/>
              <a:t>2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B05AE5-B397-46A8-8F9C-8D2AA70F3B2F}"/>
              </a:ext>
            </a:extLst>
          </p:cNvPr>
          <p:cNvSpPr/>
          <p:nvPr/>
        </p:nvSpPr>
        <p:spPr>
          <a:xfrm>
            <a:off x="3702971" y="2960336"/>
            <a:ext cx="2263140" cy="3220544"/>
          </a:xfrm>
          <a:custGeom>
            <a:avLst/>
            <a:gdLst>
              <a:gd name="connsiteX0" fmla="*/ 0 w 2263140"/>
              <a:gd name="connsiteY0" fmla="*/ 393120 h 1965600"/>
              <a:gd name="connsiteX1" fmla="*/ 738450 w 2263140"/>
              <a:gd name="connsiteY1" fmla="*/ 393120 h 1965600"/>
              <a:gd name="connsiteX2" fmla="*/ 738450 w 2263140"/>
              <a:gd name="connsiteY2" fmla="*/ 393120 h 1965600"/>
              <a:gd name="connsiteX3" fmla="*/ 738450 w 2263140"/>
              <a:gd name="connsiteY3" fmla="*/ 393120 h 1965600"/>
              <a:gd name="connsiteX4" fmla="*/ 1131570 w 2263140"/>
              <a:gd name="connsiteY4" fmla="*/ 0 h 1965600"/>
              <a:gd name="connsiteX5" fmla="*/ 1524690 w 2263140"/>
              <a:gd name="connsiteY5" fmla="*/ 393120 h 1965600"/>
              <a:gd name="connsiteX6" fmla="*/ 1524690 w 2263140"/>
              <a:gd name="connsiteY6" fmla="*/ 393120 h 1965600"/>
              <a:gd name="connsiteX7" fmla="*/ 1524690 w 2263140"/>
              <a:gd name="connsiteY7" fmla="*/ 393120 h 1965600"/>
              <a:gd name="connsiteX8" fmla="*/ 2263140 w 2263140"/>
              <a:gd name="connsiteY8" fmla="*/ 393120 h 1965600"/>
              <a:gd name="connsiteX9" fmla="*/ 2263140 w 2263140"/>
              <a:gd name="connsiteY9" fmla="*/ 1965600 h 1965600"/>
              <a:gd name="connsiteX10" fmla="*/ 0 w 2263140"/>
              <a:gd name="connsiteY10" fmla="*/ 1965600 h 1965600"/>
              <a:gd name="connsiteX11" fmla="*/ 0 w 2263140"/>
              <a:gd name="connsiteY11" fmla="*/ 393120 h 19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3140" h="1965600">
                <a:moveTo>
                  <a:pt x="0" y="393120"/>
                </a:moveTo>
                <a:lnTo>
                  <a:pt x="738450" y="393120"/>
                </a:lnTo>
                <a:lnTo>
                  <a:pt x="738450" y="393120"/>
                </a:lnTo>
                <a:lnTo>
                  <a:pt x="738450" y="393120"/>
                </a:lnTo>
                <a:lnTo>
                  <a:pt x="1131570" y="0"/>
                </a:lnTo>
                <a:lnTo>
                  <a:pt x="1524690" y="393120"/>
                </a:lnTo>
                <a:lnTo>
                  <a:pt x="1524690" y="393120"/>
                </a:lnTo>
                <a:lnTo>
                  <a:pt x="1524690" y="393120"/>
                </a:lnTo>
                <a:lnTo>
                  <a:pt x="2263140" y="393120"/>
                </a:lnTo>
                <a:lnTo>
                  <a:pt x="2263140" y="1965600"/>
                </a:lnTo>
                <a:lnTo>
                  <a:pt x="0" y="1965600"/>
                </a:lnTo>
                <a:lnTo>
                  <a:pt x="0" y="393120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8519" tIns="558220" rIns="178519" bIns="165100" numCol="1" spcCol="1270" anchor="t" anchorCtr="0">
            <a:noAutofit/>
          </a:bodyPr>
          <a:lstStyle/>
          <a:p>
            <a:pPr marL="0" lvl="0" indent="0" algn="ctr" defTabSz="622300">
              <a:spcBef>
                <a:spcPct val="0"/>
              </a:spcBef>
              <a:spcAft>
                <a:spcPts val="1200"/>
              </a:spcAft>
              <a:buNone/>
            </a:pP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ctr" defTabSz="62230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600" kern="1200" dirty="0">
                <a:latin typeface="Roboto" panose="02000000000000000000" pitchFamily="2" charset="0"/>
                <a:ea typeface="Roboto" panose="02000000000000000000" pitchFamily="2" charset="0"/>
              </a:rPr>
              <a:t>A </a:t>
            </a:r>
            <a:r>
              <a:rPr lang="en-US" sz="1600" b="1" kern="1200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comprehensive architecture</a:t>
            </a:r>
            <a:r>
              <a:rPr lang="en-US" sz="1600" kern="1200" dirty="0">
                <a:latin typeface="Roboto" panose="02000000000000000000" pitchFamily="2" charset="0"/>
                <a:ea typeface="Roboto" panose="02000000000000000000" pitchFamily="2" charset="0"/>
              </a:rPr>
              <a:t> that allows the integration of metadata-driven SDG Data Hubs</a:t>
            </a: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BD98A69-A851-414E-8421-7FDADAA68C0F}"/>
              </a:ext>
            </a:extLst>
          </p:cNvPr>
          <p:cNvSpPr/>
          <p:nvPr/>
        </p:nvSpPr>
        <p:spPr>
          <a:xfrm>
            <a:off x="8492757" y="2351911"/>
            <a:ext cx="115671" cy="217320"/>
          </a:xfrm>
          <a:prstGeom prst="chevron">
            <a:avLst>
              <a:gd name="adj" fmla="val 90000"/>
            </a:avLst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CA0A203-5876-484C-B1F6-EA490750EF22}"/>
              </a:ext>
            </a:extLst>
          </p:cNvPr>
          <p:cNvSpPr/>
          <p:nvPr/>
        </p:nvSpPr>
        <p:spPr>
          <a:xfrm>
            <a:off x="6828446" y="1915698"/>
            <a:ext cx="1041453" cy="1041453"/>
          </a:xfrm>
          <a:custGeom>
            <a:avLst/>
            <a:gdLst>
              <a:gd name="connsiteX0" fmla="*/ 0 w 1041453"/>
              <a:gd name="connsiteY0" fmla="*/ 520727 h 1041453"/>
              <a:gd name="connsiteX1" fmla="*/ 520727 w 1041453"/>
              <a:gd name="connsiteY1" fmla="*/ 0 h 1041453"/>
              <a:gd name="connsiteX2" fmla="*/ 1041454 w 1041453"/>
              <a:gd name="connsiteY2" fmla="*/ 520727 h 1041453"/>
              <a:gd name="connsiteX3" fmla="*/ 520727 w 1041453"/>
              <a:gd name="connsiteY3" fmla="*/ 1041454 h 1041453"/>
              <a:gd name="connsiteX4" fmla="*/ 0 w 1041453"/>
              <a:gd name="connsiteY4" fmla="*/ 520727 h 104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453" h="1041453">
                <a:moveTo>
                  <a:pt x="0" y="520727"/>
                </a:moveTo>
                <a:cubicBezTo>
                  <a:pt x="0" y="233137"/>
                  <a:pt x="233137" y="0"/>
                  <a:pt x="520727" y="0"/>
                </a:cubicBezTo>
                <a:cubicBezTo>
                  <a:pt x="808317" y="0"/>
                  <a:pt x="1041454" y="233137"/>
                  <a:pt x="1041454" y="520727"/>
                </a:cubicBezTo>
                <a:cubicBezTo>
                  <a:pt x="1041454" y="808317"/>
                  <a:pt x="808317" y="1041454"/>
                  <a:pt x="520727" y="1041454"/>
                </a:cubicBezTo>
                <a:cubicBezTo>
                  <a:pt x="233137" y="1041454"/>
                  <a:pt x="0" y="808317"/>
                  <a:pt x="0" y="52072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931" tIns="192931" rIns="192931" bIns="192931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600" kern="1200"/>
              <a:t>3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EA78180-7586-4C56-BADF-B482AAFD8E02}"/>
              </a:ext>
            </a:extLst>
          </p:cNvPr>
          <p:cNvSpPr/>
          <p:nvPr/>
        </p:nvSpPr>
        <p:spPr>
          <a:xfrm>
            <a:off x="6217571" y="2957009"/>
            <a:ext cx="2263140" cy="3220544"/>
          </a:xfrm>
          <a:custGeom>
            <a:avLst/>
            <a:gdLst>
              <a:gd name="connsiteX0" fmla="*/ 0 w 2263140"/>
              <a:gd name="connsiteY0" fmla="*/ 393120 h 1965600"/>
              <a:gd name="connsiteX1" fmla="*/ 738450 w 2263140"/>
              <a:gd name="connsiteY1" fmla="*/ 393120 h 1965600"/>
              <a:gd name="connsiteX2" fmla="*/ 738450 w 2263140"/>
              <a:gd name="connsiteY2" fmla="*/ 393120 h 1965600"/>
              <a:gd name="connsiteX3" fmla="*/ 738450 w 2263140"/>
              <a:gd name="connsiteY3" fmla="*/ 393120 h 1965600"/>
              <a:gd name="connsiteX4" fmla="*/ 1131570 w 2263140"/>
              <a:gd name="connsiteY4" fmla="*/ 0 h 1965600"/>
              <a:gd name="connsiteX5" fmla="*/ 1524690 w 2263140"/>
              <a:gd name="connsiteY5" fmla="*/ 393120 h 1965600"/>
              <a:gd name="connsiteX6" fmla="*/ 1524690 w 2263140"/>
              <a:gd name="connsiteY6" fmla="*/ 393120 h 1965600"/>
              <a:gd name="connsiteX7" fmla="*/ 1524690 w 2263140"/>
              <a:gd name="connsiteY7" fmla="*/ 393120 h 1965600"/>
              <a:gd name="connsiteX8" fmla="*/ 2263140 w 2263140"/>
              <a:gd name="connsiteY8" fmla="*/ 393120 h 1965600"/>
              <a:gd name="connsiteX9" fmla="*/ 2263140 w 2263140"/>
              <a:gd name="connsiteY9" fmla="*/ 1965600 h 1965600"/>
              <a:gd name="connsiteX10" fmla="*/ 0 w 2263140"/>
              <a:gd name="connsiteY10" fmla="*/ 1965600 h 1965600"/>
              <a:gd name="connsiteX11" fmla="*/ 0 w 2263140"/>
              <a:gd name="connsiteY11" fmla="*/ 393120 h 19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3140" h="1965600">
                <a:moveTo>
                  <a:pt x="0" y="393120"/>
                </a:moveTo>
                <a:lnTo>
                  <a:pt x="738450" y="393120"/>
                </a:lnTo>
                <a:lnTo>
                  <a:pt x="738450" y="393120"/>
                </a:lnTo>
                <a:lnTo>
                  <a:pt x="738450" y="393120"/>
                </a:lnTo>
                <a:lnTo>
                  <a:pt x="1131570" y="0"/>
                </a:lnTo>
                <a:lnTo>
                  <a:pt x="1524690" y="393120"/>
                </a:lnTo>
                <a:lnTo>
                  <a:pt x="1524690" y="393120"/>
                </a:lnTo>
                <a:lnTo>
                  <a:pt x="1524690" y="393120"/>
                </a:lnTo>
                <a:lnTo>
                  <a:pt x="2263140" y="393120"/>
                </a:lnTo>
                <a:lnTo>
                  <a:pt x="2263140" y="1965600"/>
                </a:lnTo>
                <a:lnTo>
                  <a:pt x="0" y="1965600"/>
                </a:lnTo>
                <a:lnTo>
                  <a:pt x="0" y="393120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8519" tIns="558220" rIns="178519" bIns="165100" numCol="1" spcCol="1270" anchor="t" anchorCtr="0">
            <a:noAutofit/>
          </a:bodyPr>
          <a:lstStyle/>
          <a:p>
            <a:pPr marL="0" lvl="0" indent="0" algn="ctr" defTabSz="622300">
              <a:spcBef>
                <a:spcPct val="0"/>
              </a:spcBef>
              <a:spcAft>
                <a:spcPts val="1200"/>
              </a:spcAft>
              <a:buNone/>
            </a:pPr>
            <a:endParaRPr lang="en-US" sz="1600" b="1" kern="1200" dirty="0">
              <a:solidFill>
                <a:schemeClr val="tx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ctr" defTabSz="62230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600" b="1" kern="1200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Information products and applications </a:t>
            </a:r>
            <a:r>
              <a:rPr lang="en-US" sz="1600" kern="1200" dirty="0">
                <a:latin typeface="Roboto" panose="02000000000000000000" pitchFamily="2" charset="0"/>
                <a:ea typeface="Roboto" panose="02000000000000000000" pitchFamily="2" charset="0"/>
              </a:rPr>
              <a:t>that respond to the needs of policy and decision makers at the local, national and global levels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18AEABF-7110-4F7F-8715-3495E3777320}"/>
              </a:ext>
            </a:extLst>
          </p:cNvPr>
          <p:cNvSpPr/>
          <p:nvPr/>
        </p:nvSpPr>
        <p:spPr>
          <a:xfrm>
            <a:off x="9231286" y="1915698"/>
            <a:ext cx="1041453" cy="1041453"/>
          </a:xfrm>
          <a:custGeom>
            <a:avLst/>
            <a:gdLst>
              <a:gd name="connsiteX0" fmla="*/ 0 w 1041453"/>
              <a:gd name="connsiteY0" fmla="*/ 520727 h 1041453"/>
              <a:gd name="connsiteX1" fmla="*/ 520727 w 1041453"/>
              <a:gd name="connsiteY1" fmla="*/ 0 h 1041453"/>
              <a:gd name="connsiteX2" fmla="*/ 1041454 w 1041453"/>
              <a:gd name="connsiteY2" fmla="*/ 520727 h 1041453"/>
              <a:gd name="connsiteX3" fmla="*/ 520727 w 1041453"/>
              <a:gd name="connsiteY3" fmla="*/ 1041454 h 1041453"/>
              <a:gd name="connsiteX4" fmla="*/ 0 w 1041453"/>
              <a:gd name="connsiteY4" fmla="*/ 520727 h 104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453" h="1041453">
                <a:moveTo>
                  <a:pt x="0" y="520727"/>
                </a:moveTo>
                <a:cubicBezTo>
                  <a:pt x="0" y="233137"/>
                  <a:pt x="233137" y="0"/>
                  <a:pt x="520727" y="0"/>
                </a:cubicBezTo>
                <a:cubicBezTo>
                  <a:pt x="808317" y="0"/>
                  <a:pt x="1041454" y="233137"/>
                  <a:pt x="1041454" y="520727"/>
                </a:cubicBezTo>
                <a:cubicBezTo>
                  <a:pt x="1041454" y="808317"/>
                  <a:pt x="808317" y="1041454"/>
                  <a:pt x="520727" y="1041454"/>
                </a:cubicBezTo>
                <a:cubicBezTo>
                  <a:pt x="233137" y="1041454"/>
                  <a:pt x="0" y="808317"/>
                  <a:pt x="0" y="52072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931" tIns="192931" rIns="192931" bIns="192931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600" kern="1200" dirty="0"/>
              <a:t>4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5893B03-86E8-486F-B908-30E638B7560A}"/>
              </a:ext>
            </a:extLst>
          </p:cNvPr>
          <p:cNvSpPr/>
          <p:nvPr/>
        </p:nvSpPr>
        <p:spPr>
          <a:xfrm>
            <a:off x="8640763" y="2952434"/>
            <a:ext cx="2263140" cy="3220544"/>
          </a:xfrm>
          <a:custGeom>
            <a:avLst/>
            <a:gdLst>
              <a:gd name="connsiteX0" fmla="*/ 0 w 2263140"/>
              <a:gd name="connsiteY0" fmla="*/ 393120 h 1965600"/>
              <a:gd name="connsiteX1" fmla="*/ 738450 w 2263140"/>
              <a:gd name="connsiteY1" fmla="*/ 393120 h 1965600"/>
              <a:gd name="connsiteX2" fmla="*/ 738450 w 2263140"/>
              <a:gd name="connsiteY2" fmla="*/ 393120 h 1965600"/>
              <a:gd name="connsiteX3" fmla="*/ 738450 w 2263140"/>
              <a:gd name="connsiteY3" fmla="*/ 393120 h 1965600"/>
              <a:gd name="connsiteX4" fmla="*/ 1131570 w 2263140"/>
              <a:gd name="connsiteY4" fmla="*/ 0 h 1965600"/>
              <a:gd name="connsiteX5" fmla="*/ 1524690 w 2263140"/>
              <a:gd name="connsiteY5" fmla="*/ 393120 h 1965600"/>
              <a:gd name="connsiteX6" fmla="*/ 1524690 w 2263140"/>
              <a:gd name="connsiteY6" fmla="*/ 393120 h 1965600"/>
              <a:gd name="connsiteX7" fmla="*/ 1524690 w 2263140"/>
              <a:gd name="connsiteY7" fmla="*/ 393120 h 1965600"/>
              <a:gd name="connsiteX8" fmla="*/ 2263140 w 2263140"/>
              <a:gd name="connsiteY8" fmla="*/ 393120 h 1965600"/>
              <a:gd name="connsiteX9" fmla="*/ 2263140 w 2263140"/>
              <a:gd name="connsiteY9" fmla="*/ 1965600 h 1965600"/>
              <a:gd name="connsiteX10" fmla="*/ 0 w 2263140"/>
              <a:gd name="connsiteY10" fmla="*/ 1965600 h 1965600"/>
              <a:gd name="connsiteX11" fmla="*/ 0 w 2263140"/>
              <a:gd name="connsiteY11" fmla="*/ 393120 h 19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3140" h="1965600">
                <a:moveTo>
                  <a:pt x="0" y="393120"/>
                </a:moveTo>
                <a:lnTo>
                  <a:pt x="738450" y="393120"/>
                </a:lnTo>
                <a:lnTo>
                  <a:pt x="738450" y="393120"/>
                </a:lnTo>
                <a:lnTo>
                  <a:pt x="738450" y="393120"/>
                </a:lnTo>
                <a:lnTo>
                  <a:pt x="1131570" y="0"/>
                </a:lnTo>
                <a:lnTo>
                  <a:pt x="1524690" y="393120"/>
                </a:lnTo>
                <a:lnTo>
                  <a:pt x="1524690" y="393120"/>
                </a:lnTo>
                <a:lnTo>
                  <a:pt x="1524690" y="393120"/>
                </a:lnTo>
                <a:lnTo>
                  <a:pt x="2263140" y="393120"/>
                </a:lnTo>
                <a:lnTo>
                  <a:pt x="2263140" y="1965600"/>
                </a:lnTo>
                <a:lnTo>
                  <a:pt x="0" y="1965600"/>
                </a:lnTo>
                <a:lnTo>
                  <a:pt x="0" y="393120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8519" tIns="558220" rIns="178519" bIns="165100" numCol="1" spcCol="1270" anchor="t" anchorCtr="0">
            <a:noAutofit/>
          </a:bodyPr>
          <a:lstStyle/>
          <a:p>
            <a:pPr marL="0" lvl="0" indent="0" algn="ctr" defTabSz="622300">
              <a:spcBef>
                <a:spcPct val="0"/>
              </a:spcBef>
              <a:spcAft>
                <a:spcPts val="1200"/>
              </a:spcAft>
              <a:buNone/>
            </a:pPr>
            <a:endParaRPr lang="en-US" sz="1600" kern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ctr" defTabSz="62230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600" kern="1200" dirty="0">
                <a:latin typeface="Roboto" panose="02000000000000000000" pitchFamily="2" charset="0"/>
                <a:ea typeface="Roboto" panose="02000000000000000000" pitchFamily="2" charset="0"/>
              </a:rPr>
              <a:t>Improved </a:t>
            </a:r>
            <a:r>
              <a:rPr lang="en-US" sz="1600" b="1" kern="1200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capacity of local institutional and human resources</a:t>
            </a:r>
            <a:r>
              <a:rPr lang="en-US" sz="1600" kern="1200" dirty="0">
                <a:latin typeface="Roboto" panose="02000000000000000000" pitchFamily="2" charset="0"/>
                <a:ea typeface="Roboto" panose="02000000000000000000" pitchFamily="2" charset="0"/>
              </a:rPr>
              <a:t> to implement, operate and further develop national SDG data platforms</a:t>
            </a:r>
          </a:p>
        </p:txBody>
      </p:sp>
    </p:spTree>
    <p:extLst>
      <p:ext uri="{BB962C8B-B14F-4D97-AF65-F5344CB8AC3E}">
        <p14:creationId xmlns:p14="http://schemas.microsoft.com/office/powerpoint/2010/main" val="2781612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8A61E333-4D02-4D34-9C20-BC1A17890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44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30B54-E219-4CE9-B49A-F5932ECF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Montserrat" panose="00000500000000000000" pitchFamily="2" charset="0"/>
              </a:rPr>
              <a:t>Esri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383E3-7EB3-4BEB-A8F6-91CF4E239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Esri has a program to support SDG Hubs and has committed to the donation of software to participating National Statistical Offices from developing countries. This donation includes: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Perpetual use licensing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Some subscription-based services at a $0 cost for 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three years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At the end of the three-year period, if the country wishes to continue using these licenses and subscriptions, it can do so at an 85% discount 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until 2030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Annual costs will be based on the number of users and could range from an estimated $1,000 to $10,000 USD.</a:t>
            </a:r>
          </a:p>
        </p:txBody>
      </p:sp>
    </p:spTree>
    <p:extLst>
      <p:ext uri="{BB962C8B-B14F-4D97-AF65-F5344CB8AC3E}">
        <p14:creationId xmlns:p14="http://schemas.microsoft.com/office/powerpoint/2010/main" val="3909670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925" y="644816"/>
            <a:ext cx="10588433" cy="1062644"/>
          </a:xfrm>
        </p:spPr>
        <p:txBody>
          <a:bodyPr anchor="b">
            <a:normAutofit/>
          </a:bodyPr>
          <a:lstStyle/>
          <a:p>
            <a:pPr algn="l"/>
            <a:r>
              <a:rPr lang="en-US" sz="3600" b="1" dirty="0">
                <a:latin typeface="Montserrat" panose="00000500000000000000" pitchFamily="2" charset="0"/>
              </a:rPr>
              <a:t>SDG data reporting </a:t>
            </a:r>
            <a:endParaRPr lang="en-GB" sz="3600" b="1" dirty="0">
              <a:latin typeface="Montserrat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720" y="1910080"/>
            <a:ext cx="5984803" cy="398810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National and subnational reporting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are the most significant levels of the SDG review process</a:t>
            </a:r>
            <a:endParaRPr lang="en-GB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The global SDG monitoring system should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build on national data reporting</a:t>
            </a:r>
            <a:endParaRPr lang="en-GB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Data derived from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national sources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is the foundation for SDG reviews at all levels</a:t>
            </a:r>
            <a:endParaRPr lang="en-GB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It is crucial to create opportunities for countries to directly contribute to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global reporting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GB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GB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Content Placeholder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CC8F359-EE00-482B-BA12-606C983C5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25" y="1829321"/>
            <a:ext cx="4057515" cy="429366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5056079-5D7E-4624-A157-64F47524BC56}"/>
              </a:ext>
            </a:extLst>
          </p:cNvPr>
          <p:cNvSpPr/>
          <p:nvPr/>
        </p:nvSpPr>
        <p:spPr>
          <a:xfrm>
            <a:off x="1300480" y="5445759"/>
            <a:ext cx="2783840" cy="8049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6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sz="3600" b="1" dirty="0">
                <a:latin typeface="Montserrat" panose="00000500000000000000" pitchFamily="2" charset="0"/>
              </a:rPr>
              <a:t>Why a Federated Information System for the SDGs?</a:t>
            </a:r>
            <a:endParaRPr lang="en-GB" sz="3600" b="1" dirty="0">
              <a:latin typeface="Montserrat" panose="000005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Implement the 2030 Agenda through the effective </a:t>
            </a:r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dissemination and use of integrated statistical and geospatial data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supported by technologies that facilitate data sharing and interoperability and collaboration to </a:t>
            </a:r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report on the SDGs across local, national and global data hubs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546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2075D-6BE9-4927-B9EC-3B6B433B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ontserrat" panose="00000500000000000000" pitchFamily="2" charset="0"/>
              </a:rPr>
              <a:t>Federated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145A8-4BD5-465E-A2E8-6522FB006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80" y="1845734"/>
            <a:ext cx="9763760" cy="442298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An approach for the coordinated interchange of information among independent data hubs that allows for data sharing while maintaining control over own data resources:</a:t>
            </a:r>
          </a:p>
          <a:p>
            <a:pPr marL="233363" indent="-233363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Autonomy: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Each hub is free to join or leave the federated system, sharing new data and withdrawing access to previously shared data </a:t>
            </a:r>
          </a:p>
          <a:p>
            <a:pPr marL="233363" indent="-233363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Equality: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No data hub has authority over another</a:t>
            </a:r>
          </a:p>
          <a:p>
            <a:pPr marL="233363" indent="-233363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Access control: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Each hub decides what content to share,  who can access that content, and how can that content be accessed</a:t>
            </a:r>
          </a:p>
          <a:p>
            <a:pPr marL="233363" indent="-233363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Traceability: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Data assets remain at the source, but references to them may be passed 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to other hubs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47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4546-12D7-474A-A9F8-79DFE0427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096186"/>
            <a:ext cx="10113645" cy="1198558"/>
          </a:xfrm>
          <a:noFill/>
          <a:ln>
            <a:noFill/>
          </a:ln>
        </p:spPr>
        <p:txBody>
          <a:bodyPr/>
          <a:lstStyle/>
          <a:p>
            <a:r>
              <a:rPr lang="en-US" sz="4000" b="1" dirty="0">
                <a:latin typeface="Montserrat" panose="00000500000000000000" pitchFamily="2" charset="0"/>
                <a:ea typeface="Roboto" panose="02000000000000000000" pitchFamily="2" charset="0"/>
              </a:rPr>
              <a:t>The FIS4SDG challenge</a:t>
            </a:r>
          </a:p>
        </p:txBody>
      </p:sp>
      <p:pic>
        <p:nvPicPr>
          <p:cNvPr id="6" name="Picture Placeholder 5" descr="A close up of a tree&#10;&#10;Description generated with high confidence">
            <a:extLst>
              <a:ext uri="{FF2B5EF4-FFF2-40B4-BE49-F238E27FC236}">
                <a16:creationId xmlns:a16="http://schemas.microsoft.com/office/drawing/2014/main" id="{76773BA6-50C8-405F-BEE2-E0D3C2367C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2" b="17752"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5BBC69-8379-45C6-9C9D-92B3A6D48568}"/>
              </a:ext>
            </a:extLst>
          </p:cNvPr>
          <p:cNvSpPr/>
          <p:nvPr/>
        </p:nvSpPr>
        <p:spPr>
          <a:xfrm>
            <a:off x="0" y="0"/>
            <a:ext cx="12192000" cy="4915076"/>
          </a:xfrm>
          <a:prstGeom prst="rect">
            <a:avLst/>
          </a:prstGeom>
          <a:solidFill>
            <a:srgbClr val="0E5A78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279B3-6B50-4CF2-BC45-D141779F4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04457" y="584522"/>
            <a:ext cx="8319756" cy="412637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Build a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global network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of autonomous, authoritative national SDG data hubs that invites participation and creates significant value for all participating countries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Provide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tools and services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that make it easy for SDG data producers and consumers to interact with each other in mutually rewarding ways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Design and maintain a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technological infrastructure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capable of scaling rapidly, encouraging positive network effects while minimizing negative ones</a:t>
            </a:r>
          </a:p>
        </p:txBody>
      </p:sp>
      <p:pic>
        <p:nvPicPr>
          <p:cNvPr id="9" name="Graphic 8" descr="Rocket">
            <a:extLst>
              <a:ext uri="{FF2B5EF4-FFF2-40B4-BE49-F238E27FC236}">
                <a16:creationId xmlns:a16="http://schemas.microsoft.com/office/drawing/2014/main" id="{CD9FFDA7-AF73-425D-83CE-CBBB496CB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66508" y="5358811"/>
            <a:ext cx="1028212" cy="102821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8B0723E-A289-4D9E-8E6C-09F0E2583C9D}"/>
              </a:ext>
            </a:extLst>
          </p:cNvPr>
          <p:cNvGrpSpPr/>
          <p:nvPr/>
        </p:nvGrpSpPr>
        <p:grpSpPr>
          <a:xfrm>
            <a:off x="1458253" y="638152"/>
            <a:ext cx="985197" cy="991428"/>
            <a:chOff x="1904614" y="883671"/>
            <a:chExt cx="1347872" cy="1347872"/>
          </a:xfrm>
        </p:grpSpPr>
        <p:pic>
          <p:nvPicPr>
            <p:cNvPr id="11" name="Graphic 10" descr="Connections">
              <a:extLst>
                <a:ext uri="{FF2B5EF4-FFF2-40B4-BE49-F238E27FC236}">
                  <a16:creationId xmlns:a16="http://schemas.microsoft.com/office/drawing/2014/main" id="{21656707-F60D-4224-BE78-199F07731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04614" y="883671"/>
              <a:ext cx="1347872" cy="1347872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813CC45-36A2-4885-8522-2ACF6E708C1A}"/>
                </a:ext>
              </a:extLst>
            </p:cNvPr>
            <p:cNvSpPr/>
            <p:nvPr/>
          </p:nvSpPr>
          <p:spPr>
            <a:xfrm>
              <a:off x="2384385" y="1467212"/>
              <a:ext cx="505426" cy="5054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World">
              <a:extLst>
                <a:ext uri="{FF2B5EF4-FFF2-40B4-BE49-F238E27FC236}">
                  <a16:creationId xmlns:a16="http://schemas.microsoft.com/office/drawing/2014/main" id="{9A9D9722-8F9B-4791-A19C-091035170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306813" y="1389640"/>
              <a:ext cx="660570" cy="66057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80C55E3-9C30-4178-8701-152FF81B5AD1}"/>
              </a:ext>
            </a:extLst>
          </p:cNvPr>
          <p:cNvGrpSpPr/>
          <p:nvPr/>
        </p:nvGrpSpPr>
        <p:grpSpPr>
          <a:xfrm>
            <a:off x="1548971" y="2016642"/>
            <a:ext cx="866343" cy="1081871"/>
            <a:chOff x="1577107" y="2002574"/>
            <a:chExt cx="866343" cy="1081871"/>
          </a:xfrm>
        </p:grpSpPr>
        <p:pic>
          <p:nvPicPr>
            <p:cNvPr id="19" name="Graphic 18" descr="Open hand">
              <a:extLst>
                <a:ext uri="{FF2B5EF4-FFF2-40B4-BE49-F238E27FC236}">
                  <a16:creationId xmlns:a16="http://schemas.microsoft.com/office/drawing/2014/main" id="{A1ED0FD4-584B-4112-A21F-389446894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577107" y="2248013"/>
              <a:ext cx="836431" cy="836432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66D5682-586B-4FAC-8AB7-EA36189C0F99}"/>
                </a:ext>
              </a:extLst>
            </p:cNvPr>
            <p:cNvGrpSpPr/>
            <p:nvPr/>
          </p:nvGrpSpPr>
          <p:grpSpPr>
            <a:xfrm>
              <a:off x="1604810" y="2002574"/>
              <a:ext cx="838640" cy="496207"/>
              <a:chOff x="1604810" y="2002574"/>
              <a:chExt cx="838640" cy="496207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770D749-8CDE-42AA-B018-EF4CD0744E07}"/>
                  </a:ext>
                </a:extLst>
              </p:cNvPr>
              <p:cNvSpPr/>
              <p:nvPr/>
            </p:nvSpPr>
            <p:spPr>
              <a:xfrm>
                <a:off x="2045005" y="2046385"/>
                <a:ext cx="368533" cy="35599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Graphic 16" descr="Wrench">
                <a:extLst>
                  <a:ext uri="{FF2B5EF4-FFF2-40B4-BE49-F238E27FC236}">
                    <a16:creationId xmlns:a16="http://schemas.microsoft.com/office/drawing/2014/main" id="{6B683DB5-939A-42D8-9B36-10B0D5E0E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604810" y="2101799"/>
                <a:ext cx="396982" cy="396982"/>
              </a:xfrm>
              <a:prstGeom prst="rect">
                <a:avLst/>
              </a:prstGeom>
            </p:spPr>
          </p:pic>
          <p:pic>
            <p:nvPicPr>
              <p:cNvPr id="21" name="Graphic 20" descr="Bar chart">
                <a:extLst>
                  <a:ext uri="{FF2B5EF4-FFF2-40B4-BE49-F238E27FC236}">
                    <a16:creationId xmlns:a16="http://schemas.microsoft.com/office/drawing/2014/main" id="{CE10BE73-C18D-4F87-96F3-9CAF78095C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2007916" y="2002574"/>
                <a:ext cx="435534" cy="435534"/>
              </a:xfrm>
              <a:prstGeom prst="rect">
                <a:avLst/>
              </a:prstGeom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D7A3021-9110-4DA6-9AB6-148011271273}"/>
              </a:ext>
            </a:extLst>
          </p:cNvPr>
          <p:cNvGrpSpPr/>
          <p:nvPr/>
        </p:nvGrpSpPr>
        <p:grpSpPr>
          <a:xfrm>
            <a:off x="1373687" y="3173829"/>
            <a:ext cx="1404144" cy="1228048"/>
            <a:chOff x="1529050" y="3082648"/>
            <a:chExt cx="1359757" cy="118609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2835ED3-DFB0-4D77-9D4D-D5625FEBCAF5}"/>
                </a:ext>
              </a:extLst>
            </p:cNvPr>
            <p:cNvGrpSpPr/>
            <p:nvPr/>
          </p:nvGrpSpPr>
          <p:grpSpPr>
            <a:xfrm>
              <a:off x="1529050" y="3354338"/>
              <a:ext cx="914400" cy="914400"/>
              <a:chOff x="2411107" y="3354338"/>
              <a:chExt cx="914400" cy="914400"/>
            </a:xfrm>
          </p:grpSpPr>
          <p:pic>
            <p:nvPicPr>
              <p:cNvPr id="25" name="Graphic 24" descr="Network">
                <a:extLst>
                  <a:ext uri="{FF2B5EF4-FFF2-40B4-BE49-F238E27FC236}">
                    <a16:creationId xmlns:a16="http://schemas.microsoft.com/office/drawing/2014/main" id="{7C798BE2-F363-4E20-9376-FB4645F5E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2411107" y="3354338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1090A8C-8C39-4D7E-807E-05F5B0188E94}"/>
                  </a:ext>
                </a:extLst>
              </p:cNvPr>
              <p:cNvSpPr/>
              <p:nvPr/>
            </p:nvSpPr>
            <p:spPr>
              <a:xfrm>
                <a:off x="2804049" y="3788221"/>
                <a:ext cx="128516" cy="1285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651AE87-2D8C-418C-9FF3-6750FBD6F6E6}"/>
                  </a:ext>
                </a:extLst>
              </p:cNvPr>
              <p:cNvSpPr/>
              <p:nvPr/>
            </p:nvSpPr>
            <p:spPr>
              <a:xfrm>
                <a:off x="3102025" y="3690406"/>
                <a:ext cx="94571" cy="9457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948A9DC-B08A-4AC0-B650-7FD8FDADCF54}"/>
                  </a:ext>
                </a:extLst>
              </p:cNvPr>
              <p:cNvSpPr/>
              <p:nvPr/>
            </p:nvSpPr>
            <p:spPr>
              <a:xfrm>
                <a:off x="3040610" y="4024775"/>
                <a:ext cx="94571" cy="9457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AA8726D-B22F-4FBB-9F9D-91AC05DDC025}"/>
                  </a:ext>
                </a:extLst>
              </p:cNvPr>
              <p:cNvSpPr/>
              <p:nvPr/>
            </p:nvSpPr>
            <p:spPr>
              <a:xfrm>
                <a:off x="2601604" y="4027055"/>
                <a:ext cx="94571" cy="9457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6D83C20-3A27-48E7-9965-A87A13ABB207}"/>
                  </a:ext>
                </a:extLst>
              </p:cNvPr>
              <p:cNvSpPr/>
              <p:nvPr/>
            </p:nvSpPr>
            <p:spPr>
              <a:xfrm>
                <a:off x="2538966" y="3694955"/>
                <a:ext cx="94571" cy="9457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D541134-6D0C-4470-A5A1-B605B9B3971C}"/>
                  </a:ext>
                </a:extLst>
              </p:cNvPr>
              <p:cNvSpPr/>
              <p:nvPr/>
            </p:nvSpPr>
            <p:spPr>
              <a:xfrm>
                <a:off x="2822443" y="3502070"/>
                <a:ext cx="94571" cy="9457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2" name="Graphic 41" descr="Network">
              <a:extLst>
                <a:ext uri="{FF2B5EF4-FFF2-40B4-BE49-F238E27FC236}">
                  <a16:creationId xmlns:a16="http://schemas.microsoft.com/office/drawing/2014/main" id="{EAB4F2CD-2D6C-44D6-A8D3-2494F706A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052375" y="3082648"/>
              <a:ext cx="836432" cy="836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42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6B82D9-428C-4A1D-9A43-045FB19A5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522" y="2386010"/>
            <a:ext cx="8239125" cy="39147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3A62C08-4000-4B72-B99F-97606D1192B8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Montserrat" panose="00000500000000000000" pitchFamily="2" charset="0"/>
              </a:rPr>
              <a:t>SDG compilation process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E5247B-9457-4DBC-A530-D0E41009D9BF}"/>
              </a:ext>
            </a:extLst>
          </p:cNvPr>
          <p:cNvSpPr/>
          <p:nvPr/>
        </p:nvSpPr>
        <p:spPr>
          <a:xfrm>
            <a:off x="2434866" y="3200398"/>
            <a:ext cx="1600200" cy="22860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9073CE-F49E-479F-837A-425A82E63A55}"/>
              </a:ext>
            </a:extLst>
          </p:cNvPr>
          <p:cNvCxnSpPr/>
          <p:nvPr/>
        </p:nvCxnSpPr>
        <p:spPr>
          <a:xfrm>
            <a:off x="7494661" y="3408099"/>
            <a:ext cx="247828" cy="658027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BC4BCFC-5FA9-4CCD-B29A-5F6E96F18AD2}"/>
              </a:ext>
            </a:extLst>
          </p:cNvPr>
          <p:cNvCxnSpPr>
            <a:cxnSpLocks/>
          </p:cNvCxnSpPr>
          <p:nvPr/>
        </p:nvCxnSpPr>
        <p:spPr>
          <a:xfrm flipH="1">
            <a:off x="8629828" y="3503775"/>
            <a:ext cx="317619" cy="598206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7DB0CA-A66B-47C4-895E-1CA40E9C5FF3}"/>
              </a:ext>
            </a:extLst>
          </p:cNvPr>
          <p:cNvCxnSpPr>
            <a:cxnSpLocks/>
          </p:cNvCxnSpPr>
          <p:nvPr/>
        </p:nvCxnSpPr>
        <p:spPr>
          <a:xfrm flipH="1" flipV="1">
            <a:off x="8788637" y="4749790"/>
            <a:ext cx="842473" cy="6587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BEA250-BC66-4E91-8570-9DDC28371459}"/>
              </a:ext>
            </a:extLst>
          </p:cNvPr>
          <p:cNvGrpSpPr/>
          <p:nvPr/>
        </p:nvGrpSpPr>
        <p:grpSpPr>
          <a:xfrm rot="10800000">
            <a:off x="7335851" y="5329478"/>
            <a:ext cx="1452786" cy="693882"/>
            <a:chOff x="7647061" y="3560499"/>
            <a:chExt cx="1452786" cy="69388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DEA3789-E5A5-4F4F-AE0E-654114DEA430}"/>
                </a:ext>
              </a:extLst>
            </p:cNvPr>
            <p:cNvCxnSpPr>
              <a:cxnSpLocks/>
            </p:cNvCxnSpPr>
            <p:nvPr/>
          </p:nvCxnSpPr>
          <p:spPr>
            <a:xfrm>
              <a:off x="7647061" y="3560499"/>
              <a:ext cx="247828" cy="65802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F448981-5D17-4460-AB02-DA3E6FB825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82228" y="3656175"/>
              <a:ext cx="317619" cy="59820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309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62B03296-564C-469E-A889-D839FD08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923" y="2085490"/>
            <a:ext cx="5615877" cy="360820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6EC8C04-F3A2-478D-83A8-3BB89AC13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ontserrat" panose="00000500000000000000" pitchFamily="2" charset="0"/>
              </a:rPr>
              <a:t>Country data hub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9148F8-C546-45AF-8D7F-70DDA6A58B6B}"/>
              </a:ext>
            </a:extLst>
          </p:cNvPr>
          <p:cNvSpPr txBox="1"/>
          <p:nvPr/>
        </p:nvSpPr>
        <p:spPr>
          <a:xfrm>
            <a:off x="266700" y="5991626"/>
            <a:ext cx="255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INEGI     </a:t>
            </a:r>
          </a:p>
        </p:txBody>
      </p:sp>
    </p:spTree>
    <p:extLst>
      <p:ext uri="{BB962C8B-B14F-4D97-AF65-F5344CB8AC3E}">
        <p14:creationId xmlns:p14="http://schemas.microsoft.com/office/powerpoint/2010/main" val="378160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031DA6-E09A-40CE-870F-5B7A1E0C2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735" y="2184400"/>
            <a:ext cx="5226835" cy="351796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D4431CE-CA49-459B-BB57-6317F2A24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ontserrat" panose="00000500000000000000" pitchFamily="2" charset="0"/>
              </a:rPr>
              <a:t>Global data hub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6AD537-D133-48BE-98E4-1DD19C279BA2}"/>
              </a:ext>
            </a:extLst>
          </p:cNvPr>
          <p:cNvSpPr txBox="1"/>
          <p:nvPr/>
        </p:nvSpPr>
        <p:spPr>
          <a:xfrm>
            <a:off x="266700" y="5991626"/>
            <a:ext cx="255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INEGI     </a:t>
            </a:r>
          </a:p>
        </p:txBody>
      </p:sp>
    </p:spTree>
    <p:extLst>
      <p:ext uri="{BB962C8B-B14F-4D97-AF65-F5344CB8AC3E}">
        <p14:creationId xmlns:p14="http://schemas.microsoft.com/office/powerpoint/2010/main" val="23599906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CE9CB7B05C164D8080449E5E0CE91F" ma:contentTypeVersion="11" ma:contentTypeDescription="Create a new document." ma:contentTypeScope="" ma:versionID="cfb751be324ee2a45e7dfeb03e6f1670">
  <xsd:schema xmlns:xsd="http://www.w3.org/2001/XMLSchema" xmlns:xs="http://www.w3.org/2001/XMLSchema" xmlns:p="http://schemas.microsoft.com/office/2006/metadata/properties" xmlns:ns3="331bc5fa-37a0-4eaf-92e6-e8f500860589" xmlns:ns4="efb7f1d3-2f00-4f20-b7f7-b4cd1648c34e" targetNamespace="http://schemas.microsoft.com/office/2006/metadata/properties" ma:root="true" ma:fieldsID="ab4df89d0b8e89be7308ff0e115279f8" ns3:_="" ns4:_="">
    <xsd:import namespace="331bc5fa-37a0-4eaf-92e6-e8f500860589"/>
    <xsd:import namespace="efb7f1d3-2f00-4f20-b7f7-b4cd1648c3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bc5fa-37a0-4eaf-92e6-e8f5008605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7f1d3-2f00-4f20-b7f7-b4cd1648c34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A4B011-B454-4D66-8812-42626DEDBF8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fb7f1d3-2f00-4f20-b7f7-b4cd1648c34e"/>
    <ds:schemaRef ds:uri="http://purl.org/dc/terms/"/>
    <ds:schemaRef ds:uri="http://schemas.openxmlformats.org/package/2006/metadata/core-properties"/>
    <ds:schemaRef ds:uri="331bc5fa-37a0-4eaf-92e6-e8f50086058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D5E87A4-7EFD-4221-9179-713034F572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473456-6AE0-43D7-A8F3-8950B5F1FF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1bc5fa-37a0-4eaf-92e6-e8f500860589"/>
    <ds:schemaRef ds:uri="efb7f1d3-2f00-4f20-b7f7-b4cd1648c3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1398</Words>
  <Application>Microsoft Office PowerPoint</Application>
  <PresentationFormat>Widescreen</PresentationFormat>
  <Paragraphs>146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Roboto</vt:lpstr>
      <vt:lpstr>Wingdings</vt:lpstr>
      <vt:lpstr>Calibri</vt:lpstr>
      <vt:lpstr>Montserrat</vt:lpstr>
      <vt:lpstr>Montserrat Medium</vt:lpstr>
      <vt:lpstr>Roboto Thin</vt:lpstr>
      <vt:lpstr>Arial</vt:lpstr>
      <vt:lpstr>Roboto Light</vt:lpstr>
      <vt:lpstr>Calibri Light</vt:lpstr>
      <vt:lpstr>Retrospect</vt:lpstr>
      <vt:lpstr>Federated Information System for the SDGs</vt:lpstr>
      <vt:lpstr>Global SDG Indicator Framework</vt:lpstr>
      <vt:lpstr>SDG data reporting </vt:lpstr>
      <vt:lpstr>Why a Federated Information System for the SDGs?</vt:lpstr>
      <vt:lpstr>Federated Architecture</vt:lpstr>
      <vt:lpstr>The FIS4SDG challenge</vt:lpstr>
      <vt:lpstr>PowerPoint Presentation</vt:lpstr>
      <vt:lpstr>Country data hub</vt:lpstr>
      <vt:lpstr>Global data hub</vt:lpstr>
      <vt:lpstr>Technology as enabler</vt:lpstr>
      <vt:lpstr>Leadership of national statistical organizations and geospatial information authorities</vt:lpstr>
      <vt:lpstr>Role of the National Statistical System</vt:lpstr>
      <vt:lpstr>Data Hub curation</vt:lpstr>
      <vt:lpstr>National data hub</vt:lpstr>
      <vt:lpstr>Linking data producers with data users</vt:lpstr>
      <vt:lpstr>How does the FIS4SDGs work?</vt:lpstr>
      <vt:lpstr>Capacity building objectives</vt:lpstr>
      <vt:lpstr>Federated data governance model</vt:lpstr>
      <vt:lpstr>Decisions by UN Statistical Commission</vt:lpstr>
      <vt:lpstr>Decisions by UN Statistical Commission</vt:lpstr>
      <vt:lpstr>Key activities</vt:lpstr>
      <vt:lpstr>Deliverables</vt:lpstr>
      <vt:lpstr>PowerPoint Presentation</vt:lpstr>
      <vt:lpstr>Esri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Federated Information System for the SDGs</dc:title>
  <dc:creator>Luis Gerardo Gonzalez Morales</dc:creator>
  <cp:lastModifiedBy>Luis Gonzalez Morales</cp:lastModifiedBy>
  <cp:revision>18</cp:revision>
  <dcterms:created xsi:type="dcterms:W3CDTF">2019-05-19T12:49:03Z</dcterms:created>
  <dcterms:modified xsi:type="dcterms:W3CDTF">2019-09-03T23:33:01Z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0x0101002ACE9CB7B05C164D8080449E5E0CE91F</vt:lpwstr>
  </property>
</Properties>
</file>