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19" d="100"/>
          <a:sy n="119" d="100"/>
        </p:scale>
        <p:origin x="7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217EE-A03E-A143-BF9D-38A8159B3D77}" type="datetimeFigureOut">
              <a:rPr lang="x-none" smtClean="0"/>
              <a:t>4/22/17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58823-966F-BC4D-BF40-9F7165A3DDA9}" type="slidenum">
              <a:rPr lang="uk-UA"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64641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58823-966F-BC4D-BF40-9F7165A3DDA9}" type="slidenum">
              <a:rPr lang="uk-UA" smtClean="0"/>
              <a:t>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98712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58823-966F-BC4D-BF40-9F7165A3DDA9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101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21738-84A4-EA4D-A05E-E099E5D4FD41}" type="datetime1">
              <a:rPr lang="en-US" smtClean="0"/>
              <a:t>4/22/17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0F17-5BE4-9F46-A7D3-69A1B77B849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8086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72BF9-4B0B-7044-8EE1-6AF5558432CA}" type="datetime1">
              <a:rPr lang="en-US" smtClean="0"/>
              <a:t>4/22/17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0F17-5BE4-9F46-A7D3-69A1B77B849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78824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AA42-5DEF-F64E-BA7D-9F22AC846226}" type="datetime1">
              <a:rPr lang="en-US" smtClean="0"/>
              <a:t>4/22/17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0F17-5BE4-9F46-A7D3-69A1B77B849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92627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C149-BB17-0D41-925E-34015DDEAAA4}" type="datetime1">
              <a:rPr lang="en-US" smtClean="0"/>
              <a:t>4/22/17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0F17-5BE4-9F46-A7D3-69A1B77B849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54476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935E1-8595-C747-9705-F51CB9119D27}" type="datetime1">
              <a:rPr lang="en-US" smtClean="0"/>
              <a:t>4/22/17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0F17-5BE4-9F46-A7D3-69A1B77B849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2981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6A4C-9098-B94A-A29B-FD5875DEC9DE}" type="datetime1">
              <a:rPr lang="en-US" smtClean="0"/>
              <a:t>4/22/17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0F17-5BE4-9F46-A7D3-69A1B77B849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6824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169A-8920-7841-BF83-08FF60B017D9}" type="datetime1">
              <a:rPr lang="en-US" smtClean="0"/>
              <a:t>4/22/17</a:t>
            </a:fld>
            <a:endParaRPr lang="mr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0F17-5BE4-9F46-A7D3-69A1B77B849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5383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03AD-3A5B-1142-96BF-B669DA452EAA}" type="datetime1">
              <a:rPr lang="en-US" smtClean="0"/>
              <a:t>4/22/17</a:t>
            </a:fld>
            <a:endParaRPr lang="mr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0F17-5BE4-9F46-A7D3-69A1B77B849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8724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7B53-0B34-4D4F-96F0-23CFB61B1B2F}" type="datetime1">
              <a:rPr lang="en-US" smtClean="0"/>
              <a:t>4/22/17</a:t>
            </a:fld>
            <a:endParaRPr lang="mr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0F17-5BE4-9F46-A7D3-69A1B77B849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84370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14727-BB3F-C247-8233-703BB3EF8CBE}" type="datetime1">
              <a:rPr lang="en-US" smtClean="0"/>
              <a:t>4/22/17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0F17-5BE4-9F46-A7D3-69A1B77B849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8033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0B72A-1785-B34D-BAA8-BADC807D51BA}" type="datetime1">
              <a:rPr lang="en-US" smtClean="0"/>
              <a:t>4/22/17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0F17-5BE4-9F46-A7D3-69A1B77B849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5701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A3909-80BC-224A-84BE-2D7632B4FBB6}" type="datetime1">
              <a:rPr lang="en-US" smtClean="0"/>
              <a:t>4/22/17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B0F17-5BE4-9F46-A7D3-69A1B77B8492}" type="slidenum">
              <a:rPr lang="uk-UA"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955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lion.ddialliance.org/ddiobjects/NaryRelation" TargetMode="External"/><Relationship Id="rId4" Type="http://schemas.openxmlformats.org/officeDocument/2006/relationships/hyperlink" Target="http://lion.ddialliance.org/ddiobjects/LogicalRecordLayout" TargetMode="External"/><Relationship Id="rId5" Type="http://schemas.openxmlformats.org/officeDocument/2006/relationships/hyperlink" Target="http://lion.ddialliance.org/ddiobjects/WorkflowStepCollection" TargetMode="External"/><Relationship Id="rId6" Type="http://schemas.openxmlformats.org/officeDocument/2006/relationships/hyperlink" Target="http://lion.ddialliance.org/ddiobjects/AsymmetricRelation" TargetMode="External"/><Relationship Id="rId7" Type="http://schemas.openxmlformats.org/officeDocument/2006/relationships/hyperlink" Target="http://lion.ddialliance.org/ddiobjects/AsymmetricBinaryRelation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ion.ddialliance.org/ddiobjects/BinaryRelation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equence_diagram" TargetMode="External"/><Relationship Id="rId4" Type="http://schemas.openxmlformats.org/officeDocument/2006/relationships/hyperlink" Target="http://lion.ddialliance.org/ddiobjects/ImplementedInstrument" TargetMode="External"/><Relationship Id="rId5" Type="http://schemas.openxmlformats.org/officeDocument/2006/relationships/hyperlink" Target="http://lion.ddialliance.org/ddiobjects/NodeSet" TargetMode="External"/><Relationship Id="rId6" Type="http://schemas.openxmlformats.org/officeDocument/2006/relationships/hyperlink" Target="http://lion.ddialliance.org/ddiobjects/NodeHierarchy" TargetMode="External"/><Relationship Id="rId7" Type="http://schemas.openxmlformats.org/officeDocument/2006/relationships/hyperlink" Target="http://www-rohan.sdsu.edu/~gawron/syntax/course_core/new_slides/4.1-StrucRelations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log.goodelearning.com/bpmn/bpmn-2-0-terms-explained-process-flows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goodelearning.com/bpmn/bpmn-2-0-terms-explained-process-flows/" TargetMode="External"/><Relationship Id="rId4" Type="http://schemas.openxmlformats.org/officeDocument/2006/relationships/hyperlink" Target="https://en.wikipedia.org/wiki/Flowchart" TargetMode="External"/><Relationship Id="rId5" Type="http://schemas.openxmlformats.org/officeDocument/2006/relationships/hyperlink" Target="http://lion.ddialliance.org/ddiobjects/ConceptualInstrument" TargetMode="External"/><Relationship Id="rId6" Type="http://schemas.openxmlformats.org/officeDocument/2006/relationships/hyperlink" Target="http://www-rohan.sdsu.edu/~gawron/syntax/course_core/new_slides/4.1-StrucRelations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Relativity of Collections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Version 1.0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42657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observations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Perhaps only certain use cases compel us to think in terms of </a:t>
            </a:r>
            <a:r>
              <a:rPr lang="en-US" dirty="0" smtClean="0">
                <a:hlinkClick r:id="rId2"/>
              </a:rPr>
              <a:t>BinaryRelation</a:t>
            </a:r>
            <a:r>
              <a:rPr lang="en-US" dirty="0" smtClean="0"/>
              <a:t>. The rest of the time we can think in terms of </a:t>
            </a:r>
            <a:r>
              <a:rPr lang="en-US" dirty="0" smtClean="0">
                <a:hlinkClick r:id="rId3"/>
              </a:rPr>
              <a:t>NaryRelation</a:t>
            </a:r>
            <a:endParaRPr lang="en-US" dirty="0" smtClean="0"/>
          </a:p>
          <a:p>
            <a:pPr lvl="1">
              <a:lnSpc>
                <a:spcPct val="110000"/>
              </a:lnSpc>
            </a:pPr>
            <a:r>
              <a:rPr lang="en-US" dirty="0" smtClean="0"/>
              <a:t>A </a:t>
            </a:r>
            <a:r>
              <a:rPr lang="en-US" dirty="0" smtClean="0">
                <a:hlinkClick r:id="rId4"/>
              </a:rPr>
              <a:t>LogicalRecordLayout </a:t>
            </a:r>
            <a:r>
              <a:rPr lang="en-US" dirty="0" smtClean="0"/>
              <a:t>or, again, a schema need only realize an NaryRelation whose symmetry, reflexivity and transitivity can give the order it gives to instance variables various forms including trees, lists, etc.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On the other hand a </a:t>
            </a:r>
            <a:r>
              <a:rPr lang="en-US" dirty="0" smtClean="0">
                <a:hlinkClick r:id="rId5"/>
              </a:rPr>
              <a:t>WorkflowStepCollection </a:t>
            </a:r>
            <a:r>
              <a:rPr lang="en-US" dirty="0" smtClean="0"/>
              <a:t>(previously known as a Sequence) may be variable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If we are using this collection to just enumerate an ordered set of steps, it can realize an </a:t>
            </a:r>
            <a:r>
              <a:rPr lang="en-US" dirty="0" smtClean="0">
                <a:hlinkClick r:id="rId6"/>
              </a:rPr>
              <a:t>AsymmetricRelation </a:t>
            </a:r>
            <a:r>
              <a:rPr lang="en-US" dirty="0" smtClean="0"/>
              <a:t>which of course is one specialization of an NaryRelation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Alternatively, if these steps have parameters, in order to consider inputs, outputs and their relationships it will be necessary for WorkflowStepCollection to realize an </a:t>
            </a:r>
            <a:r>
              <a:rPr lang="en-US" dirty="0" smtClean="0">
                <a:hlinkClick r:id="rId7"/>
              </a:rPr>
              <a:t>AsymmetricBinaryRelation</a:t>
            </a:r>
            <a:r>
              <a:rPr lang="en-US" dirty="0" smtClean="0"/>
              <a:t>. That is, we will need to think two at a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0F17-5BE4-9F46-A7D3-69A1B77B8492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42140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When?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i="1" dirty="0" smtClean="0"/>
              <a:t>When are the relations between things necessarily binary vs n-</a:t>
            </a:r>
            <a:r>
              <a:rPr lang="en-US" sz="2600" i="1" dirty="0" err="1" smtClean="0"/>
              <a:t>ary</a:t>
            </a:r>
            <a:r>
              <a:rPr lang="en-US" sz="2600" i="1" dirty="0" smtClean="0"/>
              <a:t>?</a:t>
            </a:r>
          </a:p>
          <a:p>
            <a:r>
              <a:rPr lang="en-US" sz="2600" dirty="0" smtClean="0"/>
              <a:t>Perhaps collections need to be described with the BinaryRelation when the members are </a:t>
            </a:r>
            <a:r>
              <a:rPr lang="en-US" sz="2600" b="1" i="1" dirty="0" smtClean="0"/>
              <a:t>entangled</a:t>
            </a:r>
            <a:r>
              <a:rPr lang="en-US" sz="2600" dirty="0" smtClean="0"/>
              <a:t> but the NaryRelation suffices when members are not</a:t>
            </a:r>
          </a:p>
          <a:p>
            <a:pPr lvl="1"/>
            <a:r>
              <a:rPr lang="en-US" sz="2200" dirty="0" smtClean="0"/>
              <a:t>With entanglement members enjoy </a:t>
            </a:r>
            <a:r>
              <a:rPr lang="en-US" sz="2200" b="1" i="1" dirty="0" smtClean="0"/>
              <a:t>interfaces</a:t>
            </a:r>
            <a:r>
              <a:rPr lang="en-US" sz="2200" dirty="0" smtClean="0"/>
              <a:t> with each other either locally or at a distance</a:t>
            </a:r>
          </a:p>
          <a:p>
            <a:pPr lvl="1"/>
            <a:r>
              <a:rPr lang="en-US" sz="2200" dirty="0" smtClean="0"/>
              <a:t>Entanglement causes us to think binary as opposed to n-</a:t>
            </a:r>
            <a:r>
              <a:rPr lang="en-US" sz="2200" dirty="0" err="1" smtClean="0"/>
              <a:t>ary</a:t>
            </a:r>
            <a:endParaRPr lang="en-US" sz="2200" dirty="0" smtClean="0"/>
          </a:p>
          <a:p>
            <a:pPr lvl="1"/>
            <a:r>
              <a:rPr lang="en-US" sz="2200" dirty="0" smtClean="0"/>
              <a:t>With n-</a:t>
            </a:r>
            <a:r>
              <a:rPr lang="en-US" sz="2200" dirty="0" err="1" smtClean="0"/>
              <a:t>ary</a:t>
            </a:r>
            <a:r>
              <a:rPr lang="en-US" sz="2200" dirty="0" smtClean="0"/>
              <a:t> think of the relationships between members as more </a:t>
            </a:r>
            <a:r>
              <a:rPr lang="en-US" sz="2200" b="1" i="1" dirty="0" smtClean="0"/>
              <a:t>relaxed</a:t>
            </a:r>
          </a:p>
          <a:p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0F17-5BE4-9F46-A7D3-69A1B77B8492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2373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DDI4 entangled collections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WorkflowStepCollection whose scope includes the messages that flow between steps. Similar constructs include:</a:t>
            </a:r>
          </a:p>
          <a:p>
            <a:pPr lvl="1"/>
            <a:r>
              <a:rPr lang="en-US" dirty="0" smtClean="0"/>
              <a:t>BPMN </a:t>
            </a:r>
            <a:r>
              <a:rPr lang="en-US" dirty="0" smtClean="0">
                <a:hlinkClick r:id="rId2"/>
              </a:rPr>
              <a:t>message flow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hlinkClick r:id="rId3"/>
              </a:rPr>
              <a:t>sequence diagram </a:t>
            </a:r>
            <a:endParaRPr lang="en-US" dirty="0" smtClean="0"/>
          </a:p>
          <a:p>
            <a:pPr lvl="1"/>
            <a:r>
              <a:rPr lang="en-US" dirty="0" smtClean="0"/>
              <a:t>An </a:t>
            </a:r>
            <a:r>
              <a:rPr lang="en-US" dirty="0" smtClean="0">
                <a:hlinkClick r:id="rId4"/>
              </a:rPr>
              <a:t>ImplementedInstrument</a:t>
            </a:r>
            <a:endParaRPr lang="en-US" dirty="0" smtClean="0"/>
          </a:p>
          <a:p>
            <a:r>
              <a:rPr lang="en-US" dirty="0" smtClean="0"/>
              <a:t>Certain </a:t>
            </a:r>
            <a:r>
              <a:rPr lang="en-US" dirty="0" smtClean="0">
                <a:hlinkClick r:id="rId5"/>
              </a:rPr>
              <a:t>NodeSets </a:t>
            </a:r>
            <a:r>
              <a:rPr lang="en-US" dirty="0" smtClean="0"/>
              <a:t>whose structure derives from a </a:t>
            </a:r>
            <a:r>
              <a:rPr lang="en-US" dirty="0" smtClean="0">
                <a:hlinkClick r:id="rId6"/>
              </a:rPr>
              <a:t>NodeHierarchy</a:t>
            </a:r>
            <a:endParaRPr lang="en-US" dirty="0" smtClean="0"/>
          </a:p>
          <a:p>
            <a:pPr lvl="1"/>
            <a:r>
              <a:rPr lang="en-US" dirty="0" smtClean="0"/>
              <a:t>Note that the NodeHierarchy is one origin for </a:t>
            </a:r>
            <a:r>
              <a:rPr lang="en-US" b="1" i="1" dirty="0" smtClean="0"/>
              <a:t>local entanglement </a:t>
            </a:r>
            <a:r>
              <a:rPr lang="en-US" dirty="0" smtClean="0"/>
              <a:t>largely because it realizes </a:t>
            </a:r>
            <a:r>
              <a:rPr lang="en-US" dirty="0" smtClean="0"/>
              <a:t>the </a:t>
            </a:r>
            <a:r>
              <a:rPr lang="en-US" dirty="0" smtClean="0">
                <a:hlinkClick r:id="rId7"/>
              </a:rPr>
              <a:t>ImmediatePrecedenceRelationship</a:t>
            </a:r>
            <a:r>
              <a:rPr lang="en-US" dirty="0" smtClean="0"/>
              <a:t> 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0F17-5BE4-9F46-A7D3-69A1B77B8492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7485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DDI4 unentangled collections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9571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A WorkflowStepCollection whose scope is a set of steps executed in parallel and/or in series in which there is no interfaces / message flow between steps. Similar constructs include: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BPMN </a:t>
            </a:r>
            <a:r>
              <a:rPr lang="en-US" dirty="0" smtClean="0">
                <a:hlinkClick r:id="rId3"/>
              </a:rPr>
              <a:t>sequence flows</a:t>
            </a:r>
            <a:endParaRPr lang="en-US" dirty="0" smtClean="0"/>
          </a:p>
          <a:p>
            <a:pPr lvl="1">
              <a:lnSpc>
                <a:spcPct val="110000"/>
              </a:lnSpc>
            </a:pPr>
            <a:r>
              <a:rPr lang="en-US" dirty="0" smtClean="0"/>
              <a:t>A </a:t>
            </a:r>
            <a:r>
              <a:rPr lang="en-US" dirty="0" smtClean="0">
                <a:hlinkClick r:id="rId4"/>
              </a:rPr>
              <a:t>flowchart </a:t>
            </a:r>
            <a:r>
              <a:rPr lang="en-US" dirty="0" smtClean="0"/>
              <a:t>that describes a sequence of functions as distinct from the data it processes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A </a:t>
            </a:r>
            <a:r>
              <a:rPr lang="en-US" dirty="0" smtClean="0">
                <a:hlinkClick r:id="rId5"/>
              </a:rPr>
              <a:t>ConceptualInstrument</a:t>
            </a: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Certain NodeSets including the CodeList and the CategorySet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A LogicalRecordLayout or schema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It might take the form of an ordered tuple of instance variables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Or it could take the form of a tuple tree of instance variables. Note that in tuple trees there is containment, domination and sister-precedence but the </a:t>
            </a:r>
            <a:r>
              <a:rPr lang="en-US" dirty="0" smtClean="0">
                <a:hlinkClick r:id="rId6"/>
              </a:rPr>
              <a:t>ImmediatePrecedenceRelationship</a:t>
            </a:r>
            <a:r>
              <a:rPr lang="en-US" dirty="0" smtClean="0"/>
              <a:t> is indeterminate. This avoids entanglement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0F17-5BE4-9F46-A7D3-69A1B77B8492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3915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unentangled (relaxed) collections in DDI4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First we may want to specialize the AsymmetricRelation to include certain list, tree and triple relations</a:t>
            </a:r>
          </a:p>
          <a:p>
            <a:r>
              <a:rPr lang="en-US" sz="2600" dirty="0" smtClean="0"/>
              <a:t>Then we can revisit the unentangled (relaxed) collections I have noted and perhaps others tweaking them so that they </a:t>
            </a:r>
            <a:r>
              <a:rPr lang="en-US" sz="2600" b="1" i="1" dirty="0" smtClean="0"/>
              <a:t>realize</a:t>
            </a:r>
            <a:r>
              <a:rPr lang="en-US" sz="2600" dirty="0" smtClean="0"/>
              <a:t> the AsymmetricRelation  specializations we have defined</a:t>
            </a:r>
          </a:p>
          <a:p>
            <a:r>
              <a:rPr lang="en-US" sz="2600" dirty="0" smtClean="0"/>
              <a:t>In this way hard things (entangled collections) would remain hard to model and easy things (relaxed collections) would become easier to model</a:t>
            </a:r>
            <a:endParaRPr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0F17-5BE4-9F46-A7D3-69A1B77B8492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0252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2088</TotalTime>
  <Words>481</Words>
  <Application>Microsoft Macintosh PowerPoint</Application>
  <PresentationFormat>Widescreen</PresentationFormat>
  <Paragraphs>41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Calibri Light</vt:lpstr>
      <vt:lpstr>Mangal</vt:lpstr>
      <vt:lpstr>Arial</vt:lpstr>
      <vt:lpstr>Office Theme</vt:lpstr>
      <vt:lpstr>The Relativity of Collections</vt:lpstr>
      <vt:lpstr>Some observations</vt:lpstr>
      <vt:lpstr>When?</vt:lpstr>
      <vt:lpstr>Examples of DDI4 entangled collections</vt:lpstr>
      <vt:lpstr>Examples of DDI4 unentangled collections</vt:lpstr>
      <vt:lpstr>Modeling unentangled (relaxed) collections in DDI4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 Greenfield</dc:creator>
  <cp:lastModifiedBy>Jay Greenfield</cp:lastModifiedBy>
  <cp:revision>34</cp:revision>
  <dcterms:created xsi:type="dcterms:W3CDTF">2017-04-22T11:17:31Z</dcterms:created>
  <dcterms:modified xsi:type="dcterms:W3CDTF">2017-04-23T22:05:52Z</dcterms:modified>
</cp:coreProperties>
</file>