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35A35-DAC6-4054-9812-00AFFBB69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00C9D-F2D1-409C-B2F1-206177444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3CBC-A6CC-4921-8555-6D966405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5CAA9-0991-48E7-AFCF-0083C7D5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37261-B6DD-4214-A66F-4AED0D36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5249-07C4-4045-B2EB-A54172476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5450E-6716-44AD-9A06-F7116A3B1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19EBE-3F44-46D1-A336-5B7629DFF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461A4-9488-450C-8082-3D05A93D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5B402-AB93-4965-B25E-EFE45298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CF955-27A9-4361-AD76-A297FD1AE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5B4F8-6398-47CA-8814-198CE3670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A5DB-383D-4D51-A73F-35DC823B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985F1-CD45-47E2-889B-DFFD3441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0ACFE-0C89-484F-976D-02C48C98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6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103F6-9B56-4D27-9C4C-A4B345EE8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E5A67-68F7-4DBF-8A35-B0BAC2BC2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BBEF6-745B-4421-83FE-F5A0BBEB6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E33DD-3208-4E51-8B0F-D3CA9BC9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40516-4482-40A2-9789-EE1BCB35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F734C-FABA-451A-99EE-300E3EBE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C4BA1-DF11-4B65-9402-E3B3DB588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63717-56D4-4F9B-A4D7-614EB227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2FFB-5D97-4648-9525-ADD74148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0AB2C-18A6-422D-A566-A77417A0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D31D-A5C9-4F4E-B7EA-749F0586F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7455B-E6D1-4420-B9AB-37B6586DA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F8526-0F14-4037-AE3F-887B1BC17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850A4-24B7-41F5-A98C-C079CBCF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9F1BB-64C4-41DE-AC37-C8082E2FD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4D794-D8B8-4E6C-B452-51351394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D510-84EF-47F3-BECC-21F03408E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5E68-7B98-4086-AD12-B428A4DF3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A6E56-EDFA-4647-B7E1-EF532EA21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24A67-8246-40DA-873B-A2ED2793F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8D5F0-0DA4-4C07-8702-76EAB882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5EC18-6A1A-4564-8DC0-6E0138DE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EA93F2-0851-45DD-9388-890CF77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6F6E9A-424E-4988-8650-5C504A38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1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6143D-D0AE-45E7-8F26-9AD93730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10D6D5-4E35-4662-8C84-FC910AD3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C5F08-413D-4851-AEE2-8B6FB97E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64AEF-C54A-47C0-AAAF-F301EEC8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1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53802E-E958-4C7D-BDA6-27B08DFD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AD5964-46BD-4BE9-9ADF-6E5E92A3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CA4EE-55DE-4D33-B800-FCD85198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4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867E6-4A7A-4E53-BAD2-CA31A3222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75DC6-69B5-412C-87E8-9565CDAF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67B4C-A11F-4C26-B6F8-054A3575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E86E1-0163-4BA8-B8A8-8A0537B5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D0B78-1467-46EB-A18D-AC90031CD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CC93E-F17A-4D98-AF4B-15351A111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8357-C5B6-496B-B8FF-B617B2B2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C50D3-06B0-4172-8216-25EB258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C01BF-FDCC-4F8B-BA59-D6C1F279B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6925E-16D4-4D22-8289-CC8E9090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9A94E-A71D-4E97-918C-02572792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29E7B-1C8B-4F9D-91C3-108BD05A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1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5AA22-212D-4E9A-BBD2-C86E73BC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71646-E28A-4B45-97A8-D61FFCA3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88480-5239-4753-A4FA-49A91A485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6BA4-D287-45DD-BCFC-9939E64CCACA}" type="datetimeFigureOut">
              <a:rPr lang="en-US" smtClean="0"/>
              <a:t>2017-10-18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00C67-5E81-4843-98C1-27EBA82A1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FB3C-841B-4745-AC94-6EE04572B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D544-3D30-4361-90F7-89C84C5B3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244" y="525564"/>
            <a:ext cx="6763512" cy="224637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56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081664"/>
            <a:ext cx="10515600" cy="30952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Document: </a:t>
            </a:r>
          </a:p>
          <a:p>
            <a:pPr lvl="1"/>
            <a:r>
              <a:rPr lang="en-US" dirty="0"/>
              <a:t>Source of the data, how it was captured, what you did to it, what it means, what methodologies informed your work, who was involved, when was it done, where can I get it</a:t>
            </a:r>
          </a:p>
          <a:p>
            <a:r>
              <a:rPr lang="en-US" dirty="0"/>
              <a:t>Discover:</a:t>
            </a:r>
          </a:p>
          <a:p>
            <a:pPr lvl="1"/>
            <a:r>
              <a:rPr lang="en-US" dirty="0"/>
              <a:t>Support electronic access to terms covering the temporal, spatial, and topical coverage of the data</a:t>
            </a:r>
          </a:p>
          <a:p>
            <a:pPr lvl="1"/>
            <a:r>
              <a:rPr lang="en-US" dirty="0"/>
              <a:t>Provide detailed information on size, format, and accessibility</a:t>
            </a:r>
          </a:p>
          <a:p>
            <a:r>
              <a:rPr lang="en-US" dirty="0"/>
              <a:t>Interoperate:</a:t>
            </a:r>
          </a:p>
          <a:p>
            <a:pPr lvl="1"/>
            <a:r>
              <a:rPr lang="en-US" dirty="0"/>
              <a:t>Structured metadata used to run software</a:t>
            </a:r>
          </a:p>
          <a:p>
            <a:pPr lvl="1"/>
            <a:r>
              <a:rPr lang="en-US" dirty="0"/>
              <a:t>Controlled vocabularies and shared terminology </a:t>
            </a:r>
          </a:p>
        </p:txBody>
      </p:sp>
    </p:spTree>
    <p:extLst>
      <p:ext uri="{BB962C8B-B14F-4D97-AF65-F5344CB8AC3E}">
        <p14:creationId xmlns:p14="http://schemas.microsoft.com/office/powerpoint/2010/main" val="56324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838872" y="4520388"/>
            <a:ext cx="1944685" cy="1528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Variable</a:t>
            </a:r>
          </a:p>
          <a:p>
            <a:pPr algn="ctr"/>
            <a:r>
              <a:rPr lang="en-US" dirty="0"/>
              <a:t>Label</a:t>
            </a:r>
          </a:p>
          <a:p>
            <a:pPr algn="ctr"/>
            <a:r>
              <a:rPr lang="en-US" dirty="0"/>
              <a:t>Description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what the data 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35829" cy="4351338"/>
          </a:xfrm>
        </p:spPr>
        <p:txBody>
          <a:bodyPr/>
          <a:lstStyle/>
          <a:p>
            <a:r>
              <a:rPr lang="en-US" dirty="0"/>
              <a:t>Source of data</a:t>
            </a:r>
          </a:p>
          <a:p>
            <a:r>
              <a:rPr lang="en-US" dirty="0"/>
              <a:t>Transformation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Meaning</a:t>
            </a:r>
          </a:p>
          <a:p>
            <a:r>
              <a:rPr lang="en-US" dirty="0"/>
              <a:t>Purpose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852261" y="3381827"/>
            <a:ext cx="1641999" cy="7402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Source, Questionnaire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55148" y="1353454"/>
            <a:ext cx="1992085" cy="1480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Study Description</a:t>
            </a:r>
          </a:p>
          <a:p>
            <a:pPr algn="ctr"/>
            <a:r>
              <a:rPr lang="en-US" dirty="0"/>
              <a:t>Purpose of the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951920" y="3410171"/>
            <a:ext cx="1475278" cy="7402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 Description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6673261" y="2859311"/>
            <a:ext cx="751564" cy="52251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0"/>
          </p:cNvCxnSpPr>
          <p:nvPr/>
        </p:nvCxnSpPr>
        <p:spPr>
          <a:xfrm flipH="1" flipV="1">
            <a:off x="7811214" y="2859312"/>
            <a:ext cx="1" cy="16610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8822370" y="2093683"/>
            <a:ext cx="1732336" cy="128814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0" idx="0"/>
            <a:endCxn id="42" idx="1"/>
          </p:cNvCxnSpPr>
          <p:nvPr/>
        </p:nvCxnSpPr>
        <p:spPr>
          <a:xfrm flipV="1">
            <a:off x="4710504" y="2093683"/>
            <a:ext cx="2144644" cy="128814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9" idx="0"/>
          </p:cNvCxnSpPr>
          <p:nvPr/>
        </p:nvCxnSpPr>
        <p:spPr>
          <a:xfrm flipH="1" flipV="1">
            <a:off x="8311747" y="2859311"/>
            <a:ext cx="535486" cy="55086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09594" y="3410171"/>
            <a:ext cx="1475278" cy="7402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Processing Event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972865" y="3381826"/>
            <a:ext cx="1475278" cy="7402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Conceptual</a:t>
            </a:r>
          </a:p>
        </p:txBody>
      </p:sp>
      <p:cxnSp>
        <p:nvCxnSpPr>
          <p:cNvPr id="51" name="Straight Arrow Connector 50"/>
          <p:cNvCxnSpPr>
            <a:stCxn id="50" idx="2"/>
            <a:endCxn id="41" idx="1"/>
          </p:cNvCxnSpPr>
          <p:nvPr/>
        </p:nvCxnSpPr>
        <p:spPr>
          <a:xfrm>
            <a:off x="4710504" y="4122055"/>
            <a:ext cx="2128368" cy="116255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0" idx="2"/>
          </p:cNvCxnSpPr>
          <p:nvPr/>
        </p:nvCxnSpPr>
        <p:spPr>
          <a:xfrm>
            <a:off x="6673261" y="4122056"/>
            <a:ext cx="571686" cy="39833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2"/>
          </p:cNvCxnSpPr>
          <p:nvPr/>
        </p:nvCxnSpPr>
        <p:spPr>
          <a:xfrm flipH="1">
            <a:off x="8311748" y="4150400"/>
            <a:ext cx="535485" cy="3699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1" idx="3"/>
            <a:endCxn id="43" idx="2"/>
          </p:cNvCxnSpPr>
          <p:nvPr/>
        </p:nvCxnSpPr>
        <p:spPr>
          <a:xfrm flipV="1">
            <a:off x="8783557" y="4150400"/>
            <a:ext cx="1906002" cy="11342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20747" y="5744027"/>
            <a:ext cx="1376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DDI Lifecycle</a:t>
            </a:r>
          </a:p>
        </p:txBody>
      </p:sp>
    </p:spTree>
    <p:extLst>
      <p:ext uri="{BB962C8B-B14F-4D97-AF65-F5344CB8AC3E}">
        <p14:creationId xmlns:p14="http://schemas.microsoft.com/office/powerpoint/2010/main" val="10091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8239" y="5210784"/>
            <a:ext cx="2169268" cy="1057073"/>
          </a:xfrm>
          <a:prstGeom prst="rect">
            <a:avLst/>
          </a:prstGeom>
          <a:solidFill>
            <a:srgbClr val="0066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4996" y="3720019"/>
            <a:ext cx="2169268" cy="1057073"/>
          </a:xfrm>
          <a:prstGeom prst="rect">
            <a:avLst/>
          </a:prstGeom>
          <a:solidFill>
            <a:srgbClr val="0066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Record Layout</a:t>
            </a:r>
          </a:p>
        </p:txBody>
      </p:sp>
      <p:sp>
        <p:nvSpPr>
          <p:cNvPr id="7" name="Rectangle 6"/>
          <p:cNvSpPr/>
          <p:nvPr/>
        </p:nvSpPr>
        <p:spPr>
          <a:xfrm>
            <a:off x="4468239" y="2229254"/>
            <a:ext cx="2169268" cy="1057073"/>
          </a:xfrm>
          <a:prstGeom prst="rect">
            <a:avLst/>
          </a:prstGeom>
          <a:solidFill>
            <a:srgbClr val="0066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Logical Record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4996" y="741730"/>
            <a:ext cx="2169268" cy="1057073"/>
          </a:xfrm>
          <a:prstGeom prst="rect">
            <a:avLst/>
          </a:prstGeom>
          <a:solidFill>
            <a:srgbClr val="0066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Variable</a:t>
            </a:r>
          </a:p>
        </p:txBody>
      </p:sp>
      <p:cxnSp>
        <p:nvCxnSpPr>
          <p:cNvPr id="22" name="Elbow Connector 21"/>
          <p:cNvCxnSpPr>
            <a:stCxn id="2" idx="3"/>
            <a:endCxn id="5" idx="3"/>
          </p:cNvCxnSpPr>
          <p:nvPr/>
        </p:nvCxnSpPr>
        <p:spPr>
          <a:xfrm flipH="1" flipV="1">
            <a:off x="6634264" y="4248556"/>
            <a:ext cx="3243" cy="1490765"/>
          </a:xfrm>
          <a:prstGeom prst="bentConnector3">
            <a:avLst>
              <a:gd name="adj1" fmla="val -1784754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4458510" y="2795079"/>
            <a:ext cx="3243" cy="1490765"/>
          </a:xfrm>
          <a:prstGeom prst="bentConnector3">
            <a:avLst>
              <a:gd name="adj1" fmla="val -1784754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flipH="1" flipV="1">
            <a:off x="6634264" y="1219603"/>
            <a:ext cx="3243" cy="1490765"/>
          </a:xfrm>
          <a:prstGeom prst="bentConnector3">
            <a:avLst>
              <a:gd name="adj1" fmla="val -1784754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73567" y="4912468"/>
            <a:ext cx="358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Points to the record layout structures found in the data file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6655" y="3025302"/>
            <a:ext cx="315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Points to the logical data record (the set of variables in the record)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19481" y="1692613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Points to the individual variables that are part of the logical record</a:t>
            </a:r>
          </a:p>
        </p:txBody>
      </p:sp>
    </p:spTree>
    <p:extLst>
      <p:ext uri="{BB962C8B-B14F-4D97-AF65-F5344CB8AC3E}">
        <p14:creationId xmlns:p14="http://schemas.microsoft.com/office/powerpoint/2010/main" val="366899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25B1-8C19-4D01-BFDD-155DD289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DDI4 Goals of a Model Driven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8A31A-ABF5-4268-9362-8B105FF7B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produce a specification that can be more easily managed, extended, and be expressed in different representations</a:t>
            </a:r>
            <a:endParaRPr lang="en-US" b="0" dirty="0">
              <a:effectLst/>
            </a:endParaRPr>
          </a:p>
          <a:p>
            <a:r>
              <a:rPr lang="en-US" dirty="0"/>
              <a:t>To be more responsive to changing requirements from the user communities</a:t>
            </a:r>
            <a:endParaRPr lang="en-US" b="0" dirty="0">
              <a:effectLst/>
            </a:endParaRPr>
          </a:p>
          <a:p>
            <a:r>
              <a:rPr lang="en-US" dirty="0"/>
              <a:t>To more easily align the specification to other current and emerging standards</a:t>
            </a:r>
            <a:endParaRPr lang="en-US" b="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0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F651-DC65-4BAD-8061-DC628711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DDI4 what we’re working on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B9DC-137E-4F17-9C8E-6DD14E82C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Refining the Variable Cascade (ISO/IEC 11179)</a:t>
            </a:r>
          </a:p>
          <a:p>
            <a:pPr lvl="1"/>
            <a:r>
              <a:rPr lang="en-US" dirty="0"/>
              <a:t>Conceptual Variable</a:t>
            </a:r>
          </a:p>
          <a:p>
            <a:pPr lvl="1"/>
            <a:r>
              <a:rPr lang="en-US" dirty="0"/>
              <a:t>Represented Variable</a:t>
            </a:r>
          </a:p>
          <a:p>
            <a:pPr lvl="1"/>
            <a:r>
              <a:rPr lang="en-US" dirty="0"/>
              <a:t>Instance Variable</a:t>
            </a:r>
          </a:p>
          <a:p>
            <a:r>
              <a:rPr lang="en-US" dirty="0"/>
              <a:t>Expanding description of data down to the datum </a:t>
            </a:r>
          </a:p>
          <a:p>
            <a:pPr lvl="1"/>
            <a:r>
              <a:rPr lang="en-US" dirty="0"/>
              <a:t>“datum centric” view</a:t>
            </a:r>
          </a:p>
          <a:p>
            <a:r>
              <a:rPr lang="en-US" dirty="0"/>
              <a:t>Associating viewpoints on the data</a:t>
            </a:r>
          </a:p>
          <a:p>
            <a:pPr lvl="1"/>
            <a:r>
              <a:rPr lang="en-US" dirty="0">
                <a:effectLst/>
              </a:rPr>
              <a:t>The assignment of measure, identifier and attribute roles to Instance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8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262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Clarifying what the data are</vt:lpstr>
      <vt:lpstr>PowerPoint Presentation</vt:lpstr>
      <vt:lpstr>DDI4 Goals of a Model Driven Design</vt:lpstr>
      <vt:lpstr>DDI4 what we’re working on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Thomas</dc:creator>
  <cp:lastModifiedBy>Wendy Thomas</cp:lastModifiedBy>
  <cp:revision>2</cp:revision>
  <dcterms:created xsi:type="dcterms:W3CDTF">2017-10-18T16:42:05Z</dcterms:created>
  <dcterms:modified xsi:type="dcterms:W3CDTF">2017-10-18T16:57:15Z</dcterms:modified>
</cp:coreProperties>
</file>