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71" r:id="rId3"/>
    <p:sldId id="257" r:id="rId4"/>
    <p:sldId id="259" r:id="rId5"/>
    <p:sldId id="258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915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508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920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231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6198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330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867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112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778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630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072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92556-074E-45E4-9D4F-791A595F3FCD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A342B-B731-4805-892E-E351E0D2B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870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nlm.nih.gov/cde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di-alliance.atlassian.net/wiki/spaces/DDI4/pages/491683/Data+Capture+Tea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DDI Moving Forward: Integration of Core Components / DDI-based Infrastructure Vision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Joachim Wackerow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75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Discovery / </a:t>
            </a:r>
            <a:r>
              <a:rPr lang="en-US" dirty="0"/>
              <a:t>Data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Discovery</a:t>
            </a:r>
          </a:p>
          <a:p>
            <a:pPr lvl="1" fontAlgn="base"/>
            <a:r>
              <a:rPr lang="en-US" dirty="0" smtClean="0"/>
              <a:t>Can </a:t>
            </a:r>
            <a:r>
              <a:rPr lang="en-US" dirty="0"/>
              <a:t>we do full DISCO?  </a:t>
            </a:r>
            <a:r>
              <a:rPr lang="en-US" dirty="0" smtClean="0"/>
              <a:t>Do mapping </a:t>
            </a:r>
            <a:r>
              <a:rPr lang="en-US" dirty="0"/>
              <a:t>and see </a:t>
            </a:r>
            <a:r>
              <a:rPr lang="en-US" dirty="0" smtClean="0"/>
              <a:t>gaps</a:t>
            </a:r>
          </a:p>
          <a:p>
            <a:pPr fontAlgn="base"/>
            <a:r>
              <a:rPr lang="en-US" dirty="0"/>
              <a:t>Data </a:t>
            </a:r>
            <a:r>
              <a:rPr lang="en-US" dirty="0" smtClean="0"/>
              <a:t>Processing</a:t>
            </a:r>
          </a:p>
          <a:p>
            <a:pPr lvl="1" fontAlgn="base"/>
            <a:r>
              <a:rPr lang="en-US" dirty="0" smtClean="0"/>
              <a:t>Data </a:t>
            </a:r>
            <a:r>
              <a:rPr lang="en-US" dirty="0"/>
              <a:t>transformation - describe derived variable, data cleaning, workflow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470576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89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Content Compatibility </a:t>
            </a:r>
            <a:r>
              <a:rPr lang="en-US" dirty="0" smtClean="0"/>
              <a:t>with</a:t>
            </a:r>
            <a:br>
              <a:rPr lang="en-US" dirty="0" smtClean="0"/>
            </a:br>
            <a:r>
              <a:rPr lang="en-US" dirty="0" smtClean="0"/>
              <a:t>previous </a:t>
            </a:r>
            <a:r>
              <a:rPr lang="en-US" dirty="0"/>
              <a:t>DDI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Cross check with 2.5 and 3.2</a:t>
            </a:r>
          </a:p>
          <a:p>
            <a:pPr lvl="1" fontAlgn="base"/>
            <a:r>
              <a:rPr lang="en-US" dirty="0">
                <a:solidFill>
                  <a:srgbClr val="0070C0"/>
                </a:solidFill>
              </a:rPr>
              <a:t>Archive specific lifecycle information needed? Needs to be done carefully in coordination with creating an execution layer for process</a:t>
            </a:r>
          </a:p>
          <a:p>
            <a:pPr lvl="1" fontAlgn="base"/>
            <a:r>
              <a:rPr lang="en-US" dirty="0"/>
              <a:t>Geography (will be done anyway in the timeframe, relationship to ISO should documented on the item level</a:t>
            </a:r>
          </a:p>
          <a:p>
            <a:pPr fontAlgn="base"/>
            <a:r>
              <a:rPr lang="en-US" dirty="0"/>
              <a:t>Mapping of DDI4 items to 2.5 and 3.2</a:t>
            </a:r>
          </a:p>
          <a:p>
            <a:pPr fontAlgn="base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614592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3585" y="122053"/>
            <a:ext cx="99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Optional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542922" y="491385"/>
            <a:ext cx="628043" cy="17909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086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Data Capture -  LIM - </a:t>
            </a:r>
            <a:r>
              <a:rPr lang="en-US" dirty="0" smtClean="0"/>
              <a:t>Brisket</a:t>
            </a:r>
            <a:endParaRPr lang="en-US" dirty="0"/>
          </a:p>
          <a:p>
            <a:pPr fontAlgn="base"/>
            <a:r>
              <a:rPr lang="en-US" dirty="0"/>
              <a:t>Internet </a:t>
            </a:r>
            <a:r>
              <a:rPr lang="en-US" dirty="0" smtClean="0"/>
              <a:t>source, </a:t>
            </a:r>
            <a:r>
              <a:rPr lang="en-US" dirty="0"/>
              <a:t>Smart meter data </a:t>
            </a:r>
            <a:r>
              <a:rPr lang="en-US" dirty="0" smtClean="0"/>
              <a:t>(IOT - Internet of Things)</a:t>
            </a:r>
            <a:endParaRPr lang="en-US" dirty="0"/>
          </a:p>
          <a:p>
            <a:pPr fontAlgn="base"/>
            <a:r>
              <a:rPr lang="en-US" dirty="0"/>
              <a:t>How to apply </a:t>
            </a:r>
            <a:r>
              <a:rPr lang="en-US" dirty="0" smtClean="0"/>
              <a:t>DDI 4 </a:t>
            </a:r>
            <a:r>
              <a:rPr lang="en-US" dirty="0"/>
              <a:t>for register data (official data</a:t>
            </a:r>
            <a:r>
              <a:rPr lang="en-US" dirty="0" smtClean="0"/>
              <a:t>)?</a:t>
            </a:r>
            <a:endParaRPr lang="en-US" dirty="0"/>
          </a:p>
          <a:p>
            <a:pPr fontAlgn="base"/>
            <a:r>
              <a:rPr lang="en-US" dirty="0">
                <a:hlinkClick r:id="rId2"/>
              </a:rPr>
              <a:t>Common Data </a:t>
            </a:r>
            <a:r>
              <a:rPr lang="en-US" dirty="0" smtClean="0">
                <a:hlinkClick r:id="rId2"/>
              </a:rPr>
              <a:t>Elements</a:t>
            </a:r>
            <a:r>
              <a:rPr lang="en-US" dirty="0" smtClean="0"/>
              <a:t> (CDE)</a:t>
            </a:r>
            <a:endParaRPr lang="en-US" dirty="0"/>
          </a:p>
          <a:p>
            <a:pPr fontAlgn="base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470576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54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Known Unknowns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fontAlgn="base"/>
            <a:r>
              <a:rPr lang="en-US" dirty="0">
                <a:solidFill>
                  <a:srgbClr val="0070C0"/>
                </a:solidFill>
              </a:rPr>
              <a:t>Qualitative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Complex questionnaires</a:t>
            </a:r>
          </a:p>
          <a:p>
            <a:pPr lvl="1" fontAlgn="base"/>
            <a:r>
              <a:rPr lang="en-US" dirty="0">
                <a:solidFill>
                  <a:srgbClr val="0070C0"/>
                </a:solidFill>
              </a:rPr>
              <a:t>going off somewhere else</a:t>
            </a:r>
          </a:p>
          <a:p>
            <a:pPr lvl="1" fontAlgn="base"/>
            <a:r>
              <a:rPr lang="en-US" dirty="0">
                <a:solidFill>
                  <a:srgbClr val="0070C0"/>
                </a:solidFill>
              </a:rPr>
              <a:t>back end office integration</a:t>
            </a:r>
          </a:p>
          <a:p>
            <a:pPr lvl="1" fontAlgn="base"/>
            <a:r>
              <a:rPr lang="en-US" dirty="0">
                <a:solidFill>
                  <a:srgbClr val="0070C0"/>
                </a:solidFill>
              </a:rPr>
              <a:t>Question Grids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Execution layer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Access restrictions on metadata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Lifecycle orchestration</a:t>
            </a:r>
          </a:p>
          <a:p>
            <a:pPr fontAlgn="base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614592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3585" y="122053"/>
            <a:ext cx="99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Optional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4572000" y="491385"/>
            <a:ext cx="2598965" cy="1569463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03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Strategic </a:t>
            </a:r>
            <a:r>
              <a:rPr lang="de-DE" dirty="0" err="1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Mission and guiding principles (without time limitation)</a:t>
            </a:r>
          </a:p>
          <a:p>
            <a:pPr lvl="1"/>
            <a:r>
              <a:rPr lang="en-US" dirty="0"/>
              <a:t>Define the frame of all work of the DDI Alliance</a:t>
            </a:r>
          </a:p>
          <a:p>
            <a:pPr lvl="0"/>
            <a:r>
              <a:rPr lang="en-US" dirty="0"/>
              <a:t>Strategic plan (3-5 years)</a:t>
            </a:r>
          </a:p>
          <a:p>
            <a:pPr lvl="1"/>
            <a:r>
              <a:rPr lang="en-US" dirty="0"/>
              <a:t>Defines strategic goals and tasks of the DDI Alliance</a:t>
            </a:r>
          </a:p>
          <a:p>
            <a:pPr lvl="0"/>
            <a:r>
              <a:rPr lang="en-US" dirty="0"/>
              <a:t>Vision for a DDI-based infrastructure for the empirical social sciences (8-10 years)</a:t>
            </a:r>
          </a:p>
          <a:p>
            <a:pPr lvl="1"/>
            <a:r>
              <a:rPr lang="en-US" dirty="0"/>
              <a:t>Defines infrastructure framework where </a:t>
            </a:r>
            <a:r>
              <a:rPr lang="en-US" dirty="0" smtClean="0"/>
              <a:t>other organizations are expected to contribute </a:t>
            </a:r>
            <a:r>
              <a:rPr lang="en-US" dirty="0"/>
              <a:t>building blocks</a:t>
            </a:r>
          </a:p>
          <a:p>
            <a:pPr lvl="0"/>
            <a:r>
              <a:rPr lang="en-US" dirty="0" smtClean="0"/>
              <a:t>DDI 4 </a:t>
            </a:r>
            <a:r>
              <a:rPr lang="en-US" dirty="0"/>
              <a:t>Prototype Delivery Schedule (1 year)</a:t>
            </a:r>
          </a:p>
          <a:p>
            <a:pPr lvl="1"/>
            <a:r>
              <a:rPr lang="en-US" dirty="0"/>
              <a:t>Defines task schedule for the DDI </a:t>
            </a:r>
            <a:r>
              <a:rPr lang="en-US" dirty="0" smtClean="0"/>
              <a:t>Alliance, basis for project management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185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Strategic </a:t>
            </a:r>
            <a:r>
              <a:rPr lang="de-DE" dirty="0" err="1" smtClean="0"/>
              <a:t>Documents</a:t>
            </a:r>
            <a:r>
              <a:rPr lang="de-DE" dirty="0" smtClean="0"/>
              <a:t> - </a:t>
            </a:r>
            <a:r>
              <a:rPr lang="de-DE" dirty="0" err="1" smtClean="0"/>
              <a:t>Relationship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949552" y="1844824"/>
            <a:ext cx="6150840" cy="3780139"/>
          </a:xfrm>
          <a:prstGeom prst="ellipse">
            <a:avLst/>
          </a:prstGeom>
          <a:pattFill prst="wdDn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83100" y="3284984"/>
            <a:ext cx="4268343" cy="260375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115082" y="3789039"/>
            <a:ext cx="1584710" cy="331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Strategic Plan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331640" y="4120517"/>
            <a:ext cx="2150483" cy="165163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343439" y="4696112"/>
            <a:ext cx="1572377" cy="38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/>
              <a:t>DDI4 Prototype Delivery Schedule</a:t>
            </a:r>
            <a:endParaRPr kumimoji="0" lang="de-DE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971600" y="5916623"/>
            <a:ext cx="4268073" cy="369729"/>
          </a:xfrm>
          <a:prstGeom prst="rect">
            <a:avLst/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Mission and Guiding Principles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4472343" y="1928281"/>
            <a:ext cx="1231980" cy="495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Infrastructure Vision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 rot="16200000">
            <a:off x="-899519" y="4675198"/>
            <a:ext cx="2964577" cy="249635"/>
          </a:xfrm>
          <a:prstGeom prst="rect">
            <a:avLst/>
          </a:prstGeom>
          <a:pattFill prst="pct70">
            <a:fgClr>
              <a:srgbClr val="8DB3E2"/>
            </a:fgClr>
            <a:bgClr>
              <a:srgbClr val="FFFFFF"/>
            </a:bgClr>
          </a:patt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   A l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n c e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 rot="16200000">
            <a:off x="6509594" y="3600789"/>
            <a:ext cx="3743777" cy="248285"/>
          </a:xfrm>
          <a:prstGeom prst="rect">
            <a:avLst/>
          </a:prstGeom>
          <a:pattFill prst="pct25">
            <a:fgClr>
              <a:srgbClr val="5A5A5A"/>
            </a:fgClr>
            <a:bgClr>
              <a:srgbClr val="FFFFFF"/>
            </a:bgClr>
          </a:patt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User Organizations / Other Stakeholders 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853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Purpose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Infrastructure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 be used by organizations in the empirical social sciences completely, partially, or not at all (local ways to deal with metadata).</a:t>
            </a:r>
          </a:p>
          <a:p>
            <a:r>
              <a:rPr lang="en-US" dirty="0" smtClean="0"/>
              <a:t>Definition of a distributed network infrastructure where multiple stakeholders can contribute building blocks (for example a repository of questions).</a:t>
            </a:r>
          </a:p>
          <a:p>
            <a:r>
              <a:rPr lang="en-US" dirty="0" smtClean="0"/>
              <a:t>The vision plan using DDI as a specification would enable an interoperable infrastructure rather than metadata islands.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34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Distributed Network Infrastructure Enables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b="1" dirty="0"/>
              <a:t>Standardized structured documentation</a:t>
            </a:r>
            <a:r>
              <a:rPr lang="en-US" dirty="0"/>
              <a:t> of core items which are used throughout empirical studies in this field</a:t>
            </a:r>
          </a:p>
          <a:p>
            <a:pPr lvl="0"/>
            <a:r>
              <a:rPr lang="en-US" b="1" dirty="0"/>
              <a:t>Documentation while</a:t>
            </a:r>
            <a:r>
              <a:rPr lang="en-US" dirty="0"/>
              <a:t> </a:t>
            </a:r>
            <a:r>
              <a:rPr lang="en-US" dirty="0" smtClean="0"/>
              <a:t>designing </a:t>
            </a:r>
            <a:r>
              <a:rPr lang="en-US" dirty="0"/>
              <a:t>studies, while the data capturing process, while specific data lifecycle stages (in contrast to after the fact)</a:t>
            </a:r>
          </a:p>
          <a:p>
            <a:pPr lvl="0"/>
            <a:r>
              <a:rPr lang="en-US" b="1" dirty="0"/>
              <a:t>Metadata-driven approaches</a:t>
            </a:r>
            <a:r>
              <a:rPr lang="en-US" dirty="0"/>
              <a:t> in the data collection process, i.e. questionnaires built on the basis of metadata</a:t>
            </a:r>
          </a:p>
          <a:p>
            <a:pPr lvl="0"/>
            <a:r>
              <a:rPr lang="en-US" dirty="0"/>
              <a:t>Globally unique </a:t>
            </a:r>
            <a:r>
              <a:rPr lang="en-US" b="1" dirty="0"/>
              <a:t>persistent identification</a:t>
            </a:r>
            <a:r>
              <a:rPr lang="en-US" dirty="0"/>
              <a:t> of each single metadata item</a:t>
            </a:r>
          </a:p>
          <a:p>
            <a:pPr lvl="0"/>
            <a:r>
              <a:rPr lang="en-US" b="1" dirty="0"/>
              <a:t>Re-use of existing metadata items</a:t>
            </a:r>
            <a:r>
              <a:rPr lang="en-US" dirty="0"/>
              <a:t> like theoretical concepts, questions, variable definitions, and code lists. The re-use can be done in a single study, in waves of longitudinal studies, or across studies to enable comparison.</a:t>
            </a:r>
          </a:p>
          <a:p>
            <a:pPr lvl="0"/>
            <a:r>
              <a:rPr lang="en-US" dirty="0"/>
              <a:t>Building </a:t>
            </a:r>
            <a:r>
              <a:rPr lang="en-US" b="1" dirty="0"/>
              <a:t>metadata repositories</a:t>
            </a:r>
            <a:r>
              <a:rPr lang="en-US" dirty="0"/>
              <a:t> for most common item types like concepts, questions, variables, and code lists</a:t>
            </a:r>
          </a:p>
          <a:p>
            <a:pPr lvl="0"/>
            <a:r>
              <a:rPr lang="en-US" dirty="0"/>
              <a:t>Building a </a:t>
            </a:r>
            <a:r>
              <a:rPr lang="en-US" b="1" dirty="0"/>
              <a:t>central registry</a:t>
            </a:r>
            <a:r>
              <a:rPr lang="en-US" dirty="0"/>
              <a:t> for these items to search and find specific items across multiple repositories.</a:t>
            </a:r>
          </a:p>
          <a:p>
            <a:pPr lvl="0"/>
            <a:r>
              <a:rPr lang="en-US" dirty="0"/>
              <a:t>Support of </a:t>
            </a:r>
            <a:r>
              <a:rPr lang="en-US" b="1" dirty="0"/>
              <a:t>transparency</a:t>
            </a:r>
            <a:r>
              <a:rPr lang="en-US" dirty="0"/>
              <a:t> of the research and data collection process</a:t>
            </a:r>
          </a:p>
          <a:p>
            <a:pPr lvl="0"/>
            <a:r>
              <a:rPr lang="en-US" b="1" dirty="0"/>
              <a:t>Reproducible research</a:t>
            </a:r>
            <a:r>
              <a:rPr lang="en-US" dirty="0"/>
              <a:t> in documenting process and transformation steps while the data lifecycle</a:t>
            </a:r>
          </a:p>
          <a:p>
            <a:r>
              <a:rPr lang="en-US" dirty="0"/>
              <a:t>Building </a:t>
            </a:r>
            <a:r>
              <a:rPr lang="en-US" b="1" dirty="0"/>
              <a:t>dynamic archives</a:t>
            </a:r>
            <a:r>
              <a:rPr lang="en-US" dirty="0"/>
              <a:t>, i.e. data lifecycle stages can be archived before the whole study is finalized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701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Mutual </a:t>
            </a:r>
            <a:r>
              <a:rPr lang="de-DE" dirty="0" err="1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An </a:t>
            </a:r>
            <a:r>
              <a:rPr lang="de-DE" dirty="0" err="1" smtClean="0"/>
              <a:t>institution</a:t>
            </a:r>
            <a:r>
              <a:rPr lang="de-DE" dirty="0" smtClean="0"/>
              <a:t> </a:t>
            </a:r>
            <a:r>
              <a:rPr lang="de-DE" dirty="0" err="1" smtClean="0"/>
              <a:t>realizing</a:t>
            </a:r>
            <a:r>
              <a:rPr lang="de-DE" dirty="0" smtClean="0"/>
              <a:t> a </a:t>
            </a:r>
            <a:r>
              <a:rPr lang="de-DE" dirty="0" err="1" smtClean="0"/>
              <a:t>building</a:t>
            </a:r>
            <a:r>
              <a:rPr lang="de-DE" dirty="0" smtClean="0"/>
              <a:t> block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infrastructure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benefits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…</a:t>
            </a:r>
          </a:p>
          <a:p>
            <a:pPr lvl="1"/>
            <a:r>
              <a:rPr lang="de-DE" dirty="0" smtClean="0"/>
              <a:t>a larger plan </a:t>
            </a:r>
            <a:r>
              <a:rPr lang="de-DE" dirty="0" err="1" smtClean="0"/>
              <a:t>with</a:t>
            </a:r>
            <a:r>
              <a:rPr lang="de-DE" dirty="0" smtClean="0"/>
              <a:t> well-</a:t>
            </a:r>
            <a:r>
              <a:rPr lang="de-DE" dirty="0" err="1" smtClean="0"/>
              <a:t>defined</a:t>
            </a:r>
            <a:r>
              <a:rPr lang="de-DE" dirty="0" smtClean="0"/>
              <a:t> </a:t>
            </a:r>
            <a:r>
              <a:rPr lang="de-DE" dirty="0" err="1" smtClean="0"/>
              <a:t>interfaces</a:t>
            </a:r>
            <a:endParaRPr lang="de-DE" dirty="0" smtClean="0"/>
          </a:p>
          <a:p>
            <a:pPr lvl="1"/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components</a:t>
            </a:r>
            <a:endParaRPr lang="de-DE" dirty="0" smtClean="0"/>
          </a:p>
          <a:p>
            <a:pPr lvl="1"/>
            <a:r>
              <a:rPr lang="de-DE" dirty="0" err="1" smtClean="0"/>
              <a:t>referencing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above</a:t>
            </a:r>
            <a:r>
              <a:rPr lang="de-DE" dirty="0" smtClean="0"/>
              <a:t> in </a:t>
            </a:r>
            <a:r>
              <a:rPr lang="de-DE" dirty="0" err="1" smtClean="0"/>
              <a:t>proposals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funding</a:t>
            </a:r>
            <a:r>
              <a:rPr lang="de-DE" dirty="0" smtClean="0"/>
              <a:t> </a:t>
            </a:r>
            <a:r>
              <a:rPr lang="de-DE" dirty="0" err="1" smtClean="0"/>
              <a:t>agencies</a:t>
            </a:r>
            <a:endParaRPr lang="de-DE" dirty="0" smtClean="0"/>
          </a:p>
          <a:p>
            <a:pPr lvl="2"/>
            <a:r>
              <a:rPr lang="de-DE" dirty="0" smtClean="0"/>
              <a:t>Such a </a:t>
            </a:r>
            <a:r>
              <a:rPr lang="de-DE" dirty="0" err="1" smtClean="0"/>
              <a:t>proposal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bigger</a:t>
            </a:r>
            <a:r>
              <a:rPr lang="de-DE" dirty="0" smtClean="0"/>
              <a:t> </a:t>
            </a:r>
            <a:r>
              <a:rPr lang="de-DE" dirty="0" err="1" smtClean="0"/>
              <a:t>picture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isolated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empirical</a:t>
            </a:r>
            <a:r>
              <a:rPr lang="de-DE" dirty="0" smtClean="0"/>
              <a:t> SBE </a:t>
            </a:r>
            <a:r>
              <a:rPr lang="de-DE" dirty="0" err="1" smtClean="0"/>
              <a:t>sciences</a:t>
            </a:r>
            <a:r>
              <a:rPr lang="de-DE" dirty="0" smtClean="0"/>
              <a:t> </a:t>
            </a:r>
            <a:r>
              <a:rPr lang="de-DE" dirty="0" err="1" smtClean="0"/>
              <a:t>benefit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 </a:t>
            </a:r>
            <a:r>
              <a:rPr lang="de-DE" dirty="0" err="1" smtClean="0"/>
              <a:t>growing</a:t>
            </a:r>
            <a:r>
              <a:rPr lang="de-DE" dirty="0" smtClean="0"/>
              <a:t> </a:t>
            </a:r>
            <a:r>
              <a:rPr lang="de-DE" dirty="0" err="1" smtClean="0"/>
              <a:t>distributed</a:t>
            </a:r>
            <a:r>
              <a:rPr lang="de-DE" dirty="0" smtClean="0"/>
              <a:t> </a:t>
            </a:r>
            <a:r>
              <a:rPr lang="de-DE" dirty="0" err="1" smtClean="0"/>
              <a:t>infrastructure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endParaRPr lang="de-DE" dirty="0" smtClean="0"/>
          </a:p>
          <a:p>
            <a:r>
              <a:rPr lang="de-DE" dirty="0" smtClean="0"/>
              <a:t>The DDI Alliance </a:t>
            </a:r>
            <a:r>
              <a:rPr lang="de-DE" dirty="0" err="1" smtClean="0"/>
              <a:t>benefits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third</a:t>
            </a:r>
            <a:r>
              <a:rPr lang="de-DE" dirty="0" smtClean="0"/>
              <a:t>-party </a:t>
            </a:r>
            <a:r>
              <a:rPr lang="de-DE" dirty="0" err="1" smtClean="0"/>
              <a:t>contributions</a:t>
            </a:r>
            <a:endParaRPr lang="de-DE" dirty="0" smtClean="0"/>
          </a:p>
          <a:p>
            <a:pPr lvl="1"/>
            <a:r>
              <a:rPr lang="de-DE" dirty="0" smtClean="0"/>
              <a:t>The Alliance </a:t>
            </a:r>
            <a:r>
              <a:rPr lang="de-DE" dirty="0" err="1" smtClean="0"/>
              <a:t>wouldn‘t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resources</a:t>
            </a:r>
            <a:r>
              <a:rPr lang="de-DE" dirty="0" smtClean="0"/>
              <a:t> (</a:t>
            </a:r>
            <a:r>
              <a:rPr lang="de-DE" dirty="0" err="1" smtClean="0"/>
              <a:t>nor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objective</a:t>
            </a:r>
            <a:r>
              <a:rPr lang="de-DE" dirty="0" smtClean="0"/>
              <a:t>)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realize</a:t>
            </a:r>
            <a:r>
              <a:rPr lang="de-DE" dirty="0" smtClean="0"/>
              <a:t> all </a:t>
            </a:r>
            <a:r>
              <a:rPr lang="de-DE" dirty="0" err="1" smtClean="0"/>
              <a:t>components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infrastructure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31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Infrastructure Vision -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description with high-level goals</a:t>
            </a:r>
          </a:p>
          <a:p>
            <a:pPr lvl="0"/>
            <a:r>
              <a:rPr lang="en-US" dirty="0" smtClean="0"/>
              <a:t>Longer description of </a:t>
            </a:r>
            <a:r>
              <a:rPr lang="en-US" dirty="0"/>
              <a:t>services to achieve each of the high-level </a:t>
            </a:r>
            <a:r>
              <a:rPr lang="en-US" dirty="0" smtClean="0"/>
              <a:t>goals</a:t>
            </a:r>
            <a:endParaRPr lang="en-US" dirty="0"/>
          </a:p>
          <a:p>
            <a:r>
              <a:rPr lang="en-US" dirty="0" smtClean="0"/>
              <a:t>Technical requirements for the services</a:t>
            </a:r>
          </a:p>
          <a:p>
            <a:r>
              <a:rPr lang="de-DE" dirty="0" smtClean="0"/>
              <a:t>Task </a:t>
            </a:r>
            <a:r>
              <a:rPr lang="de-DE" dirty="0" err="1" smtClean="0"/>
              <a:t>Responsibilities</a:t>
            </a:r>
            <a:r>
              <a:rPr lang="de-DE" dirty="0" smtClean="0"/>
              <a:t> (DDI Alliance / </a:t>
            </a:r>
            <a:r>
              <a:rPr lang="de-DE" dirty="0" err="1" smtClean="0"/>
              <a:t>stakeholders</a:t>
            </a:r>
            <a:r>
              <a:rPr lang="de-DE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904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Workshop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Integration </a:t>
            </a:r>
            <a:r>
              <a:rPr lang="de-DE" dirty="0" err="1" smtClean="0"/>
              <a:t>of</a:t>
            </a:r>
            <a:r>
              <a:rPr lang="de-DE" dirty="0" smtClean="0"/>
              <a:t> Data Capture </a:t>
            </a:r>
            <a:r>
              <a:rPr lang="de-DE" dirty="0" err="1" smtClean="0"/>
              <a:t>and</a:t>
            </a:r>
            <a:r>
              <a:rPr lang="de-DE" dirty="0" smtClean="0"/>
              <a:t> Data Description in </a:t>
            </a:r>
            <a:r>
              <a:rPr lang="de-DE" dirty="0" err="1" smtClean="0"/>
              <a:t>the</a:t>
            </a:r>
            <a:r>
              <a:rPr lang="de-DE" dirty="0" smtClean="0"/>
              <a:t> light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planned</a:t>
            </a:r>
            <a:r>
              <a:rPr lang="de-DE" dirty="0" smtClean="0"/>
              <a:t> DDI 4 Prototype</a:t>
            </a:r>
          </a:p>
          <a:p>
            <a:pPr lvl="1"/>
            <a:r>
              <a:rPr lang="en-US" dirty="0"/>
              <a:t>Modelling is supporting </a:t>
            </a:r>
            <a:r>
              <a:rPr lang="en-US" dirty="0" smtClean="0"/>
              <a:t>this</a:t>
            </a:r>
          </a:p>
          <a:p>
            <a:r>
              <a:rPr lang="en-US" dirty="0"/>
              <a:t>Use </a:t>
            </a:r>
            <a:r>
              <a:rPr lang="en-US" dirty="0" smtClean="0"/>
              <a:t>cases</a:t>
            </a:r>
            <a:endParaRPr lang="en-US" dirty="0"/>
          </a:p>
          <a:p>
            <a:pPr lvl="1"/>
            <a:r>
              <a:rPr lang="en-US" dirty="0" smtClean="0"/>
              <a:t>Description </a:t>
            </a:r>
            <a:r>
              <a:rPr lang="en-US" dirty="0"/>
              <a:t>of major use cases and what </a:t>
            </a:r>
            <a:r>
              <a:rPr lang="en-US" dirty="0" smtClean="0"/>
              <a:t>DDI </a:t>
            </a:r>
            <a:r>
              <a:rPr lang="en-US" dirty="0"/>
              <a:t>4 can do for </a:t>
            </a:r>
            <a:r>
              <a:rPr lang="en-US" dirty="0" smtClean="0"/>
              <a:t>them. Focus on the </a:t>
            </a:r>
            <a:r>
              <a:rPr lang="en-US" dirty="0"/>
              <a:t>core sets of items which are realized in the three functional </a:t>
            </a:r>
            <a:r>
              <a:rPr lang="en-US" dirty="0" smtClean="0"/>
              <a:t>views Data Capture, Data Description, and Codebook</a:t>
            </a:r>
          </a:p>
          <a:p>
            <a:r>
              <a:rPr lang="de-DE" dirty="0" smtClean="0"/>
              <a:t>Strategic </a:t>
            </a:r>
            <a:r>
              <a:rPr lang="de-DE" dirty="0" err="1" smtClean="0"/>
              <a:t>Documents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917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Audience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2332041"/>
              </p:ext>
            </p:extLst>
          </p:nvPr>
        </p:nvGraphicFramePr>
        <p:xfrm>
          <a:off x="868625" y="2060848"/>
          <a:ext cx="7375783" cy="3662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8658"/>
                <a:gridCol w="1229425"/>
                <a:gridCol w="1229425"/>
                <a:gridCol w="1229425"/>
                <a:gridCol w="1229425"/>
                <a:gridCol w="1229425"/>
              </a:tblGrid>
              <a:tr h="73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Specification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Developers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Members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Management (Users)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Application Developers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Funding Agencies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5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 and Guiding Principles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8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Strategic Plan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8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DDI 4 Prototype Delivery Schedule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Infrastructure Vision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64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Time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6067216"/>
              </p:ext>
            </p:extLst>
          </p:nvPr>
        </p:nvGraphicFramePr>
        <p:xfrm>
          <a:off x="636274" y="1764728"/>
          <a:ext cx="7848874" cy="3988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7601"/>
                <a:gridCol w="1307601"/>
                <a:gridCol w="1308418"/>
                <a:gridCol w="1308418"/>
                <a:gridCol w="1308418"/>
                <a:gridCol w="1308418"/>
              </a:tblGrid>
              <a:tr h="3633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Years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5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Mission and Guiding Principles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Unlimited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8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Strategic Plan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Every 4 years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…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…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DDI 4 Prototype Delivery Schedule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Every 1 or 2 years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…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…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…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…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Infrastructure Vision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Approx. 8 Years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742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Pillars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dirty="0"/>
              <a:t>DDI Long-Term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de-DE" dirty="0" smtClean="0"/>
              <a:t>DDI </a:t>
            </a:r>
            <a:r>
              <a:rPr lang="de-DE" dirty="0" err="1" smtClean="0"/>
              <a:t>Specification</a:t>
            </a:r>
            <a:endParaRPr lang="de-DE" dirty="0" smtClean="0"/>
          </a:p>
          <a:p>
            <a:pPr lvl="1"/>
            <a:r>
              <a:rPr lang="de-DE" dirty="0" smtClean="0"/>
              <a:t>Definition </a:t>
            </a:r>
            <a:r>
              <a:rPr lang="de-DE" dirty="0" err="1" smtClean="0"/>
              <a:t>by</a:t>
            </a:r>
            <a:r>
              <a:rPr lang="de-DE" dirty="0" smtClean="0"/>
              <a:t> formal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English </a:t>
            </a:r>
            <a:r>
              <a:rPr lang="de-DE" dirty="0" err="1" smtClean="0"/>
              <a:t>documentation</a:t>
            </a:r>
            <a:endParaRPr lang="de-DE" dirty="0" smtClean="0"/>
          </a:p>
          <a:p>
            <a:pPr lvl="1"/>
            <a:r>
              <a:rPr lang="de-DE" dirty="0" err="1" smtClean="0"/>
              <a:t>Supporting</a:t>
            </a:r>
            <a:r>
              <a:rPr lang="de-DE" dirty="0" smtClean="0"/>
              <a:t> material</a:t>
            </a:r>
          </a:p>
          <a:p>
            <a:pPr lvl="2"/>
            <a:r>
              <a:rPr lang="de-DE" dirty="0" smtClean="0"/>
              <a:t>Test </a:t>
            </a:r>
            <a:r>
              <a:rPr lang="de-DE" dirty="0" err="1" smtClean="0"/>
              <a:t>cases</a:t>
            </a:r>
            <a:r>
              <a:rPr lang="de-DE" dirty="0" smtClean="0"/>
              <a:t> –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endParaRPr lang="de-DE" dirty="0" smtClean="0"/>
          </a:p>
          <a:p>
            <a:pPr lvl="3"/>
            <a:r>
              <a:rPr lang="de-DE" dirty="0" smtClean="0"/>
              <a:t>Technical </a:t>
            </a:r>
            <a:r>
              <a:rPr lang="de-DE" dirty="0" err="1" smtClean="0"/>
              <a:t>instances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parts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specification</a:t>
            </a:r>
            <a:r>
              <a:rPr lang="de-DE" dirty="0" smtClean="0"/>
              <a:t> (i.e. in XML)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detailed</a:t>
            </a:r>
            <a:r>
              <a:rPr lang="de-DE" dirty="0" smtClean="0"/>
              <a:t> </a:t>
            </a:r>
            <a:r>
              <a:rPr lang="de-DE" dirty="0" err="1" smtClean="0"/>
              <a:t>purposes</a:t>
            </a:r>
            <a:endParaRPr lang="de-DE" dirty="0" smtClean="0"/>
          </a:p>
          <a:p>
            <a:pPr lvl="2"/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 –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endParaRPr lang="de-DE" dirty="0"/>
          </a:p>
          <a:p>
            <a:pPr lvl="3"/>
            <a:r>
              <a:rPr lang="de-DE" dirty="0" err="1" smtClean="0"/>
              <a:t>Descriptions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application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specification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scenarios</a:t>
            </a:r>
            <a:r>
              <a:rPr lang="de-DE" dirty="0" smtClean="0"/>
              <a:t> (not </a:t>
            </a:r>
            <a:r>
              <a:rPr lang="de-DE" dirty="0" err="1" smtClean="0"/>
              <a:t>necessarily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instance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Best Practices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achieving</a:t>
            </a:r>
            <a:r>
              <a:rPr lang="de-DE" dirty="0" smtClean="0"/>
              <a:t> </a:t>
            </a:r>
            <a:r>
              <a:rPr lang="de-DE" dirty="0" err="1" smtClean="0"/>
              <a:t>best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in </a:t>
            </a:r>
            <a:r>
              <a:rPr lang="de-DE" dirty="0" err="1" smtClean="0"/>
              <a:t>using</a:t>
            </a:r>
            <a:r>
              <a:rPr lang="de-DE" dirty="0" smtClean="0"/>
              <a:t> DDI</a:t>
            </a:r>
          </a:p>
          <a:p>
            <a:r>
              <a:rPr lang="de-DE" dirty="0" err="1" smtClean="0"/>
              <a:t>Identification</a:t>
            </a:r>
            <a:r>
              <a:rPr lang="de-DE" dirty="0" smtClean="0"/>
              <a:t>, </a:t>
            </a:r>
            <a:r>
              <a:rPr lang="de-DE" dirty="0" err="1" smtClean="0"/>
              <a:t>query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resolution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/>
              <a:t>DDI </a:t>
            </a:r>
            <a:r>
              <a:rPr lang="de-DE" dirty="0" err="1"/>
              <a:t>objects</a:t>
            </a:r>
            <a:endParaRPr lang="de-DE" dirty="0" smtClean="0"/>
          </a:p>
          <a:p>
            <a:pPr lvl="1"/>
            <a:r>
              <a:rPr lang="de-DE" dirty="0" smtClean="0"/>
              <a:t>Definition </a:t>
            </a:r>
            <a:r>
              <a:rPr lang="de-DE" dirty="0" err="1" smtClean="0"/>
              <a:t>of</a:t>
            </a:r>
            <a:r>
              <a:rPr lang="de-DE" dirty="0" smtClean="0"/>
              <a:t> DDI URN</a:t>
            </a:r>
          </a:p>
          <a:p>
            <a:pPr lvl="1"/>
            <a:r>
              <a:rPr lang="de-DE" dirty="0" smtClean="0"/>
              <a:t>Definition </a:t>
            </a:r>
            <a:r>
              <a:rPr lang="de-DE" dirty="0" err="1" smtClean="0"/>
              <a:t>of</a:t>
            </a:r>
            <a:r>
              <a:rPr lang="de-DE" dirty="0" smtClean="0"/>
              <a:t> DDI </a:t>
            </a:r>
            <a:r>
              <a:rPr lang="de-DE" dirty="0" err="1" smtClean="0"/>
              <a:t>query</a:t>
            </a:r>
            <a:r>
              <a:rPr lang="de-DE" dirty="0" smtClean="0"/>
              <a:t> </a:t>
            </a:r>
            <a:r>
              <a:rPr lang="de-DE" dirty="0" err="1" smtClean="0"/>
              <a:t>protocol</a:t>
            </a:r>
            <a:r>
              <a:rPr lang="de-DE" dirty="0" smtClean="0"/>
              <a:t> (i.e. REST)</a:t>
            </a:r>
          </a:p>
          <a:p>
            <a:pPr lvl="1"/>
            <a:r>
              <a:rPr lang="de-DE" dirty="0" smtClean="0"/>
              <a:t>Prototype </a:t>
            </a:r>
            <a:r>
              <a:rPr lang="de-DE" dirty="0" err="1" smtClean="0"/>
              <a:t>software</a:t>
            </a:r>
            <a:r>
              <a:rPr lang="de-DE" dirty="0" smtClean="0"/>
              <a:t> </a:t>
            </a:r>
            <a:r>
              <a:rPr lang="de-DE" dirty="0" err="1" smtClean="0"/>
              <a:t>components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query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resolution</a:t>
            </a:r>
            <a:endParaRPr lang="de-DE" dirty="0" smtClean="0"/>
          </a:p>
          <a:p>
            <a:r>
              <a:rPr lang="en-US" dirty="0"/>
              <a:t>Rules and software for metadata registry</a:t>
            </a:r>
            <a:endParaRPr lang="de-DE" dirty="0" smtClean="0"/>
          </a:p>
          <a:p>
            <a:r>
              <a:rPr lang="de-DE" dirty="0" err="1" smtClean="0"/>
              <a:t>Metadata</a:t>
            </a:r>
            <a:r>
              <a:rPr lang="de-DE" dirty="0" smtClean="0"/>
              <a:t> </a:t>
            </a:r>
            <a:r>
              <a:rPr lang="de-DE" dirty="0" err="1" smtClean="0"/>
              <a:t>repositories</a:t>
            </a:r>
            <a:endParaRPr lang="de-DE" dirty="0" smtClean="0"/>
          </a:p>
          <a:p>
            <a:pPr lvl="1"/>
            <a:r>
              <a:rPr lang="de-DE" dirty="0" smtClean="0"/>
              <a:t>Software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building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querying</a:t>
            </a:r>
            <a:r>
              <a:rPr lang="de-DE" dirty="0" smtClean="0"/>
              <a:t> </a:t>
            </a:r>
            <a:r>
              <a:rPr lang="de-DE" dirty="0" err="1" smtClean="0"/>
              <a:t>repositories</a:t>
            </a:r>
            <a:endParaRPr lang="de-DE" dirty="0" smtClean="0"/>
          </a:p>
          <a:p>
            <a:pPr lvl="1"/>
            <a:r>
              <a:rPr lang="de-DE" dirty="0" smtClean="0"/>
              <a:t>Content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repositories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834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Who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Doing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?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9026758"/>
              </p:ext>
            </p:extLst>
          </p:nvPr>
        </p:nvGraphicFramePr>
        <p:xfrm>
          <a:off x="755650" y="2034381"/>
          <a:ext cx="7632700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3500"/>
                <a:gridCol w="1244600"/>
                <a:gridCol w="12446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DDI Alliance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DDI Community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Specifications including formal documentation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Test cases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Use cases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  Documentation structure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  Description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Prototype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Best Practices for achieving best results in using DDI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  Documentation structure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  Description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Prototype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Identification, query, and resolution of DDI objects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  Definition of DDI URN (persistent, location-independent identifier)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  Definition of DDI query protocol (i.e. REST)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   Software components for query and resolution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Prototype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Rules and software for metadata registry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Software for building and querying metadata repositories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Content of metadata repositories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080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DDI 4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Prototype </a:t>
            </a:r>
            <a:r>
              <a:rPr lang="de-DE" dirty="0" err="1" smtClean="0"/>
              <a:t>of</a:t>
            </a:r>
            <a:r>
              <a:rPr lang="de-DE" dirty="0" smtClean="0"/>
              <a:t> DDI 4 </a:t>
            </a:r>
            <a:r>
              <a:rPr lang="de-DE" dirty="0" err="1" smtClean="0"/>
              <a:t>release</a:t>
            </a:r>
            <a:r>
              <a:rPr lang="de-DE" dirty="0" smtClean="0"/>
              <a:t> in June 2018</a:t>
            </a:r>
          </a:p>
          <a:p>
            <a:r>
              <a:rPr lang="en-US" dirty="0" smtClean="0"/>
              <a:t>Functional Views</a:t>
            </a:r>
          </a:p>
          <a:p>
            <a:pPr lvl="1"/>
            <a:r>
              <a:rPr lang="en-US" dirty="0" smtClean="0"/>
              <a:t>Data Description, Data Capture, and Codebook</a:t>
            </a:r>
          </a:p>
          <a:p>
            <a:r>
              <a:rPr lang="en-US" dirty="0" smtClean="0"/>
              <a:t>Class library</a:t>
            </a:r>
          </a:p>
          <a:p>
            <a:r>
              <a:rPr lang="en-US" dirty="0" smtClean="0"/>
              <a:t>Resulting bindings</a:t>
            </a:r>
          </a:p>
          <a:p>
            <a:r>
              <a:rPr lang="en-US" dirty="0" smtClean="0"/>
              <a:t>Production framework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65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Purpose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DDI 4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err="1" smtClean="0"/>
              <a:t>Persistence</a:t>
            </a:r>
            <a:r>
              <a:rPr lang="de-DE" dirty="0" smtClean="0"/>
              <a:t> – 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versions</a:t>
            </a:r>
            <a:endParaRPr lang="de-DE" dirty="0" smtClean="0"/>
          </a:p>
          <a:p>
            <a:r>
              <a:rPr lang="de-DE" dirty="0" err="1" smtClean="0"/>
              <a:t>Extensibility</a:t>
            </a:r>
            <a:endParaRPr lang="de-DE" dirty="0"/>
          </a:p>
          <a:p>
            <a:r>
              <a:rPr lang="de-DE" dirty="0" err="1" smtClean="0"/>
              <a:t>Simplicity</a:t>
            </a:r>
            <a:r>
              <a:rPr lang="de-DE" dirty="0" smtClean="0"/>
              <a:t> – </a:t>
            </a:r>
            <a:r>
              <a:rPr lang="de-DE" dirty="0" err="1" smtClean="0"/>
              <a:t>reduced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UML </a:t>
            </a:r>
            <a:r>
              <a:rPr lang="de-DE" dirty="0" err="1" smtClean="0"/>
              <a:t>class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endParaRPr lang="de-DE" dirty="0" smtClean="0"/>
          </a:p>
          <a:p>
            <a:r>
              <a:rPr lang="de-DE" dirty="0" err="1" smtClean="0"/>
              <a:t>Consistency</a:t>
            </a:r>
            <a:r>
              <a:rPr lang="de-DE" dirty="0" smtClean="0"/>
              <a:t> </a:t>
            </a:r>
            <a:r>
              <a:rPr lang="de-DE" smtClean="0"/>
              <a:t>– Validation checks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made</a:t>
            </a:r>
            <a:r>
              <a:rPr lang="de-DE" dirty="0" smtClean="0"/>
              <a:t> in UML</a:t>
            </a:r>
          </a:p>
          <a:p>
            <a:r>
              <a:rPr lang="de-DE" dirty="0" err="1" smtClean="0"/>
              <a:t>Transparency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Interoperability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specifications</a:t>
            </a:r>
            <a:endParaRPr lang="en-US" dirty="0" smtClean="0"/>
          </a:p>
          <a:p>
            <a:r>
              <a:rPr lang="en-US" dirty="0" smtClean="0"/>
              <a:t>Model-driven approach</a:t>
            </a:r>
          </a:p>
          <a:p>
            <a:r>
              <a:rPr lang="en-US" dirty="0" smtClean="0"/>
              <a:t>Multiple generated bindings</a:t>
            </a:r>
          </a:p>
          <a:p>
            <a:r>
              <a:rPr lang="de-DE" dirty="0" smtClean="0"/>
              <a:t>Model </a:t>
            </a:r>
            <a:r>
              <a:rPr lang="de-DE" dirty="0" err="1" smtClean="0"/>
              <a:t>enables</a:t>
            </a:r>
            <a:r>
              <a:rPr lang="de-DE" dirty="0" smtClean="0"/>
              <a:t> fast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generating</a:t>
            </a:r>
            <a:r>
              <a:rPr lang="de-DE" dirty="0" smtClean="0"/>
              <a:t> </a:t>
            </a:r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libraries</a:t>
            </a:r>
            <a:endParaRPr lang="de-DE" dirty="0"/>
          </a:p>
          <a:p>
            <a:r>
              <a:rPr lang="de-DE" dirty="0" smtClean="0"/>
              <a:t>Model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imported</a:t>
            </a:r>
            <a:r>
              <a:rPr lang="de-DE" dirty="0" smtClean="0"/>
              <a:t> in UML </a:t>
            </a:r>
            <a:r>
              <a:rPr lang="de-DE" dirty="0" err="1" smtClean="0"/>
              <a:t>tools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purposes</a:t>
            </a:r>
            <a:r>
              <a:rPr lang="de-DE" dirty="0" smtClean="0"/>
              <a:t> </a:t>
            </a:r>
            <a:r>
              <a:rPr lang="de-DE" dirty="0" err="1" smtClean="0"/>
              <a:t>mentioned</a:t>
            </a:r>
            <a:r>
              <a:rPr lang="de-DE" dirty="0" smtClean="0"/>
              <a:t> </a:t>
            </a:r>
            <a:r>
              <a:rPr lang="de-DE" dirty="0" err="1" smtClean="0"/>
              <a:t>above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58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Purpose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DDI 4 Prototype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Showing </a:t>
            </a:r>
            <a:r>
              <a:rPr lang="en-US" dirty="0"/>
              <a:t>some of the new approaches of </a:t>
            </a:r>
            <a:r>
              <a:rPr lang="en-US" dirty="0" smtClean="0"/>
              <a:t>DDI 4</a:t>
            </a:r>
          </a:p>
          <a:p>
            <a:r>
              <a:rPr lang="de-DE" dirty="0" smtClean="0"/>
              <a:t>Content</a:t>
            </a:r>
            <a:endParaRPr lang="en-US" dirty="0" smtClean="0"/>
          </a:p>
          <a:p>
            <a:pPr lvl="1"/>
            <a:r>
              <a:rPr lang="en-US" dirty="0" smtClean="0"/>
              <a:t>Datum-based </a:t>
            </a:r>
            <a:r>
              <a:rPr lang="en-US" dirty="0"/>
              <a:t>description of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Generalized </a:t>
            </a:r>
            <a:r>
              <a:rPr lang="en-US" dirty="0"/>
              <a:t>data </a:t>
            </a:r>
            <a:r>
              <a:rPr lang="en-US" dirty="0" smtClean="0"/>
              <a:t>capture</a:t>
            </a:r>
          </a:p>
          <a:p>
            <a:r>
              <a:rPr lang="en-US" dirty="0" smtClean="0"/>
              <a:t>Modeling</a:t>
            </a:r>
          </a:p>
          <a:p>
            <a:pPr lvl="1"/>
            <a:r>
              <a:rPr lang="en-US" smtClean="0"/>
              <a:t>Advantages </a:t>
            </a:r>
            <a:r>
              <a:rPr lang="en-US" dirty="0" smtClean="0"/>
              <a:t>of modeling</a:t>
            </a:r>
          </a:p>
          <a:p>
            <a:pPr lvl="1"/>
            <a:r>
              <a:rPr lang="en-US" dirty="0" smtClean="0"/>
              <a:t>Reusable design patterns</a:t>
            </a:r>
          </a:p>
          <a:p>
            <a:pPr lvl="2"/>
            <a:r>
              <a:rPr lang="en-US" dirty="0" smtClean="0"/>
              <a:t>i.e. a more powerful </a:t>
            </a:r>
            <a:r>
              <a:rPr lang="en-US" dirty="0"/>
              <a:t>approach to collections including its application to process </a:t>
            </a:r>
            <a:r>
              <a:rPr lang="en-US" dirty="0" smtClean="0"/>
              <a:t>description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083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Purpose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DDI 4 Prototype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Exploring</a:t>
            </a:r>
            <a:r>
              <a:rPr lang="de-DE" dirty="0" smtClean="0"/>
              <a:t> DDI 4 in </a:t>
            </a:r>
            <a:r>
              <a:rPr lang="de-DE" dirty="0" err="1" smtClean="0"/>
              <a:t>detail</a:t>
            </a:r>
            <a:endParaRPr lang="de-DE" dirty="0"/>
          </a:p>
          <a:p>
            <a:r>
              <a:rPr lang="de-DE" dirty="0" err="1" smtClean="0"/>
              <a:t>Doing</a:t>
            </a:r>
            <a:r>
              <a:rPr lang="de-DE" dirty="0" smtClean="0"/>
              <a:t> prototype implementations</a:t>
            </a:r>
          </a:p>
          <a:p>
            <a:r>
              <a:rPr lang="de-DE" dirty="0" err="1" smtClean="0"/>
              <a:t>Detailed</a:t>
            </a:r>
            <a:r>
              <a:rPr lang="de-DE" dirty="0" smtClean="0"/>
              <a:t> </a:t>
            </a:r>
            <a:r>
              <a:rPr lang="de-DE" dirty="0" err="1" smtClean="0"/>
              <a:t>feedback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specification</a:t>
            </a:r>
            <a:r>
              <a:rPr lang="de-DE" dirty="0" smtClean="0"/>
              <a:t> </a:t>
            </a:r>
            <a:r>
              <a:rPr lang="de-DE" dirty="0" err="1" smtClean="0"/>
              <a:t>developers</a:t>
            </a:r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/>
              <a:t>intended as a basis for </a:t>
            </a:r>
            <a:r>
              <a:rPr lang="en-US" dirty="0" err="1"/>
              <a:t>productional</a:t>
            </a:r>
            <a:r>
              <a:rPr lang="en-US" dirty="0"/>
              <a:t> </a:t>
            </a:r>
            <a:r>
              <a:rPr lang="en-US" dirty="0" smtClean="0"/>
              <a:t>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297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Study Level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Citation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470576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115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Data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dirty="0" smtClean="0"/>
              <a:t>Rectangular unit record, multiple records per case</a:t>
            </a:r>
          </a:p>
          <a:p>
            <a:pPr fontAlgn="base"/>
            <a:r>
              <a:rPr lang="en-US" dirty="0" smtClean="0"/>
              <a:t>Hierarchical files</a:t>
            </a:r>
          </a:p>
          <a:p>
            <a:pPr fontAlgn="base"/>
            <a:r>
              <a:rPr lang="en-US" dirty="0" smtClean="0">
                <a:solidFill>
                  <a:srgbClr val="0070C0"/>
                </a:solidFill>
              </a:rPr>
              <a:t>Event Records or Spell data (needs </a:t>
            </a:r>
            <a:r>
              <a:rPr lang="en-US" dirty="0" err="1" smtClean="0">
                <a:solidFill>
                  <a:srgbClr val="0070C0"/>
                </a:solidFill>
              </a:rPr>
              <a:t>InstanceVariable</a:t>
            </a:r>
            <a:r>
              <a:rPr lang="en-US" dirty="0" smtClean="0">
                <a:solidFill>
                  <a:srgbClr val="0070C0"/>
                </a:solidFill>
              </a:rPr>
              <a:t> datatype)</a:t>
            </a:r>
          </a:p>
          <a:p>
            <a:pPr fontAlgn="base"/>
            <a:r>
              <a:rPr lang="en-US" dirty="0" smtClean="0"/>
              <a:t>Aggregate data (SDMX - </a:t>
            </a:r>
            <a:r>
              <a:rPr lang="en-US" dirty="0" err="1" smtClean="0"/>
              <a:t>nCubes</a:t>
            </a:r>
            <a:r>
              <a:rPr lang="en-US" dirty="0" smtClean="0"/>
              <a:t>) and mapping</a:t>
            </a:r>
          </a:p>
          <a:p>
            <a:pPr fontAlgn="base"/>
            <a:r>
              <a:rPr lang="en-US" dirty="0" smtClean="0"/>
              <a:t>CSVW compatibility</a:t>
            </a:r>
          </a:p>
          <a:p>
            <a:pPr lvl="1" fontAlgn="base"/>
            <a:r>
              <a:rPr lang="en-US" dirty="0" smtClean="0"/>
              <a:t>Core features, see the CSVW use cases, identify  the one </a:t>
            </a:r>
            <a:r>
              <a:rPr lang="en-US" dirty="0" err="1" smtClean="0"/>
              <a:t>whe</a:t>
            </a:r>
            <a:r>
              <a:rPr lang="en-US" dirty="0" smtClean="0"/>
              <a:t> can do.</a:t>
            </a:r>
          </a:p>
          <a:p>
            <a:pPr lvl="1" fontAlgn="base"/>
            <a:r>
              <a:rPr lang="en-US" dirty="0" smtClean="0"/>
              <a:t>Not clear if possible for direction of data columns, list in cell</a:t>
            </a:r>
          </a:p>
          <a:p>
            <a:pPr lvl="1" fontAlgn="base"/>
            <a:r>
              <a:rPr lang="en-US" dirty="0" smtClean="0"/>
              <a:t>See Jira DDI4Data-1</a:t>
            </a:r>
          </a:p>
          <a:p>
            <a:pPr fontAlgn="base"/>
            <a:r>
              <a:rPr lang="en-US" dirty="0" smtClean="0"/>
              <a:t>Rectangular, fixed or delimited file</a:t>
            </a:r>
          </a:p>
          <a:p>
            <a:pPr fontAlgn="base"/>
            <a:r>
              <a:rPr lang="en-US" dirty="0" smtClean="0"/>
              <a:t>Codebook </a:t>
            </a:r>
            <a:r>
              <a:rPr lang="en-US" dirty="0" err="1" smtClean="0"/>
              <a:t>Nesstar</a:t>
            </a:r>
            <a:r>
              <a:rPr lang="en-US" dirty="0" smtClean="0"/>
              <a:t>, CESSDA list</a:t>
            </a:r>
          </a:p>
          <a:p>
            <a:pPr fontAlgn="base"/>
            <a:r>
              <a:rPr lang="en-US" dirty="0" smtClean="0"/>
              <a:t>Basic </a:t>
            </a:r>
            <a:r>
              <a:rPr lang="en-US" dirty="0" err="1" smtClean="0"/>
              <a:t>descriptives</a:t>
            </a:r>
            <a:r>
              <a:rPr lang="en-US" dirty="0" smtClean="0"/>
              <a:t>, summary statistics, category statistics</a:t>
            </a:r>
          </a:p>
          <a:p>
            <a:pPr fontAlgn="base"/>
            <a:r>
              <a:rPr lang="en-US" dirty="0" smtClean="0"/>
              <a:t>Variable cascade</a:t>
            </a:r>
          </a:p>
          <a:p>
            <a:pPr fontAlgn="base"/>
            <a:r>
              <a:rPr lang="en-US" dirty="0" smtClean="0"/>
              <a:t>Weights, instance variable should have list of references to possible weight variables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614592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3585" y="122053"/>
            <a:ext cx="99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Optional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542922" y="491385"/>
            <a:ext cx="628043" cy="17909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84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Data Collection / Data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Data </a:t>
            </a:r>
            <a:r>
              <a:rPr lang="en-US" dirty="0" smtClean="0"/>
              <a:t>Collection</a:t>
            </a:r>
            <a:endParaRPr lang="en-US" b="1" dirty="0" smtClean="0">
              <a:effectLst/>
            </a:endParaRPr>
          </a:p>
          <a:p>
            <a:pPr lvl="1" fontAlgn="base"/>
            <a:r>
              <a:rPr lang="en-US" dirty="0"/>
              <a:t>Mode </a:t>
            </a:r>
            <a:endParaRPr lang="en-US" dirty="0" smtClean="0"/>
          </a:p>
          <a:p>
            <a:pPr lvl="1" fontAlgn="base"/>
            <a:r>
              <a:rPr lang="en-US" dirty="0" smtClean="0"/>
              <a:t>Coverage </a:t>
            </a:r>
            <a:r>
              <a:rPr lang="en-US" dirty="0"/>
              <a:t>(topical, temporal, spatial)</a:t>
            </a:r>
          </a:p>
          <a:p>
            <a:r>
              <a:rPr lang="en-US" dirty="0"/>
              <a:t>Data Capture</a:t>
            </a:r>
            <a:endParaRPr lang="en-US" b="1" dirty="0" smtClean="0">
              <a:effectLst/>
            </a:endParaRPr>
          </a:p>
          <a:p>
            <a:pPr lvl="1" fontAlgn="base"/>
            <a:r>
              <a:rPr lang="en-US" dirty="0"/>
              <a:t>Basic instruments with response domains and flow</a:t>
            </a:r>
          </a:p>
          <a:p>
            <a:pPr lvl="1" fontAlgn="base"/>
            <a:r>
              <a:rPr lang="en-US" dirty="0"/>
              <a:t>Extend description </a:t>
            </a:r>
            <a:r>
              <a:rPr lang="en-US" dirty="0" smtClean="0"/>
              <a:t>on </a:t>
            </a:r>
            <a:r>
              <a:rPr lang="en-US" dirty="0" smtClean="0">
                <a:hlinkClick r:id="rId2"/>
              </a:rPr>
              <a:t>wiki</a:t>
            </a:r>
            <a:r>
              <a:rPr lang="en-US" dirty="0" smtClean="0"/>
              <a:t> (Data Capture)</a:t>
            </a:r>
            <a:endParaRPr lang="en-US" dirty="0"/>
          </a:p>
          <a:p>
            <a:pPr lvl="2" fontAlgn="base"/>
            <a:r>
              <a:rPr lang="en-US" dirty="0"/>
              <a:t>Survey</a:t>
            </a:r>
          </a:p>
          <a:p>
            <a:pPr lvl="2" fontAlgn="base"/>
            <a:r>
              <a:rPr lang="en-US" dirty="0"/>
              <a:t>Assay</a:t>
            </a:r>
          </a:p>
          <a:p>
            <a:pPr lvl="2" fontAlgn="base"/>
            <a:r>
              <a:rPr lang="en-US" dirty="0"/>
              <a:t>Multi-mode</a:t>
            </a:r>
          </a:p>
          <a:p>
            <a:pPr lvl="1" fontAlgn="base"/>
            <a:r>
              <a:rPr lang="en-US" dirty="0"/>
              <a:t>To include response domains</a:t>
            </a:r>
          </a:p>
          <a:p>
            <a:pPr fontAlgn="base"/>
            <a:r>
              <a:rPr lang="en-US" dirty="0"/>
              <a:t>Split / joins</a:t>
            </a:r>
          </a:p>
          <a:p>
            <a:pPr fontAlgn="base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470576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22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1431</Words>
  <Application>Microsoft Macintosh PowerPoint</Application>
  <PresentationFormat>On-screen Show (4:3)</PresentationFormat>
  <Paragraphs>267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DDI Moving Forward: Integration of Core Components / DDI-based Infrastructure Vision </vt:lpstr>
      <vt:lpstr>Workshop Goals</vt:lpstr>
      <vt:lpstr>DDI 4 Prototype</vt:lpstr>
      <vt:lpstr>Purpose of DDI 4 Model</vt:lpstr>
      <vt:lpstr>Purpose of DDI 4 Prototype 1</vt:lpstr>
      <vt:lpstr>Purpose of DDI 4 Prototype 2</vt:lpstr>
      <vt:lpstr>Study Level Information</vt:lpstr>
      <vt:lpstr>Data Description</vt:lpstr>
      <vt:lpstr>Data Collection / Data Capture</vt:lpstr>
      <vt:lpstr>Discovery / Data Processing</vt:lpstr>
      <vt:lpstr>Content Compatibility with previous DDI</vt:lpstr>
      <vt:lpstr>Use Cases</vt:lpstr>
      <vt:lpstr>Known Unknowns</vt:lpstr>
      <vt:lpstr>Strategic Documents</vt:lpstr>
      <vt:lpstr>Strategic Documents - Relationship</vt:lpstr>
      <vt:lpstr>Purpose of Infrastructure Vision</vt:lpstr>
      <vt:lpstr>Distributed Network Infrastructure Enables …</vt:lpstr>
      <vt:lpstr>Mutual Benefits</vt:lpstr>
      <vt:lpstr>Infrastructure Vision - Levels</vt:lpstr>
      <vt:lpstr>Audience</vt:lpstr>
      <vt:lpstr>Time</vt:lpstr>
      <vt:lpstr>Pillars of DDI Long-Term Infrastructure</vt:lpstr>
      <vt:lpstr>Who is Doing What?</vt:lpstr>
    </vt:vector>
  </TitlesOfParts>
  <Company>GESIS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Joachim Wackerow</dc:creator>
  <cp:lastModifiedBy>Kelly Chatain</cp:lastModifiedBy>
  <cp:revision>35</cp:revision>
  <dcterms:created xsi:type="dcterms:W3CDTF">2017-10-23T06:17:05Z</dcterms:created>
  <dcterms:modified xsi:type="dcterms:W3CDTF">2017-10-23T06:20:27Z</dcterms:modified>
</cp:coreProperties>
</file>