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7"/>
  </p:notesMasterIdLst>
  <p:sldIdLst>
    <p:sldId id="271" r:id="rId2"/>
    <p:sldId id="283" r:id="rId3"/>
    <p:sldId id="267" r:id="rId4"/>
    <p:sldId id="259" r:id="rId5"/>
    <p:sldId id="276" r:id="rId6"/>
    <p:sldId id="277" r:id="rId7"/>
    <p:sldId id="278" r:id="rId8"/>
    <p:sldId id="279" r:id="rId9"/>
    <p:sldId id="263" r:id="rId10"/>
    <p:sldId id="258" r:id="rId11"/>
    <p:sldId id="262" r:id="rId12"/>
    <p:sldId id="297" r:id="rId13"/>
    <p:sldId id="265" r:id="rId14"/>
    <p:sldId id="289" r:id="rId15"/>
    <p:sldId id="288" r:id="rId16"/>
    <p:sldId id="291" r:id="rId17"/>
    <p:sldId id="298" r:id="rId18"/>
    <p:sldId id="266" r:id="rId19"/>
    <p:sldId id="264" r:id="rId20"/>
    <p:sldId id="285" r:id="rId21"/>
    <p:sldId id="294" r:id="rId22"/>
    <p:sldId id="286" r:id="rId23"/>
    <p:sldId id="261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 T RADLER" initials="BT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0T16:04:25.298" idx="1">
    <p:pos x="5223" y="835"/>
    <p:text>I really like this slide but think it could pop more - use different colors instead of shades of blue to set off the different stake-holders. Or bold the titles (University Department, Survey Data Collection Agency, Data Archive), again to make them more distinct.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4094-BE06-4E00-88B8-33202A0E298D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96130-8711-4A9B-BE73-9FABC8B4C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9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96130-8711-4A9B-BE73-9FABC8B4CD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29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96130-8711-4A9B-BE73-9FABC8B4CD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IPSOS worked with Centre</a:t>
            </a:r>
            <a:r>
              <a:rPr lang="en-GB" baseline="0" dirty="0" smtClean="0"/>
              <a:t> for Longitudinal Studies, and Colectica to improve the extraction of high quality metadata from IBM DC, this is the only CAI software currently in use in the 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1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survey process, especially on large</a:t>
            </a:r>
            <a:r>
              <a:rPr lang="en-GB" baseline="0" dirty="0" smtClean="0"/>
              <a:t> scale </a:t>
            </a:r>
            <a:r>
              <a:rPr lang="en-GB" dirty="0" smtClean="0"/>
              <a:t>longitudinal</a:t>
            </a:r>
            <a:r>
              <a:rPr lang="en-GB" baseline="0" dirty="0" smtClean="0"/>
              <a:t> studies, involves many actors / organizations, reducing information loss between them is critical to increasing quality and reducing costs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7FE5-6BE6-4296-AC77-D787F0E5F7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7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18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Highlighted in blue are other information additional to the questionnaire itself that are essential to understanding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13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 something with this, we need ……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DDI is supported to a lesser or greater extent across many CAI software packages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96130-8711-4A9B-BE73-9FABC8B4CD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4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Widescale</a:t>
            </a:r>
            <a:r>
              <a:rPr lang="en-GB" dirty="0" smtClean="0"/>
              <a:t> usage</a:t>
            </a:r>
            <a:r>
              <a:rPr lang="en-GB" baseline="0" dirty="0" smtClean="0"/>
              <a:t> of DDI for discovery and research, the catalogues of the majority of Archives and emerging research portals are based on DDI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96130-8711-4A9B-BE73-9FABC8B4CD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96130-8711-4A9B-BE73-9FABC8B4CD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0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6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7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8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6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57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63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53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0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3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6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9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0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6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8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E38A-8FB8-40A2-B7B8-012B203E851A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F00D-5AAC-4849-9191-009C209EC28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37" y="365126"/>
            <a:ext cx="2573013" cy="8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  <p:sldLayoutId id="2147483718" r:id="rId14"/>
    <p:sldLayoutId id="2147483719" r:id="rId15"/>
    <p:sldLayoutId id="2147483720" r:id="rId1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POR 16 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Metadata standards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47281" y="3639616"/>
            <a:ext cx="7249438" cy="165576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Using DDI to Inform, Organize, and Drive 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Survey Data Production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71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Discovery and dissemination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804989"/>
            <a:ext cx="7308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Archives</a:t>
            </a:r>
          </a:p>
          <a:p>
            <a:pPr lvl="1"/>
            <a:r>
              <a:rPr lang="en-GB" sz="2400" dirty="0" smtClean="0">
                <a:latin typeface="+mj-lt"/>
              </a:rPr>
              <a:t>Australian Data Archive (2 million variables)</a:t>
            </a:r>
          </a:p>
          <a:p>
            <a:pPr lvl="1"/>
            <a:r>
              <a:rPr lang="en-GB" sz="2400" dirty="0" smtClean="0">
                <a:latin typeface="+mj-lt"/>
              </a:rPr>
              <a:t>ICPSR (4.5 million variables)</a:t>
            </a:r>
          </a:p>
          <a:p>
            <a:pPr lvl="1"/>
            <a:r>
              <a:rPr lang="en-GB" sz="2400" dirty="0" smtClean="0">
                <a:latin typeface="+mj-lt"/>
              </a:rPr>
              <a:t>CESSDA (14 European social science data archives)</a:t>
            </a:r>
          </a:p>
          <a:p>
            <a:pPr marL="0" indent="0">
              <a:buNone/>
            </a:pPr>
            <a:endParaRPr lang="en-GB" sz="1100" dirty="0" smtClean="0">
              <a:latin typeface="+mj-lt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Research Portals</a:t>
            </a:r>
          </a:p>
          <a:p>
            <a:pPr lvl="1"/>
            <a:r>
              <a:rPr lang="en-GB" sz="2400" dirty="0">
                <a:latin typeface="+mj-lt"/>
              </a:rPr>
              <a:t>MIDUS (25,000 variables)</a:t>
            </a:r>
          </a:p>
          <a:p>
            <a:pPr lvl="1"/>
            <a:r>
              <a:rPr lang="en-GB" sz="2400" dirty="0">
                <a:latin typeface="+mj-lt"/>
              </a:rPr>
              <a:t>CLOSER (45,000 variables, 18,000 questions</a:t>
            </a:r>
            <a:r>
              <a:rPr lang="en-GB" sz="2400" dirty="0" smtClean="0">
                <a:latin typeface="+mj-lt"/>
              </a:rPr>
              <a:t>)</a:t>
            </a:r>
            <a:endParaRPr lang="en-GB" sz="1100" dirty="0" smtClean="0">
              <a:latin typeface="+mj-lt"/>
            </a:endParaRPr>
          </a:p>
          <a:p>
            <a:pPr lvl="1"/>
            <a:endParaRPr lang="en-GB" sz="2000" dirty="0" smtClean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1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r>
              <a:rPr lang="en-GB" sz="3200" dirty="0" smtClean="0"/>
              <a:t>Choosing the right </a:t>
            </a:r>
            <a:r>
              <a:rPr lang="en-GB" sz="3200" dirty="0" err="1" smtClean="0"/>
              <a:t>flavor</a:t>
            </a:r>
            <a:endParaRPr lang="en-GB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804989"/>
            <a:ext cx="7346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Codebook</a:t>
            </a:r>
          </a:p>
          <a:p>
            <a:pPr lvl="1"/>
            <a:r>
              <a:rPr lang="en-GB" sz="2400" dirty="0" smtClean="0">
                <a:latin typeface="+mj-lt"/>
              </a:rPr>
              <a:t>Cross-sectional data (codebook)</a:t>
            </a:r>
          </a:p>
          <a:p>
            <a:pPr lvl="1"/>
            <a:r>
              <a:rPr lang="en-GB" sz="2400" dirty="0" smtClean="0">
                <a:latin typeface="+mj-lt"/>
              </a:rPr>
              <a:t>Easy to implement 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1200" dirty="0">
              <a:latin typeface="+mj-lt"/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Lifecycle</a:t>
            </a:r>
          </a:p>
          <a:p>
            <a:pPr lvl="1"/>
            <a:r>
              <a:rPr lang="en-GB" sz="2400" dirty="0" smtClean="0">
                <a:latin typeface="+mj-lt"/>
              </a:rPr>
              <a:t>Longitudinal data</a:t>
            </a:r>
            <a:endParaRPr lang="en-GB" sz="2400" dirty="0">
              <a:latin typeface="+mj-lt"/>
            </a:endParaRPr>
          </a:p>
          <a:p>
            <a:pPr lvl="1"/>
            <a:r>
              <a:rPr lang="en-GB" sz="2400" dirty="0" smtClean="0">
                <a:latin typeface="+mj-lt"/>
              </a:rPr>
              <a:t>Harmonization</a:t>
            </a:r>
          </a:p>
          <a:p>
            <a:pPr lvl="1"/>
            <a:r>
              <a:rPr lang="en-GB" sz="2400" dirty="0" smtClean="0">
                <a:latin typeface="+mj-lt"/>
              </a:rPr>
              <a:t>Re-use of data and questions</a:t>
            </a:r>
          </a:p>
          <a:p>
            <a:pPr lvl="1"/>
            <a:r>
              <a:rPr lang="en-GB" sz="2400" dirty="0" smtClean="0">
                <a:latin typeface="+mj-lt"/>
              </a:rPr>
              <a:t>Support process description e.g. questions</a:t>
            </a:r>
            <a:endParaRPr lang="en-GB" sz="2400" dirty="0">
              <a:latin typeface="+mj-lt"/>
            </a:endParaRPr>
          </a:p>
          <a:p>
            <a:pPr>
              <a:buFontTx/>
              <a:buChar char="-"/>
            </a:pPr>
            <a:endParaRPr lang="en-GB" sz="2000" i="1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95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DDI in practice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Use Case: MIDUS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804989"/>
            <a:ext cx="73088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Key strength of MIDUS: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Multiple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longitudinal samples</a:t>
            </a:r>
          </a:p>
          <a:p>
            <a:pPr lvl="1"/>
            <a:r>
              <a:rPr lang="en-US" sz="2000" dirty="0">
                <a:latin typeface="+mj-lt"/>
              </a:rPr>
              <a:t>Multidisciplinary design</a:t>
            </a:r>
          </a:p>
          <a:p>
            <a:pPr lvl="1"/>
            <a:r>
              <a:rPr lang="en-US" sz="2000" dirty="0">
                <a:latin typeface="+mj-lt"/>
              </a:rPr>
              <a:t>Products: </a:t>
            </a:r>
          </a:p>
          <a:p>
            <a:pPr lvl="2"/>
            <a:r>
              <a:rPr lang="en-US" sz="1800" dirty="0">
                <a:latin typeface="+mj-lt"/>
              </a:rPr>
              <a:t>N&lt;13,000</a:t>
            </a:r>
          </a:p>
          <a:p>
            <a:pPr lvl="2"/>
            <a:r>
              <a:rPr lang="en-US" sz="1800" dirty="0">
                <a:latin typeface="+mj-lt"/>
              </a:rPr>
              <a:t>25,000 variables </a:t>
            </a:r>
          </a:p>
          <a:p>
            <a:pPr lvl="2"/>
            <a:r>
              <a:rPr lang="en-US" sz="1800" dirty="0">
                <a:latin typeface="+mj-lt"/>
              </a:rPr>
              <a:t>20 datasets</a:t>
            </a:r>
          </a:p>
          <a:p>
            <a:pPr lvl="1"/>
            <a:r>
              <a:rPr lang="en-US" sz="2000" dirty="0">
                <a:latin typeface="+mj-lt"/>
              </a:rPr>
              <a:t>Wide secondary </a:t>
            </a:r>
            <a:r>
              <a:rPr lang="en-US" sz="2000" dirty="0" smtClean="0">
                <a:latin typeface="+mj-lt"/>
              </a:rPr>
              <a:t>usage </a:t>
            </a:r>
            <a:r>
              <a:rPr lang="en-US" sz="2000" dirty="0">
                <a:latin typeface="+mj-lt"/>
              </a:rPr>
              <a:t>– Open Data philosophy  </a:t>
            </a:r>
          </a:p>
          <a:p>
            <a:pPr lvl="2"/>
            <a:r>
              <a:rPr lang="en-US" sz="1800" dirty="0" smtClean="0">
                <a:latin typeface="+mj-lt"/>
              </a:rPr>
              <a:t>Top data </a:t>
            </a:r>
            <a:r>
              <a:rPr lang="en-US" sz="1800" dirty="0">
                <a:latin typeface="+mj-lt"/>
              </a:rPr>
              <a:t>download </a:t>
            </a:r>
            <a:r>
              <a:rPr lang="en-US" sz="1800" dirty="0" smtClean="0">
                <a:latin typeface="+mj-lt"/>
              </a:rPr>
              <a:t>at ICPSR</a:t>
            </a:r>
            <a:endParaRPr lang="en-US" sz="1800" dirty="0">
              <a:latin typeface="+mj-lt"/>
            </a:endParaRPr>
          </a:p>
          <a:p>
            <a:pPr lvl="2"/>
            <a:r>
              <a:rPr lang="en-US" sz="1800" dirty="0">
                <a:latin typeface="+mj-lt"/>
              </a:rPr>
              <a:t>68k data downloads; 30k users</a:t>
            </a:r>
            <a:endParaRPr lang="en-US" sz="1800" i="1" dirty="0">
              <a:solidFill>
                <a:srgbClr val="00FFFF"/>
              </a:solidFill>
              <a:latin typeface="+mj-lt"/>
            </a:endParaRPr>
          </a:p>
          <a:p>
            <a:pPr lvl="2"/>
            <a:r>
              <a:rPr lang="en-US" sz="1800" i="1" dirty="0">
                <a:latin typeface="+mj-lt"/>
              </a:rPr>
              <a:t>700+ </a:t>
            </a:r>
            <a:r>
              <a:rPr lang="en-US" sz="1800" i="1" dirty="0" smtClean="0">
                <a:latin typeface="+mj-lt"/>
              </a:rPr>
              <a:t>publications</a:t>
            </a:r>
          </a:p>
          <a:p>
            <a:pPr lvl="2"/>
            <a:endParaRPr lang="en-US" sz="1800" i="1" dirty="0">
              <a:latin typeface="+mj-lt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Survey data collection with CASES (DDI friendly)</a:t>
            </a:r>
          </a:p>
          <a:p>
            <a:endParaRPr lang="en-GB" sz="2400" dirty="0">
              <a:latin typeface="+mj-lt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90689"/>
            <a:ext cx="3136498" cy="195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Use Case: MIDUS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804989"/>
            <a:ext cx="73088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Metadata capture is crucial for: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Harmonization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Discovery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Data download capabilities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90689"/>
            <a:ext cx="3136498" cy="195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8" y="179775"/>
            <a:ext cx="5869459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Use Case: MIDUS - Harmonization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2" y="1408668"/>
            <a:ext cx="7594301" cy="52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0" y="1506388"/>
            <a:ext cx="8721686" cy="43754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638" y="179775"/>
            <a:ext cx="5869459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Use Case: MIDUS - Discovery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752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638" y="179775"/>
            <a:ext cx="5869459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Use Case: MIDUS </a:t>
            </a:r>
            <a:r>
              <a:rPr lang="en-GB" sz="3200" smtClean="0"/>
              <a:t>- Download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3447"/>
            <a:ext cx="5167690" cy="2166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4680" y="1684726"/>
            <a:ext cx="1002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Dataset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33098" y="142713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Codebook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773" y="1752600"/>
            <a:ext cx="33623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Use Case: CLOSER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804989"/>
            <a:ext cx="7308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Key strength of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CLOSER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Multiple longitudinal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samples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Multiple cohorts (1930 – present)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Biomedical &amp; Social Science</a:t>
            </a:r>
            <a:endParaRPr lang="en-US" sz="2000" dirty="0"/>
          </a:p>
          <a:p>
            <a:pPr lvl="1"/>
            <a:r>
              <a:rPr lang="en-US" sz="2000" dirty="0"/>
              <a:t>Products: </a:t>
            </a:r>
          </a:p>
          <a:p>
            <a:pPr lvl="2"/>
            <a:r>
              <a:rPr lang="en-US" sz="1800" dirty="0" smtClean="0"/>
              <a:t>N ~ 150,000</a:t>
            </a:r>
            <a:endParaRPr lang="en-US" sz="1800" dirty="0"/>
          </a:p>
          <a:p>
            <a:pPr lvl="2"/>
            <a:r>
              <a:rPr lang="en-US" sz="1800" dirty="0" smtClean="0"/>
              <a:t>~ 250,000 </a:t>
            </a:r>
            <a:r>
              <a:rPr lang="en-US" sz="1800" dirty="0"/>
              <a:t>variables </a:t>
            </a:r>
          </a:p>
          <a:p>
            <a:pPr lvl="2"/>
            <a:r>
              <a:rPr lang="en-US" sz="1800" dirty="0" smtClean="0"/>
              <a:t>~ 300 </a:t>
            </a:r>
            <a:r>
              <a:rPr lang="en-US" sz="1800" dirty="0"/>
              <a:t>datasets</a:t>
            </a:r>
          </a:p>
          <a:p>
            <a:pPr lvl="1"/>
            <a:r>
              <a:rPr lang="en-US" sz="2000" dirty="0" smtClean="0"/>
              <a:t>Metadata only platform</a:t>
            </a:r>
          </a:p>
          <a:p>
            <a:pPr lvl="1"/>
            <a:r>
              <a:rPr lang="en-US" sz="2000" dirty="0"/>
              <a:t>Full Questionnaire flow and contents </a:t>
            </a:r>
            <a:endParaRPr lang="en-US" sz="2000" dirty="0" smtClean="0"/>
          </a:p>
          <a:p>
            <a:pPr lvl="1"/>
            <a:r>
              <a:rPr lang="en-US" sz="2000" dirty="0" smtClean="0"/>
              <a:t>Cross-cohort comparison</a:t>
            </a:r>
          </a:p>
          <a:p>
            <a:pPr lvl="1"/>
            <a:endParaRPr lang="en-US" sz="2000" dirty="0" smtClean="0"/>
          </a:p>
          <a:p>
            <a:pPr lvl="2"/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690689"/>
            <a:ext cx="2747035" cy="14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" b="5613"/>
          <a:stretch>
            <a:fillRect/>
          </a:stretch>
        </p:blipFill>
        <p:spPr>
          <a:xfrm>
            <a:off x="7215421" y="5176610"/>
            <a:ext cx="1224136" cy="1020910"/>
          </a:xfrm>
        </p:spPr>
      </p:pic>
      <p:sp>
        <p:nvSpPr>
          <p:cNvPr id="13" name="Text Placeholder 5"/>
          <p:cNvSpPr txBox="1">
            <a:spLocks/>
          </p:cNvSpPr>
          <p:nvPr/>
        </p:nvSpPr>
        <p:spPr>
          <a:xfrm>
            <a:off x="519902" y="587260"/>
            <a:ext cx="5137092" cy="6162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Millennium Cohort Study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9902" y="1757495"/>
            <a:ext cx="5458020" cy="4555760"/>
            <a:chOff x="1762864" y="1015720"/>
            <a:chExt cx="5910642" cy="4933560"/>
          </a:xfrm>
        </p:grpSpPr>
        <p:cxnSp>
          <p:nvCxnSpPr>
            <p:cNvPr id="15" name="Elbow Connector 46"/>
            <p:cNvCxnSpPr>
              <a:cxnSpLocks/>
            </p:cNvCxnSpPr>
            <p:nvPr/>
          </p:nvCxnSpPr>
          <p:spPr>
            <a:xfrm flipH="1">
              <a:off x="6583269" y="3141304"/>
              <a:ext cx="770" cy="7370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Process 15"/>
            <p:cNvSpPr>
              <a:spLocks/>
            </p:cNvSpPr>
            <p:nvPr/>
          </p:nvSpPr>
          <p:spPr>
            <a:xfrm flipH="1">
              <a:off x="5494574" y="1015720"/>
              <a:ext cx="2178932" cy="46915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5782" tIns="47891" rIns="95782" bIns="47891" rtlCol="0" anchor="ctr">
              <a:spAutoFit/>
            </a:bodyPr>
            <a:lstStyle/>
            <a:p>
              <a:pPr algn="ctr"/>
              <a:r>
                <a:rPr lang="en-GB" sz="1600" dirty="0"/>
                <a:t>Data Extraction</a:t>
              </a:r>
            </a:p>
          </p:txBody>
        </p:sp>
        <p:sp>
          <p:nvSpPr>
            <p:cNvPr id="17" name="Flowchart: Process 16"/>
            <p:cNvSpPr>
              <a:spLocks/>
            </p:cNvSpPr>
            <p:nvPr/>
          </p:nvSpPr>
          <p:spPr>
            <a:xfrm flipH="1">
              <a:off x="1762864" y="2368343"/>
              <a:ext cx="2575351" cy="63840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5782" tIns="47891" rIns="95782" bIns="47891" rtlCol="0" anchor="ctr">
              <a:spAutoFit/>
            </a:bodyPr>
            <a:lstStyle/>
            <a:p>
              <a:pPr algn="ctr"/>
              <a:r>
                <a:rPr lang="en-GB" sz="1600" dirty="0" smtClean="0"/>
                <a:t>QA</a:t>
              </a:r>
            </a:p>
            <a:p>
              <a:pPr algn="ctr"/>
              <a:r>
                <a:rPr lang="en-GB" sz="1600" dirty="0" smtClean="0"/>
                <a:t>Clean and Edit</a:t>
              </a:r>
              <a:endParaRPr lang="en-GB" sz="1600" dirty="0"/>
            </a:p>
          </p:txBody>
        </p:sp>
        <p:sp>
          <p:nvSpPr>
            <p:cNvPr id="18" name="Flowchart: Document 17"/>
            <p:cNvSpPr>
              <a:spLocks/>
            </p:cNvSpPr>
            <p:nvPr/>
          </p:nvSpPr>
          <p:spPr>
            <a:xfrm flipH="1">
              <a:off x="2355310" y="4948403"/>
              <a:ext cx="1390457" cy="1000877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5782" tIns="47891" rIns="95782" bIns="47891" rtlCol="0" anchor="ctr">
              <a:spAutoFit/>
            </a:bodyPr>
            <a:lstStyle/>
            <a:p>
              <a:pPr algn="ctr"/>
              <a:r>
                <a:rPr lang="en-GB" sz="1600" dirty="0"/>
                <a:t>SPSS (Edited)</a:t>
              </a:r>
            </a:p>
          </p:txBody>
        </p:sp>
        <p:sp>
          <p:nvSpPr>
            <p:cNvPr id="19" name="Flowchart: Document 18"/>
            <p:cNvSpPr>
              <a:spLocks/>
            </p:cNvSpPr>
            <p:nvPr/>
          </p:nvSpPr>
          <p:spPr>
            <a:xfrm flipH="1">
              <a:off x="5604781" y="5027648"/>
              <a:ext cx="1586321" cy="582590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5782" tIns="47891" rIns="95782" bIns="47891" rtlCol="0" anchor="ctr">
              <a:spAutoFit/>
            </a:bodyPr>
            <a:lstStyle/>
            <a:p>
              <a:pPr algn="ctr"/>
              <a:r>
                <a:rPr lang="en-GB" sz="1600" dirty="0"/>
                <a:t>DDI XML</a:t>
              </a:r>
            </a:p>
          </p:txBody>
        </p:sp>
        <p:sp>
          <p:nvSpPr>
            <p:cNvPr id="20" name="Flowchart: Process 19"/>
            <p:cNvSpPr>
              <a:spLocks/>
            </p:cNvSpPr>
            <p:nvPr/>
          </p:nvSpPr>
          <p:spPr>
            <a:xfrm flipH="1">
              <a:off x="5604783" y="3861288"/>
              <a:ext cx="1586321" cy="8060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5782" tIns="47891" rIns="95782" bIns="47891" rtlCol="0" anchor="ctr">
              <a:spAutoFit/>
            </a:bodyPr>
            <a:lstStyle/>
            <a:p>
              <a:pPr algn="ctr"/>
              <a:r>
                <a:rPr lang="en-GB" sz="1600" dirty="0"/>
                <a:t>Colectica </a:t>
              </a:r>
              <a:r>
                <a:rPr lang="en-GB" sz="1600" dirty="0" smtClean="0"/>
                <a:t>Designer</a:t>
              </a:r>
              <a:endParaRPr lang="en-GB" sz="1600" dirty="0"/>
            </a:p>
          </p:txBody>
        </p:sp>
        <p:cxnSp>
          <p:nvCxnSpPr>
            <p:cNvPr id="22" name="Elbow Connector 46"/>
            <p:cNvCxnSpPr>
              <a:cxnSpLocks/>
              <a:stCxn id="20" idx="2"/>
              <a:endCxn id="19" idx="0"/>
            </p:cNvCxnSpPr>
            <p:nvPr/>
          </p:nvCxnSpPr>
          <p:spPr>
            <a:xfrm flipH="1">
              <a:off x="6397941" y="4667289"/>
              <a:ext cx="1" cy="3603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46"/>
            <p:cNvCxnSpPr>
              <a:cxnSpLocks/>
              <a:stCxn id="24" idx="3"/>
              <a:endCxn id="17" idx="1"/>
            </p:cNvCxnSpPr>
            <p:nvPr/>
          </p:nvCxnSpPr>
          <p:spPr>
            <a:xfrm flipH="1">
              <a:off x="4338215" y="2665967"/>
              <a:ext cx="971033" cy="2157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ocument 23"/>
            <p:cNvSpPr/>
            <p:nvPr/>
          </p:nvSpPr>
          <p:spPr>
            <a:xfrm flipH="1">
              <a:off x="5309248" y="2137881"/>
              <a:ext cx="2178931" cy="105617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8016" tIns="64008" rIns="128016" bIns="64008" rtlCol="0" anchor="ctr">
              <a:spAutoFit/>
            </a:bodyPr>
            <a:lstStyle/>
            <a:p>
              <a:pPr algn="ctr"/>
              <a:r>
                <a:rPr lang="en-GB" sz="1600" dirty="0"/>
                <a:t>Dimensions MDD + DDF</a:t>
              </a:r>
            </a:p>
          </p:txBody>
        </p:sp>
        <p:cxnSp>
          <p:nvCxnSpPr>
            <p:cNvPr id="25" name="Elbow Connector 46"/>
            <p:cNvCxnSpPr>
              <a:cxnSpLocks/>
              <a:stCxn id="28" idx="2"/>
              <a:endCxn id="18" idx="0"/>
            </p:cNvCxnSpPr>
            <p:nvPr/>
          </p:nvCxnSpPr>
          <p:spPr>
            <a:xfrm>
              <a:off x="3050538" y="4488349"/>
              <a:ext cx="0" cy="46005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Document 25"/>
            <p:cNvSpPr/>
            <p:nvPr/>
          </p:nvSpPr>
          <p:spPr>
            <a:xfrm flipH="1">
              <a:off x="5494575" y="1989584"/>
              <a:ext cx="2178931" cy="105617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8016" tIns="64008" rIns="128016" bIns="64008" rtlCol="0" anchor="ctr">
              <a:spAutoFit/>
            </a:bodyPr>
            <a:lstStyle/>
            <a:p>
              <a:pPr algn="ctr"/>
              <a:r>
                <a:rPr lang="en-GB" sz="1600" dirty="0"/>
                <a:t>Dimensions MDD + DDF</a:t>
              </a:r>
            </a:p>
          </p:txBody>
        </p:sp>
        <p:cxnSp>
          <p:nvCxnSpPr>
            <p:cNvPr id="27" name="Elbow Connector 46"/>
            <p:cNvCxnSpPr>
              <a:cxnSpLocks/>
              <a:stCxn id="16" idx="2"/>
              <a:endCxn id="26" idx="0"/>
            </p:cNvCxnSpPr>
            <p:nvPr/>
          </p:nvCxnSpPr>
          <p:spPr>
            <a:xfrm>
              <a:off x="6584040" y="1484878"/>
              <a:ext cx="0" cy="504706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Process 27"/>
            <p:cNvSpPr>
              <a:spLocks/>
            </p:cNvSpPr>
            <p:nvPr/>
          </p:nvSpPr>
          <p:spPr>
            <a:xfrm flipH="1">
              <a:off x="1961073" y="3682347"/>
              <a:ext cx="2178931" cy="8060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5782" tIns="47891" rIns="95782" bIns="47891" rtlCol="0" anchor="ctr">
              <a:spAutoFit/>
            </a:bodyPr>
            <a:lstStyle/>
            <a:p>
              <a:pPr algn="ctr"/>
              <a:r>
                <a:rPr lang="en-GB" sz="1600" dirty="0"/>
                <a:t>Export to SPSS</a:t>
              </a:r>
            </a:p>
          </p:txBody>
        </p:sp>
        <p:cxnSp>
          <p:nvCxnSpPr>
            <p:cNvPr id="29" name="Elbow Connector 46"/>
            <p:cNvCxnSpPr>
              <a:cxnSpLocks/>
              <a:stCxn id="17" idx="2"/>
              <a:endCxn id="28" idx="0"/>
            </p:cNvCxnSpPr>
            <p:nvPr/>
          </p:nvCxnSpPr>
          <p:spPr>
            <a:xfrm>
              <a:off x="3050539" y="3006747"/>
              <a:ext cx="0" cy="6756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46"/>
            <p:cNvCxnSpPr>
              <a:cxnSpLocks/>
              <a:stCxn id="20" idx="2"/>
              <a:endCxn id="19" idx="0"/>
            </p:cNvCxnSpPr>
            <p:nvPr/>
          </p:nvCxnSpPr>
          <p:spPr>
            <a:xfrm flipH="1">
              <a:off x="6397941" y="4667289"/>
              <a:ext cx="1" cy="360359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Elbow Connector 46"/>
          <p:cNvCxnSpPr>
            <a:cxnSpLocks/>
          </p:cNvCxnSpPr>
          <p:nvPr/>
        </p:nvCxnSpPr>
        <p:spPr>
          <a:xfrm>
            <a:off x="4971884" y="2221490"/>
            <a:ext cx="0" cy="476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46"/>
          <p:cNvCxnSpPr>
            <a:cxnSpLocks/>
            <a:endCxn id="28" idx="0"/>
          </p:cNvCxnSpPr>
          <p:nvPr/>
        </p:nvCxnSpPr>
        <p:spPr>
          <a:xfrm>
            <a:off x="1708969" y="3572662"/>
            <a:ext cx="1" cy="6472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46"/>
          <p:cNvCxnSpPr>
            <a:cxnSpLocks/>
            <a:stCxn id="28" idx="2"/>
            <a:endCxn id="18" idx="0"/>
          </p:cNvCxnSpPr>
          <p:nvPr/>
        </p:nvCxnSpPr>
        <p:spPr>
          <a:xfrm flipH="1">
            <a:off x="1708969" y="4964198"/>
            <a:ext cx="1" cy="4248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46"/>
          <p:cNvCxnSpPr>
            <a:cxnSpLocks/>
          </p:cNvCxnSpPr>
          <p:nvPr/>
        </p:nvCxnSpPr>
        <p:spPr>
          <a:xfrm>
            <a:off x="4959202" y="5087400"/>
            <a:ext cx="11971" cy="3747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6"/>
          <p:cNvCxnSpPr>
            <a:cxnSpLocks/>
          </p:cNvCxnSpPr>
          <p:nvPr/>
        </p:nvCxnSpPr>
        <p:spPr>
          <a:xfrm flipH="1">
            <a:off x="2898040" y="3261443"/>
            <a:ext cx="896673" cy="199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9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GB" dirty="0" smtClean="0"/>
              <a:t>What Metadata standards try to achieve</a:t>
            </a:r>
          </a:p>
          <a:p>
            <a:r>
              <a:rPr lang="en-GB" dirty="0" smtClean="0"/>
              <a:t>DDI – </a:t>
            </a:r>
            <a:r>
              <a:rPr lang="en-GB" b="1" i="1" dirty="0" smtClean="0"/>
              <a:t>the</a:t>
            </a:r>
            <a:r>
              <a:rPr lang="en-GB" dirty="0" smtClean="0"/>
              <a:t> metadata standard for social science</a:t>
            </a:r>
          </a:p>
          <a:p>
            <a:r>
              <a:rPr lang="en-GB" dirty="0" smtClean="0"/>
              <a:t>Barriers to adoption</a:t>
            </a:r>
            <a:endParaRPr lang="en-GB" dirty="0"/>
          </a:p>
          <a:p>
            <a:r>
              <a:rPr lang="en-GB" dirty="0" smtClean="0"/>
              <a:t>Implementing metadata in a complex environment</a:t>
            </a:r>
            <a:endParaRPr lang="en-GB" dirty="0"/>
          </a:p>
          <a:p>
            <a:r>
              <a:rPr lang="en-GB" dirty="0" smtClean="0"/>
              <a:t>Use Cases: </a:t>
            </a:r>
          </a:p>
          <a:p>
            <a:pPr lvl="1"/>
            <a:r>
              <a:rPr lang="en-GB" dirty="0" smtClean="0"/>
              <a:t>MIDUS portal </a:t>
            </a:r>
            <a:endParaRPr lang="en-GB" dirty="0"/>
          </a:p>
          <a:p>
            <a:pPr lvl="1"/>
            <a:r>
              <a:rPr lang="en-GB" dirty="0"/>
              <a:t>CLOSER </a:t>
            </a:r>
            <a:r>
              <a:rPr lang="en-GB" dirty="0" smtClean="0"/>
              <a:t> portal</a:t>
            </a:r>
          </a:p>
          <a:p>
            <a:r>
              <a:rPr lang="en-GB" dirty="0" smtClean="0"/>
              <a:t>Takeaway</a:t>
            </a:r>
          </a:p>
        </p:txBody>
      </p:sp>
    </p:spTree>
    <p:extLst>
      <p:ext uri="{BB962C8B-B14F-4D97-AF65-F5344CB8AC3E}">
        <p14:creationId xmlns:p14="http://schemas.microsoft.com/office/powerpoint/2010/main" val="10768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Use Case: CLOSER - Scope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95" y="1690689"/>
            <a:ext cx="73723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292316" cy="1325563"/>
          </a:xfrm>
        </p:spPr>
        <p:txBody>
          <a:bodyPr/>
          <a:lstStyle/>
          <a:p>
            <a:pPr algn="ctr"/>
            <a:r>
              <a:rPr lang="en-GB" dirty="0" smtClean="0"/>
              <a:t>Use Case: CLOSER - 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0" y="1690689"/>
            <a:ext cx="7143607" cy="4465667"/>
          </a:xfrm>
        </p:spPr>
      </p:pic>
    </p:spTree>
    <p:extLst>
      <p:ext uri="{BB962C8B-B14F-4D97-AF65-F5344CB8AC3E}">
        <p14:creationId xmlns:p14="http://schemas.microsoft.com/office/powerpoint/2010/main" val="18354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Use Case: CLOSER - Data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60" y="1690689"/>
            <a:ext cx="7229639" cy="38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A Common mechanism for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804989"/>
            <a:ext cx="73088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>
                <a:latin typeface="+mj-lt"/>
              </a:rPr>
              <a:t>Capture what was intended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What, where it came from and why</a:t>
            </a:r>
          </a:p>
          <a:p>
            <a:pPr marL="0" indent="0">
              <a:buNone/>
            </a:pPr>
            <a:r>
              <a:rPr lang="en-GB" sz="2400" dirty="0" smtClean="0">
                <a:latin typeface="+mj-lt"/>
              </a:rPr>
              <a:t>Capture exactly what was used in the survey implementation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How, the logic was employed and under what conditions</a:t>
            </a:r>
          </a:p>
          <a:p>
            <a:pPr marL="0" indent="0">
              <a:buNone/>
            </a:pPr>
            <a:r>
              <a:rPr lang="en-GB" sz="2400" dirty="0" smtClean="0">
                <a:latin typeface="+mj-lt"/>
              </a:rPr>
              <a:t>To specify what the data output will be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Mirrors what was captured and its source</a:t>
            </a:r>
          </a:p>
          <a:p>
            <a:pPr marL="0" indent="0">
              <a:buNone/>
            </a:pPr>
            <a:r>
              <a:rPr lang="en-GB" sz="2400" dirty="0" smtClean="0">
                <a:latin typeface="+mj-lt"/>
              </a:rPr>
              <a:t>To keep the connection between the survey implementation through to the data received -&gt; data management -&gt; to the archive</a:t>
            </a:r>
          </a:p>
          <a:p>
            <a:pPr marL="0" indent="0">
              <a:buNone/>
            </a:pPr>
            <a:r>
              <a:rPr lang="en-GB" sz="2400" dirty="0" smtClean="0">
                <a:latin typeface="+mj-lt"/>
              </a:rPr>
              <a:t>Generalised solution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So that is can be actioned efficiently and is self-describing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So that it can be rendered in different forms for different purposes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56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final thoughts	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Reduction </a:t>
            </a:r>
            <a:r>
              <a:rPr lang="en-GB" dirty="0"/>
              <a:t>in manual </a:t>
            </a:r>
            <a:r>
              <a:rPr lang="en-GB" dirty="0" smtClean="0"/>
              <a:t>processes</a:t>
            </a:r>
          </a:p>
          <a:p>
            <a:pPr lvl="1"/>
            <a:r>
              <a:rPr lang="en-GB" i="1" dirty="0" smtClean="0"/>
              <a:t>More accurate, cheaper and quicker</a:t>
            </a:r>
          </a:p>
          <a:p>
            <a:pPr lvl="1"/>
            <a:r>
              <a:rPr lang="en-GB" i="1" dirty="0" smtClean="0"/>
              <a:t>One DDI document </a:t>
            </a:r>
            <a:r>
              <a:rPr lang="en-GB" i="1" dirty="0" smtClean="0">
                <a:sym typeface="Wingdings" panose="05000000000000000000" pitchFamily="2" charset="2"/>
              </a:rPr>
              <a:t> multiple uses</a:t>
            </a:r>
            <a:endParaRPr lang="en-GB" i="1" dirty="0"/>
          </a:p>
          <a:p>
            <a:r>
              <a:rPr lang="en-GB" dirty="0" smtClean="0"/>
              <a:t>Enables distributed </a:t>
            </a:r>
            <a:r>
              <a:rPr lang="en-GB" dirty="0"/>
              <a:t>data </a:t>
            </a:r>
            <a:r>
              <a:rPr lang="en-GB" dirty="0" smtClean="0"/>
              <a:t>collection</a:t>
            </a:r>
          </a:p>
          <a:p>
            <a:pPr lvl="1"/>
            <a:r>
              <a:rPr lang="en-GB" i="1" dirty="0" smtClean="0"/>
              <a:t>Across different platforms and organizations</a:t>
            </a:r>
          </a:p>
          <a:p>
            <a:r>
              <a:rPr lang="en-GB" dirty="0"/>
              <a:t>Enables d</a:t>
            </a:r>
            <a:r>
              <a:rPr lang="en-GB" dirty="0" smtClean="0"/>
              <a:t>istributed research</a:t>
            </a:r>
          </a:p>
          <a:p>
            <a:r>
              <a:rPr lang="en-GB" dirty="0" smtClean="0"/>
              <a:t>Increased quality of documentation of data collection</a:t>
            </a:r>
          </a:p>
          <a:p>
            <a:pPr lvl="1"/>
            <a:r>
              <a:rPr lang="en-GB" i="1" dirty="0" smtClean="0"/>
              <a:t>Raises visibility of needs</a:t>
            </a:r>
          </a:p>
          <a:p>
            <a:pPr lvl="1"/>
            <a:r>
              <a:rPr lang="en-GB" i="1" dirty="0" smtClean="0"/>
              <a:t>Encourages users to better understand </a:t>
            </a:r>
          </a:p>
          <a:p>
            <a:pPr lvl="2"/>
            <a:r>
              <a:rPr lang="en-GB" i="1" dirty="0" smtClean="0"/>
              <a:t>the data and 	</a:t>
            </a:r>
          </a:p>
          <a:p>
            <a:pPr lvl="2"/>
            <a:r>
              <a:rPr lang="en-GB" i="1" dirty="0" smtClean="0"/>
              <a:t>the data collection process</a:t>
            </a:r>
            <a:endParaRPr lang="en-GB" i="1" dirty="0"/>
          </a:p>
          <a:p>
            <a:r>
              <a:rPr lang="en-GB" dirty="0" smtClean="0"/>
              <a:t>New tools to think in more interesting ways can be built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6231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perspective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28650" y="1952368"/>
            <a:ext cx="788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Dan Gillman: Information Scientist, Bureau of </a:t>
            </a:r>
            <a:r>
              <a:rPr lang="en-GB" sz="2400" i="1" dirty="0" err="1" smtClean="0"/>
              <a:t>Labor</a:t>
            </a:r>
            <a:r>
              <a:rPr lang="en-GB" sz="2400" i="1" dirty="0" smtClean="0"/>
              <a:t> Statistics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0599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Barriers to sharing data and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690689"/>
            <a:ext cx="7346950" cy="46920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Different agencies and clients have different systems</a:t>
            </a:r>
          </a:p>
          <a:p>
            <a:pPr lvl="1"/>
            <a:r>
              <a:rPr lang="en-GB" sz="2000" dirty="0" smtClean="0">
                <a:latin typeface="+mj-lt"/>
              </a:rPr>
              <a:t>Taking over a survey from another agency often requires re-inputting everything</a:t>
            </a:r>
          </a:p>
          <a:p>
            <a:pPr lvl="1"/>
            <a:r>
              <a:rPr lang="en-GB" sz="2000" dirty="0" smtClean="0">
                <a:latin typeface="+mj-lt"/>
              </a:rPr>
              <a:t>Questionnaire specification quality and format differences</a:t>
            </a:r>
          </a:p>
          <a:p>
            <a:pPr lvl="1"/>
            <a:r>
              <a:rPr lang="en-GB" sz="2000" dirty="0" smtClean="0">
                <a:latin typeface="+mj-lt"/>
              </a:rPr>
              <a:t>Different clients have different requirements</a:t>
            </a:r>
          </a:p>
          <a:p>
            <a:pPr marL="0" indent="0">
              <a:buNone/>
            </a:pPr>
            <a:r>
              <a:rPr lang="en-GB" sz="3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Barriers are also internal within organisations</a:t>
            </a:r>
          </a:p>
          <a:p>
            <a:pPr lvl="1"/>
            <a:r>
              <a:rPr lang="en-GB" sz="2000" dirty="0" smtClean="0">
                <a:latin typeface="+mj-lt"/>
              </a:rPr>
              <a:t>Different disciplines have different attitudes to what is most important</a:t>
            </a:r>
          </a:p>
          <a:p>
            <a:pPr lvl="1"/>
            <a:r>
              <a:rPr lang="en-GB" sz="2000" dirty="0" smtClean="0">
                <a:latin typeface="+mj-lt"/>
              </a:rPr>
              <a:t>Different departments speak different languages</a:t>
            </a:r>
          </a:p>
          <a:p>
            <a:pPr lvl="1"/>
            <a:r>
              <a:rPr lang="en-GB" sz="2000" dirty="0" smtClean="0">
                <a:latin typeface="+mj-lt"/>
              </a:rPr>
              <a:t>Communication is always an issue</a:t>
            </a:r>
          </a:p>
          <a:p>
            <a:pPr marL="0" indent="0">
              <a:buNone/>
            </a:pPr>
            <a:r>
              <a:rPr lang="en-GB" sz="3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Difficulties are also intra-personal</a:t>
            </a:r>
          </a:p>
          <a:p>
            <a:pPr lvl="1"/>
            <a:r>
              <a:rPr lang="en-GB" sz="2000" dirty="0">
                <a:latin typeface="+mj-lt"/>
              </a:rPr>
              <a:t>“the person with the information you want is yourself, 6 months ago, and he or she don’t respond to emails.”</a:t>
            </a:r>
          </a:p>
          <a:p>
            <a:pPr marL="0" indent="0">
              <a:buNone/>
            </a:pPr>
            <a:r>
              <a:rPr lang="en-GB" sz="3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Manual processes </a:t>
            </a:r>
          </a:p>
          <a:p>
            <a:pPr marL="628650" lvl="2" indent="-285750">
              <a:spcBef>
                <a:spcPts val="750"/>
              </a:spcBef>
            </a:pPr>
            <a:r>
              <a:rPr lang="en-GB" sz="2000" dirty="0">
                <a:latin typeface="+mj-lt"/>
              </a:rPr>
              <a:t>reduce </a:t>
            </a:r>
            <a:r>
              <a:rPr lang="en-GB" sz="2000" b="1" dirty="0">
                <a:latin typeface="+mj-lt"/>
              </a:rPr>
              <a:t>transparency </a:t>
            </a:r>
            <a:r>
              <a:rPr lang="en-GB" sz="2000" dirty="0">
                <a:latin typeface="+mj-lt"/>
              </a:rPr>
              <a:t>within and between organisations</a:t>
            </a:r>
          </a:p>
          <a:p>
            <a:pPr marL="342900" lvl="2" indent="0">
              <a:spcBef>
                <a:spcPts val="750"/>
              </a:spcBef>
              <a:buNone/>
            </a:pPr>
            <a:endParaRPr lang="en-GB" i="1" dirty="0">
              <a:latin typeface="+mj-lt"/>
            </a:endParaRPr>
          </a:p>
          <a:p>
            <a:pPr marL="0" indent="0">
              <a:buNone/>
            </a:pPr>
            <a:r>
              <a:rPr lang="en-GB" sz="1600" i="1" dirty="0" smtClean="0">
                <a:latin typeface="+mj-lt"/>
              </a:rPr>
              <a:t>Survey </a:t>
            </a:r>
            <a:r>
              <a:rPr lang="en-GB" sz="1600" i="1" dirty="0">
                <a:latin typeface="+mj-lt"/>
              </a:rPr>
              <a:t>Metadata: Barriers and Opportunities” </a:t>
            </a:r>
            <a:r>
              <a:rPr lang="en-GB" sz="1600" i="1" dirty="0" smtClean="0">
                <a:latin typeface="+mj-lt"/>
              </a:rPr>
              <a:t>Meeting June </a:t>
            </a:r>
            <a:r>
              <a:rPr lang="en-GB" sz="1600" i="1" dirty="0">
                <a:latin typeface="+mj-lt"/>
              </a:rPr>
              <a:t>26, </a:t>
            </a:r>
            <a:r>
              <a:rPr lang="en-GB" sz="1600" i="1" dirty="0" smtClean="0">
                <a:latin typeface="+mj-lt"/>
              </a:rPr>
              <a:t>2014,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323655"/>
            <a:ext cx="5521325" cy="1086045"/>
          </a:xfrm>
        </p:spPr>
        <p:txBody>
          <a:bodyPr>
            <a:normAutofit/>
          </a:bodyPr>
          <a:lstStyle/>
          <a:p>
            <a:r>
              <a:rPr lang="en-GB" sz="3600" b="0" dirty="0" smtClean="0"/>
              <a:t>Tackling diversity in the Survey Process</a:t>
            </a:r>
            <a:endParaRPr lang="en-GB" sz="3600" b="0" dirty="0"/>
          </a:p>
        </p:txBody>
      </p:sp>
      <p:sp>
        <p:nvSpPr>
          <p:cNvPr id="4" name="AutoShape 2" descr="data:image/jpeg;base64,/9j/4AAQSkZJRgABAQAAAQABAAD/2wCEAAkGBhEQEBAOEhIPDg8PEg4PEA8OEA8PDxANFBAWFRQQEhIXHCYeFxkjGRISHy8gIycpLCwsFh4xNTAqNSYrLCkBCQoKDgwOGg8PGikkHyQxKikvLjQtLSksLjU1LzMpNSwpLCkpKSwpLSkxLzU0KSksNiwpMCkpKiksLCkpNTQsLP/AABEIAQMAwgMBIgACEQEDEQH/xAAbAAEAAgMBAQAAAAAAAAAAAAAABQYCAwQBB//EADoQAAIBAgMFBgQEBQQDAAAAAAABAgMRBAUhEhMxQVEGImFxgZFSobHBIzJy0QcUQvDxFTNi4YKSsv/EABoBAQADAQEBAAAAAAAAAAAAAAABAgMEBgX/xAAeEQEAAgIDAQEBAAAAAAAAAAAAAQIDEQQSMSFRE//aAAwDAQACEQMRAD8A+4gAAAAAAAAAAAAB45GFSpY462LS4u319jlzcmuL1pWk2dykZEZTxqbtfXxuvqdlKrcph5lMvkptjmreADtZAAAAAAAAAAAAAAAAAAAAAAAAB4z08ZEjhxlWyb6fXkacNhf6pat8zPMI6X6OLflc30HojzWeO/I1Z1760+NdXCJq1jThJtNwetuD6xO6Rww1qvwWvq9PoV6xjzV6lZmazEpODMjGCMj01fHLIACyAAAAAAAAAAAAAAAAAAAAAAAAHPiKd01yZzYK6vF8Yu3pyZ3VEccdKj5Xin7XR8XnY9XrdvSd1mG2tKybNWBpabT4y7z+y9hi5pxaTTvZaeJ1UolePji+eZ/EzOqNiPQD7jnAAAAAAAAAAAAAAAAAAAAAAHFmWLdPZtzevl0OxO+oHoAA8aKd/EmLWHp2T/PK9l/xLkRvaDJY4zD1MO5SpOaexVgk5U6ltJpPR26czLLj711C1Z1L5n/D6MnjIaNrW+nDRn12KKl2J7Af6dKpOpiamNqTsoSnThSVOOt7KLd278X0LcVw4ukfU2tsABuoAAAAAAAAAAAAAAAAAAAAQ+NzxRqblaOUZtSvzjy/voB05xSvTv8ACb8BU2qcH4W9tCl4/tJWjWjQunSqQUrvV7W001f0TJzB5zGlTs7Pg9XbRgWAGFKopRUlwkk15NXMwAMalRRV3oR+IzhLSKuytrxX1MRtJArlXNa97qyXkjdg8/le1SN/FaP2M4zVlPWU6DGnUUldO6ZkbKgAAAAAAAAAAAAAAAAAAFP7Vdl6ktvFUq0oyheap7Cas1aet78Gy4HjQHyLD5VWnKMp1G4xe0o8NToziW06VKLcpSlGNo6t+BaM9yGVO8qTUac3Z3V9239jV2QymlSrSlJbdZruTnyt+ZRXJgW+hT2Yxj8MYx9lYzbtr0PTmzCps05MCJx+Lc5NL/COaNKwwy4yfMVqxham1olk2YKKuad+eqsR/NO07gpbKvy5r7kiQmBxGliWws7wT817OxtWNQrLaACyAAAAAAAAAAAAAAAAAAAYVaSlFxaupJprwKriKEqU9PzU3dPrzT9UW0is9w10qi5d2X6Xwfv9QO7BYtVYRmufFdJc0a80X4U/BXILLMw3NSz/ANuo0pdIy5S+zLJXpbcZR+JNAVD+bsjkrYs04uMqc5Qlo02jiq1AOx4syjiyJlVEKwFlwWNsWrLP9qL63l7tso+UYaVacYLnxfSPNn0CEFFKK0SSS8kBkAAAAAAAAAAAAAAAAAAAAAGFakpRcXwkmn6mYAqGJw3GD5Xi/NE12exzqU9iT/EpWi78XH+mXtp6GjO6OzNT5T0f61+6+hG4Wu6VaFRJtS7k0l/Q+b8uIExneRRxC2laNRcHykuj/cp2MyerC8ZRaa+a6l9nmVNa3v5Ih8fjlUk3su2iV2r+3qBQ6lKV7cCSyvs/XrNbMGo85zTjC3nz9C3ZfmtKK2JwcHHhLZ2k15paE1QxEZq8ZKS8H9QOTKMnhhobMe9J/mm+Lf2Xgd4AAAAAAAAAAAAAAAAAAAAAAAAAHNmGF3lOUOfGL6SXAhMO01Zq0r2knxTXFFkIfM8Oo1N4tNta/qXP2t7Acs6NjVY6Zz7pw1aoGc6iRzwzZRnZOz6o0YiTaIXAdnsTXr1p05q1OEXsSWkpuWiUuWifsuAH0DLs0U1aTTfJ9SSPm1HMalGe7qxlTmuMZq3qupacs7QppJu6+YFgBjCakk1qnzMgAAAAAAAAAAAAAAAAAAAAAARecu7ivN+/+CUIfET25t8vsByVnaNjjcTuxKObZA5qlMmuy9DZpSlznNt+SSS+5GuJN5IrUrdG/swOjGYCnWjsVIRqR6SXDxT4r0Krj+zccPUg4Snu53WzJ3cZLW210LkRmfQvTi/hnH53X3A8yGfccej0JQhMiqd6UeqJsAAAAAAAAAAAAAAAAAAAAAA58fW2YN83ovX+2RdLhc6M7qW3ceu0/a37nMp6AaqzNFz2rUNTmBtRLZNPSUfJ/b9iBnWsSORYjvpdYy+TT/cCfOPNo3oz8Nl+0kzsNWKScJp6Jxab9AIbLI7NRPhxJ4rO61urrorkjhMY4rXVdOYEqDClWUldO/1XmZgAAAAAAAAAAAAAAAAAABDdpY2hCfwya91/0QSzPkT3amVqH/kvoz5tiM3jGWy5WfRgWaePRplj0V3/AFBPg0/U8eO8QJ2pjrkp2ar3rwXhP/4ZTljCd7NYq1em/wDkl6PT7gfRyOzerpGPnJ+S4fX5EiQ2bYSs5N04qoppRvtqLg/FPiuemvgBEJ4qS3sKSqUW2o7Mo7xpO19l8tOR25bjFKWqcWnszjNNOL8U+BPYShu6cKfwRjHzsrXI3O8Ja2Ijo42jUXxU76PzV/a4HPg8e01Nq1pOFRfDrbX109UTyd9St1JJVITf5KycJ/rS4+bjb/1JnLKndcH+am9l/ZgdgAAAAAAAAAAAAAAAAAAr/bSpbDr9X2ZQOyOVfzWNi5LuU3vJ35xi9F6uyLl2/wAZs04R595++n2Zl/D3Kd3QdeS7+Id14Ulw93d+wE9iMlw9TWdCjN9ZU4N+9rkZi+wmCqJ2pbp/FSlKLXpe3yLAAPkXaTslXwT21erQ5VIrWPhNcvPga8ixveWuqaPr1WkpRcZJOMk4tPg01Zo+R5pk7wOLdN32JPapy5Sg3p6rg/ID67SntRUuqT90ZEfkOI28PTfRbPtw+ViQAGNSCknF6qSaa6p6MyAFFzTEzpw2Gpp0qtPavF2UdY7d+jvx8Sz5G1KDqptudk+Fu6raEk1fTkzyFNRVklFLgkkkvQDIAAAAAAAAAAAAAAPGwPTCpVUVduyOXFZlGHDvP5EFjsyb1b/ZAV3tfXlXrLlFNJeRfspqLcUbaJU4L2il9ig4uspO5ZchzFbqMb6xbXzAse8G8OFYk934HbvCtdvcHGphVO3fpzi4Pnro15cPYlnikQ3aPGqVOMOsrv0TAx7EY97G7lo/71LYplJwctlRlHTy5MsmCx20teIEnc9NEahtUgMgAAAAAAAAAAAAAAAacTXUItvkmyCxeeRcV3uXAmsRS2k11Kzi+xVKTbUqsE/6YVGo+i5egEXmHaOEU9V5t2RB1MdiK7/Dpya5Sn+HD56v2LfhexuHpvaUNqXxTbnL3epJwy+MeCQFEw/Z/Ez/ADzjBdKcW37t/YsmW5cqUVFX8W3dt9WTH8ujzdAa4sOZnsHjiBz1ZMgM7wc5q8XsyjqnxXk10LI6ZqqYa4FVyLMntuhVWzLl0fjFlow87ELm+SOXfhpOOsX4mjCdodj8Ost3NfFon4xfNAXajWutrpa51U6pT6HaBTap03tOTV1F3sr8Xbgi0Yd6IDvjMzuc8WbYsDMAAAAAAAAAAAABi0YOJtPLAc7pmDpnVsnmwBxukYuiduwebsDhdE83B3bsboDg3A3B3bo93QEe8Lc01copz/NGMvNJktuxuwI3DZVCH5Yxj5JI7YUzdsHuyBhGJsSPdk9sAR6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81" y="1642065"/>
            <a:ext cx="6421634" cy="49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92728" cy="1325563"/>
          </a:xfrm>
        </p:spPr>
        <p:txBody>
          <a:bodyPr/>
          <a:lstStyle/>
          <a:p>
            <a:r>
              <a:rPr lang="en-GB" dirty="0" smtClean="0"/>
              <a:t>What are survey questions trying to achieve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Accurate </a:t>
            </a:r>
            <a:r>
              <a:rPr lang="en-GB" b="1" i="1" dirty="0" smtClean="0">
                <a:solidFill>
                  <a:srgbClr val="FF0000"/>
                </a:solidFill>
              </a:rPr>
              <a:t>Communication &amp; </a:t>
            </a:r>
            <a:r>
              <a:rPr lang="en-GB" b="1" dirty="0" smtClean="0">
                <a:solidFill>
                  <a:srgbClr val="FF0000"/>
                </a:solidFill>
              </a:rPr>
              <a:t>Accurate </a:t>
            </a:r>
            <a:r>
              <a:rPr lang="en-GB" b="1" i="1" dirty="0" smtClean="0">
                <a:solidFill>
                  <a:srgbClr val="FF0000"/>
                </a:solidFill>
              </a:rPr>
              <a:t>Response</a:t>
            </a:r>
          </a:p>
          <a:p>
            <a:pPr marL="0" indent="0">
              <a:buNone/>
            </a:pPr>
            <a:r>
              <a:rPr lang="en-GB" i="1" dirty="0" smtClean="0"/>
              <a:t>Most important considerations are:</a:t>
            </a:r>
          </a:p>
          <a:p>
            <a:pPr lvl="1"/>
            <a:r>
              <a:rPr lang="en-GB" i="1" dirty="0" smtClean="0"/>
              <a:t>Language used </a:t>
            </a:r>
          </a:p>
          <a:p>
            <a:pPr lvl="1"/>
            <a:r>
              <a:rPr lang="en-GB" i="1" dirty="0" smtClean="0"/>
              <a:t>Frame of reference</a:t>
            </a:r>
          </a:p>
          <a:p>
            <a:pPr lvl="1"/>
            <a:r>
              <a:rPr lang="en-GB" i="1" dirty="0" smtClean="0"/>
              <a:t>Arrangement of questions</a:t>
            </a:r>
          </a:p>
          <a:p>
            <a:pPr lvl="1"/>
            <a:r>
              <a:rPr lang="en-GB" i="1" dirty="0" smtClean="0"/>
              <a:t>Length of the questionnaire</a:t>
            </a:r>
          </a:p>
          <a:p>
            <a:pPr lvl="1"/>
            <a:r>
              <a:rPr lang="en-GB" i="1" dirty="0" smtClean="0"/>
              <a:t>Form of the response</a:t>
            </a:r>
          </a:p>
          <a:p>
            <a:pPr lvl="2"/>
            <a:r>
              <a:rPr lang="en-GB" i="1" dirty="0" smtClean="0"/>
              <a:t>Dichotomous</a:t>
            </a:r>
          </a:p>
          <a:p>
            <a:pPr lvl="2"/>
            <a:r>
              <a:rPr lang="en-GB" i="1" dirty="0" smtClean="0"/>
              <a:t>Multiple choice</a:t>
            </a:r>
          </a:p>
          <a:p>
            <a:pPr lvl="2"/>
            <a:r>
              <a:rPr lang="en-GB" i="1" dirty="0" smtClean="0"/>
              <a:t>Check lists</a:t>
            </a:r>
          </a:p>
          <a:p>
            <a:pPr lvl="2"/>
            <a:r>
              <a:rPr lang="en-GB" i="1" dirty="0" smtClean="0"/>
              <a:t>Open Ended</a:t>
            </a:r>
          </a:p>
          <a:p>
            <a:pPr lvl="2"/>
            <a:r>
              <a:rPr lang="en-GB" i="1" dirty="0" smtClean="0"/>
              <a:t>Pictorial</a:t>
            </a:r>
          </a:p>
          <a:p>
            <a:pPr marL="0" indent="0">
              <a:buNone/>
            </a:pPr>
            <a:endParaRPr lang="en-GB" sz="1400" i="1" dirty="0" smtClean="0"/>
          </a:p>
          <a:p>
            <a:pPr marL="0" indent="0">
              <a:buNone/>
            </a:pPr>
            <a:r>
              <a:rPr lang="en-GB" sz="1200" i="1" dirty="0" smtClean="0"/>
              <a:t>From Young, Pauline </a:t>
            </a:r>
            <a:r>
              <a:rPr lang="en-GB" sz="1200" i="1" dirty="0"/>
              <a:t>(1956</a:t>
            </a:r>
            <a:r>
              <a:rPr lang="en-GB" sz="1200" i="1" dirty="0" smtClean="0"/>
              <a:t>) “Scientific Social Surveys &amp; Research”, 3</a:t>
            </a:r>
            <a:r>
              <a:rPr lang="en-GB" sz="1200" i="1" baseline="30000" dirty="0" smtClean="0"/>
              <a:t>rd</a:t>
            </a:r>
            <a:r>
              <a:rPr lang="en-GB" sz="1200" i="1" dirty="0" smtClean="0"/>
              <a:t> Edition. Prentice Hall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8384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are trying to </a:t>
            </a:r>
            <a:br>
              <a:rPr lang="en-GB" dirty="0" smtClean="0"/>
            </a:br>
            <a:r>
              <a:rPr lang="en-GB" dirty="0" smtClean="0"/>
              <a:t>capture with DDI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 the survey was </a:t>
            </a:r>
            <a:r>
              <a:rPr lang="en-GB" b="1" i="1" dirty="0" smtClean="0">
                <a:solidFill>
                  <a:srgbClr val="FF0000"/>
                </a:solidFill>
              </a:rPr>
              <a:t>communicated &amp; </a:t>
            </a:r>
            <a:r>
              <a:rPr lang="en-GB" b="1" dirty="0" smtClean="0">
                <a:solidFill>
                  <a:srgbClr val="FF0000"/>
                </a:solidFill>
              </a:rPr>
              <a:t>how participants </a:t>
            </a:r>
            <a:r>
              <a:rPr lang="en-GB" b="1" i="1" dirty="0" smtClean="0">
                <a:solidFill>
                  <a:srgbClr val="FF0000"/>
                </a:solidFill>
              </a:rPr>
              <a:t>responded</a:t>
            </a:r>
          </a:p>
          <a:p>
            <a:pPr marL="0" indent="0">
              <a:buNone/>
            </a:pPr>
            <a:r>
              <a:rPr lang="en-GB" i="1" dirty="0" smtClean="0"/>
              <a:t>Most important considerations are:</a:t>
            </a:r>
          </a:p>
          <a:p>
            <a:pPr lvl="1"/>
            <a:r>
              <a:rPr lang="en-GB" i="1" dirty="0" smtClean="0"/>
              <a:t>Language used 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in the questions</a:t>
            </a:r>
          </a:p>
          <a:p>
            <a:pPr lvl="1"/>
            <a:r>
              <a:rPr lang="en-GB" i="1" dirty="0" smtClean="0"/>
              <a:t>Frame of reference</a:t>
            </a:r>
          </a:p>
          <a:p>
            <a:pPr lvl="1"/>
            <a:r>
              <a:rPr lang="en-GB" i="1" dirty="0" smtClean="0"/>
              <a:t>Arrangement of questions</a:t>
            </a:r>
          </a:p>
          <a:p>
            <a:pPr lvl="1"/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Length of the questionnaire</a:t>
            </a:r>
          </a:p>
          <a:p>
            <a:pPr lvl="1"/>
            <a:r>
              <a:rPr lang="en-GB" i="1" dirty="0" smtClean="0"/>
              <a:t>Form of the response</a:t>
            </a:r>
          </a:p>
          <a:p>
            <a:pPr lvl="2"/>
            <a:r>
              <a:rPr lang="en-GB" i="1" dirty="0" smtClean="0"/>
              <a:t>Dichotomous</a:t>
            </a:r>
          </a:p>
          <a:p>
            <a:pPr lvl="2"/>
            <a:r>
              <a:rPr lang="en-GB" i="1" dirty="0" smtClean="0"/>
              <a:t>Multiple choice</a:t>
            </a:r>
          </a:p>
          <a:p>
            <a:pPr lvl="2"/>
            <a:r>
              <a:rPr lang="en-GB" i="1" dirty="0" smtClean="0"/>
              <a:t>Check lists</a:t>
            </a:r>
          </a:p>
          <a:p>
            <a:pPr lvl="2"/>
            <a:r>
              <a:rPr lang="en-GB" i="1" dirty="0" smtClean="0"/>
              <a:t>Open Ended</a:t>
            </a:r>
          </a:p>
          <a:p>
            <a:pPr lvl="2"/>
            <a:r>
              <a:rPr lang="en-GB" i="1" dirty="0" smtClean="0"/>
              <a:t>Pictorial</a:t>
            </a:r>
          </a:p>
          <a:p>
            <a:pPr lvl="1"/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Who was asked </a:t>
            </a:r>
          </a:p>
          <a:p>
            <a:pPr lvl="1"/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ho responded</a:t>
            </a:r>
          </a:p>
          <a:p>
            <a:pPr lvl="1"/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Is the question asked related to another question</a:t>
            </a:r>
          </a:p>
          <a:p>
            <a:pPr lvl="1"/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Who was responsible for the collection</a:t>
            </a:r>
          </a:p>
          <a:p>
            <a:pPr lvl="1"/>
            <a:endParaRPr lang="en-GB" i="1" dirty="0" smtClean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03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256102" cy="1325563"/>
          </a:xfrm>
        </p:spPr>
        <p:txBody>
          <a:bodyPr/>
          <a:lstStyle/>
          <a:p>
            <a:r>
              <a:rPr lang="en-GB" dirty="0" smtClean="0"/>
              <a:t>What DDI provides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Capture what was intended </a:t>
            </a:r>
          </a:p>
          <a:p>
            <a:pPr lvl="1"/>
            <a:r>
              <a:rPr lang="en-GB" dirty="0" smtClean="0">
                <a:latin typeface="+mj-lt"/>
              </a:rPr>
              <a:t>What, where it came from and why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Capture exactly what was used in the survey implementation</a:t>
            </a:r>
          </a:p>
          <a:p>
            <a:pPr lvl="1"/>
            <a:r>
              <a:rPr lang="en-GB" dirty="0" smtClean="0">
                <a:latin typeface="+mj-lt"/>
              </a:rPr>
              <a:t>How, the logic employed and under what conditions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To specify what the data output will be</a:t>
            </a:r>
          </a:p>
          <a:p>
            <a:pPr lvl="1"/>
            <a:r>
              <a:rPr lang="en-GB" dirty="0" smtClean="0">
                <a:latin typeface="+mj-lt"/>
              </a:rPr>
              <a:t>That is mirrors what was captured and its source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To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keep the connection</a:t>
            </a:r>
            <a:r>
              <a:rPr lang="en-GB" dirty="0" smtClean="0">
                <a:latin typeface="+mj-lt"/>
              </a:rPr>
              <a:t> between the survey </a:t>
            </a:r>
            <a:r>
              <a:rPr lang="en-GB" b="1" dirty="0" smtClean="0">
                <a:latin typeface="+mj-lt"/>
              </a:rPr>
              <a:t>implementation</a:t>
            </a:r>
            <a:r>
              <a:rPr lang="en-GB" dirty="0" smtClean="0">
                <a:latin typeface="+mj-lt"/>
              </a:rPr>
              <a:t> through to the data received -&gt; data management at a study -&gt; to archiving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Generalised solution</a:t>
            </a:r>
          </a:p>
          <a:p>
            <a:pPr lvl="1"/>
            <a:r>
              <a:rPr lang="en-GB" dirty="0" smtClean="0">
                <a:latin typeface="+mj-lt"/>
              </a:rPr>
              <a:t>So that is can be actioned efficiently and is self-describing</a:t>
            </a:r>
          </a:p>
          <a:p>
            <a:pPr lvl="1"/>
            <a:r>
              <a:rPr lang="en-GB" dirty="0" smtClean="0">
                <a:latin typeface="+mj-lt"/>
              </a:rPr>
              <a:t>So that it can be rendered in different forms for different purposes</a:t>
            </a:r>
          </a:p>
          <a:p>
            <a:pPr lvl="1"/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2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And a</a:t>
            </a:r>
            <a:r>
              <a:rPr lang="en-GB" sz="3600" b="0" dirty="0" smtClean="0"/>
              <a:t> framework to do this</a:t>
            </a:r>
            <a:endParaRPr lang="en-GB" sz="3600" b="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53" y="1485256"/>
            <a:ext cx="5396204" cy="4451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3886" y="1937891"/>
            <a:ext cx="1716111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Methodology and </a:t>
            </a:r>
          </a:p>
          <a:p>
            <a:r>
              <a:rPr lang="en-US" sz="1600" dirty="0" smtClean="0"/>
              <a:t>Instrument Design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24257" y="3711190"/>
            <a:ext cx="2163349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Instrument Fielding and</a:t>
            </a:r>
          </a:p>
          <a:p>
            <a:r>
              <a:rPr lang="en-US" sz="1600" dirty="0" smtClean="0"/>
              <a:t>Data Collection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62340" y="5352349"/>
            <a:ext cx="2222275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Cleaning, Labeling, </a:t>
            </a:r>
          </a:p>
          <a:p>
            <a:r>
              <a:rPr lang="en-US" sz="1600" dirty="0" smtClean="0"/>
              <a:t>And Transformations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51926" y="5213849"/>
            <a:ext cx="2440475" cy="86177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Documentation, READMEs, </a:t>
            </a:r>
          </a:p>
          <a:p>
            <a:r>
              <a:rPr lang="en-US" sz="1600" dirty="0" smtClean="0"/>
              <a:t>Descriptions (non-dataset </a:t>
            </a:r>
          </a:p>
          <a:p>
            <a:r>
              <a:rPr lang="en-US" sz="1600" dirty="0" smtClean="0"/>
              <a:t>or variable)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15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2050" cy="1325563"/>
          </a:xfrm>
        </p:spPr>
        <p:txBody>
          <a:bodyPr/>
          <a:lstStyle/>
          <a:p>
            <a:pPr algn="ctr"/>
            <a:r>
              <a:rPr lang="en-GB" dirty="0" smtClean="0"/>
              <a:t>Data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804989"/>
            <a:ext cx="73088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Questionnaire development</a:t>
            </a:r>
            <a:endParaRPr lang="en-GB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en-GB" sz="2400" dirty="0">
                <a:latin typeface="+mj-lt"/>
              </a:rPr>
              <a:t>Colectica (DDI to Blaise / CASES </a:t>
            </a:r>
            <a:r>
              <a:rPr lang="en-GB" sz="2400" dirty="0" err="1">
                <a:latin typeface="+mj-lt"/>
              </a:rPr>
              <a:t>etc</a:t>
            </a:r>
            <a:r>
              <a:rPr lang="en-GB" sz="2400" dirty="0">
                <a:latin typeface="+mj-lt"/>
              </a:rPr>
              <a:t>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Questionnaire metadata and data export</a:t>
            </a:r>
            <a:endParaRPr lang="en-GB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en-GB" sz="2400" dirty="0">
                <a:latin typeface="+mj-lt"/>
              </a:rPr>
              <a:t>Blaise (well used </a:t>
            </a:r>
            <a:r>
              <a:rPr lang="en-GB" sz="2400" dirty="0" smtClean="0">
                <a:latin typeface="+mj-lt"/>
              </a:rPr>
              <a:t>add </a:t>
            </a:r>
            <a:r>
              <a:rPr lang="en-GB" sz="2400" dirty="0">
                <a:latin typeface="+mj-lt"/>
              </a:rPr>
              <a:t>on)</a:t>
            </a:r>
          </a:p>
          <a:p>
            <a:pPr lvl="1"/>
            <a:r>
              <a:rPr lang="en-GB" sz="2400" dirty="0">
                <a:latin typeface="+mj-lt"/>
              </a:rPr>
              <a:t>Unicom Intelligence (Colectica export)</a:t>
            </a:r>
          </a:p>
          <a:p>
            <a:pPr lvl="1"/>
            <a:r>
              <a:rPr lang="en-GB" sz="2400" dirty="0">
                <a:latin typeface="+mj-lt"/>
              </a:rPr>
              <a:t>CASES (</a:t>
            </a:r>
            <a:r>
              <a:rPr lang="en-GB" sz="2400" dirty="0" err="1">
                <a:latin typeface="+mj-lt"/>
              </a:rPr>
              <a:t>SDAtoDDI</a:t>
            </a:r>
            <a:r>
              <a:rPr lang="en-GB" sz="2400" dirty="0">
                <a:latin typeface="+mj-lt"/>
              </a:rPr>
              <a:t>, and Colectica)</a:t>
            </a:r>
          </a:p>
          <a:p>
            <a:pPr lvl="1"/>
            <a:r>
              <a:rPr lang="en-GB" sz="2400" dirty="0" err="1">
                <a:latin typeface="+mj-lt"/>
              </a:rPr>
              <a:t>RedCap</a:t>
            </a:r>
            <a:r>
              <a:rPr lang="en-GB" sz="2400" dirty="0">
                <a:latin typeface="+mj-lt"/>
              </a:rPr>
              <a:t> (API and Colectica)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Data production</a:t>
            </a:r>
          </a:p>
          <a:p>
            <a:pPr lvl="1"/>
            <a:r>
              <a:rPr lang="en-GB" sz="2400" dirty="0" err="1" smtClean="0">
                <a:latin typeface="+mj-lt"/>
              </a:rPr>
              <a:t>StatTransfer</a:t>
            </a:r>
            <a:endParaRPr lang="en-GB" sz="2400" dirty="0" smtClean="0">
              <a:latin typeface="+mj-lt"/>
            </a:endParaRPr>
          </a:p>
          <a:p>
            <a:pPr lvl="1"/>
            <a:r>
              <a:rPr lang="en-GB" sz="2400" dirty="0" smtClean="0">
                <a:latin typeface="+mj-lt"/>
              </a:rPr>
              <a:t>SledgeHammer</a:t>
            </a:r>
          </a:p>
          <a:p>
            <a:pPr lvl="1"/>
            <a:r>
              <a:rPr lang="en-GB" sz="2400" dirty="0" smtClean="0">
                <a:latin typeface="+mj-lt"/>
              </a:rPr>
              <a:t>Colectica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50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1008</Words>
  <Application>Microsoft Office PowerPoint</Application>
  <PresentationFormat>On-screen Show (4:3)</PresentationFormat>
  <Paragraphs>207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Metadata standards</vt:lpstr>
      <vt:lpstr>Overview</vt:lpstr>
      <vt:lpstr>Barriers to sharing data and metadata</vt:lpstr>
      <vt:lpstr>Tackling diversity in the Survey Process</vt:lpstr>
      <vt:lpstr>What are survey questions trying to achieve</vt:lpstr>
      <vt:lpstr>What we are trying to  capture with DDI</vt:lpstr>
      <vt:lpstr>What DDI provides</vt:lpstr>
      <vt:lpstr>And a framework to do this</vt:lpstr>
      <vt:lpstr>Data production</vt:lpstr>
      <vt:lpstr>Discovery and dissemination</vt:lpstr>
      <vt:lpstr>Choosing the right flavor</vt:lpstr>
      <vt:lpstr>DDI in practice</vt:lpstr>
      <vt:lpstr>Use Case: MIDUS</vt:lpstr>
      <vt:lpstr>Use Case: MIDUS</vt:lpstr>
      <vt:lpstr>Use Case: MIDUS - Harmonization</vt:lpstr>
      <vt:lpstr>Use Case: MIDUS - Discovery</vt:lpstr>
      <vt:lpstr>Use Case: MIDUS - Download</vt:lpstr>
      <vt:lpstr>Use Case: CLOSER</vt:lpstr>
      <vt:lpstr>PowerPoint Presentation</vt:lpstr>
      <vt:lpstr>Use Case: CLOSER - Scope</vt:lpstr>
      <vt:lpstr>Use Case: CLOSER - Questions</vt:lpstr>
      <vt:lpstr>Use Case: CLOSER - Data</vt:lpstr>
      <vt:lpstr>A Common mechanism for communication</vt:lpstr>
      <vt:lpstr>Some final thoughts </vt:lpstr>
      <vt:lpstr>Another perspective</vt:lpstr>
    </vt:vector>
  </TitlesOfParts>
  <Company>IOE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standards</dc:title>
  <dc:creator>Jon Johnson</dc:creator>
  <cp:lastModifiedBy>Barry T. Radler</cp:lastModifiedBy>
  <cp:revision>48</cp:revision>
  <dcterms:created xsi:type="dcterms:W3CDTF">2016-04-18T10:12:27Z</dcterms:created>
  <dcterms:modified xsi:type="dcterms:W3CDTF">2016-07-27T17:02:57Z</dcterms:modified>
</cp:coreProperties>
</file>