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2"/>
  </p:sldMasterIdLst>
  <p:notesMasterIdLst>
    <p:notesMasterId r:id="rId14"/>
  </p:notesMasterIdLst>
  <p:handoutMasterIdLst>
    <p:handoutMasterId r:id="rId15"/>
  </p:handoutMasterIdLst>
  <p:sldIdLst>
    <p:sldId id="280" r:id="rId3"/>
    <p:sldId id="269" r:id="rId4"/>
    <p:sldId id="270" r:id="rId5"/>
    <p:sldId id="284" r:id="rId6"/>
    <p:sldId id="285" r:id="rId7"/>
    <p:sldId id="286" r:id="rId8"/>
    <p:sldId id="287" r:id="rId9"/>
    <p:sldId id="283" r:id="rId10"/>
    <p:sldId id="271" r:id="rId11"/>
    <p:sldId id="272" r:id="rId12"/>
    <p:sldId id="278" r:id="rId13"/>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47756" autoAdjust="0"/>
  </p:normalViewPr>
  <p:slideViewPr>
    <p:cSldViewPr snapToGrid="0">
      <p:cViewPr>
        <p:scale>
          <a:sx n="40" d="100"/>
          <a:sy n="40" d="100"/>
        </p:scale>
        <p:origin x="1776" y="-144"/>
      </p:cViewPr>
      <p:guideLst>
        <p:guide orient="horz" pos="2160"/>
        <p:guide pos="3840"/>
      </p:guideLst>
    </p:cSldViewPr>
  </p:slideViewPr>
  <p:notesTextViewPr>
    <p:cViewPr>
      <p:scale>
        <a:sx n="1" d="1"/>
        <a:sy n="1" d="1"/>
      </p:scale>
      <p:origin x="0" y="0"/>
    </p:cViewPr>
  </p:notesTextViewPr>
  <p:notesViewPr>
    <p:cSldViewPr snapToGrid="0" showGuides="1">
      <p:cViewPr varScale="1">
        <p:scale>
          <a:sx n="100" d="100"/>
          <a:sy n="100" d="100"/>
        </p:scale>
        <p:origin x="35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E5CB2E47-6F41-409B-AD22-834AE1EFF186}" type="datetimeFigureOut">
              <a:rPr lang="en-US" smtClean="0"/>
              <a:t>5/28/2018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0180BE5A-9D85-4716-9443-9D9E66ACB5E5}" type="slidenum">
              <a:rPr lang="en-US" smtClean="0"/>
              <a:t>‹#›</a:t>
            </a:fld>
            <a:endParaRPr lang="en-US"/>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FAD6744A-403D-42A1-BFE7-61DA46EE7C6C}" type="datetimeFigureOut">
              <a:rPr lang="en-US" smtClean="0"/>
              <a:t>5/28/2018</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F1E05635-4EFD-4447-A451-86C57984FA89}" type="slidenum">
              <a:rPr lang="en-US" smtClean="0"/>
              <a:t>‹#›</a:t>
            </a:fld>
            <a:endParaRPr lang="en-US"/>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1</a:t>
            </a:fld>
            <a:endParaRPr lang="en-US"/>
          </a:p>
        </p:txBody>
      </p:sp>
    </p:spTree>
    <p:extLst>
      <p:ext uri="{BB962C8B-B14F-4D97-AF65-F5344CB8AC3E}">
        <p14:creationId xmlns:p14="http://schemas.microsoft.com/office/powerpoint/2010/main" val="2246453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dirty="0" smtClean="0"/>
              <a:t>Promote</a:t>
            </a:r>
            <a:r>
              <a:rPr lang="en-US" baseline="0" dirty="0" smtClean="0"/>
              <a:t>:</a:t>
            </a:r>
          </a:p>
          <a:p>
            <a:pPr marL="685800" lvl="1" indent="-228600">
              <a:buFont typeface="+mj-lt"/>
              <a:buAutoNum type="arabicPeriod"/>
            </a:pPr>
            <a:r>
              <a:rPr lang="en-US" baseline="0" dirty="0" smtClean="0"/>
              <a:t>Prototype </a:t>
            </a:r>
          </a:p>
          <a:p>
            <a:pPr marL="685800" lvl="1" indent="-228600">
              <a:buFont typeface="+mj-lt"/>
              <a:buAutoNum type="arabicPeriod"/>
            </a:pPr>
            <a:r>
              <a:rPr lang="en-US" baseline="0" dirty="0" smtClean="0"/>
              <a:t>Review of 3.3 and release of XKOS</a:t>
            </a:r>
          </a:p>
          <a:p>
            <a:pPr marL="1146795" lvl="3" indent="-232395" defTabSz="929579">
              <a:buFont typeface="Arial" panose="020B0604020202020204" pitchFamily="34" charset="0"/>
              <a:buChar char="•"/>
              <a:defRPr/>
            </a:pPr>
            <a:r>
              <a:rPr lang="en-US" baseline="0" dirty="0" smtClean="0"/>
              <a:t>We’ll coordinate with TC on this and other releases.</a:t>
            </a:r>
          </a:p>
          <a:p>
            <a:pPr marL="228600" lvl="1" indent="-228600" defTabSz="929579">
              <a:buFont typeface="Arial" panose="020B0604020202020204" pitchFamily="34" charset="0"/>
              <a:buAutoNum type="arabicPeriod" startAt="2"/>
              <a:defRPr/>
            </a:pPr>
            <a:r>
              <a:rPr lang="en-US" baseline="0" dirty="0" smtClean="0"/>
              <a:t>Improve website:</a:t>
            </a:r>
          </a:p>
          <a:p>
            <a:pPr marL="685800" lvl="2" indent="-228600" defTabSz="929579">
              <a:buFont typeface="Arial" panose="020B0604020202020204" pitchFamily="34" charset="0"/>
              <a:buAutoNum type="arabicPeriod" startAt="2"/>
              <a:defRPr/>
            </a:pPr>
            <a:r>
              <a:rPr lang="en-US" baseline="0" dirty="0" smtClean="0"/>
              <a:t>As I demonstrated with the Google Analytics, the website is one promotional vehicle for which we can identify our user audience and provide some metrics of success in promotion. Therefore we need to prioritize and dedicate resources towards improving and fixing it.</a:t>
            </a:r>
          </a:p>
          <a:p>
            <a:pPr marL="228600" lvl="1" indent="-228600" defTabSz="929579">
              <a:buFont typeface="Arial" panose="020B0604020202020204" pitchFamily="34" charset="0"/>
              <a:buAutoNum type="arabicPeriod" startAt="2"/>
              <a:defRPr/>
            </a:pPr>
            <a:r>
              <a:rPr lang="en-US" baseline="0" dirty="0" smtClean="0"/>
              <a:t>Continue conference presence, attendance, and outreach (like webinars).</a:t>
            </a:r>
          </a:p>
          <a:p>
            <a:pPr marL="685800" lvl="2" indent="-228600" defTabSz="929579">
              <a:buFont typeface="Arial" panose="020B0604020202020204" pitchFamily="34" charset="0"/>
              <a:buAutoNum type="arabicPeriod" startAt="2"/>
              <a:defRPr/>
            </a:pPr>
            <a:r>
              <a:rPr lang="en-US" baseline="0" dirty="0" smtClean="0"/>
              <a:t>Getting in the program is ideal for these, but that takes either a canned presentation, or individual initiative.</a:t>
            </a:r>
          </a:p>
          <a:p>
            <a:pPr marL="228600" lvl="1" indent="-228600" defTabSz="929579">
              <a:buFont typeface="Arial" panose="020B0604020202020204" pitchFamily="34" charset="0"/>
              <a:buAutoNum type="arabicPeriod" startAt="2"/>
              <a:defRPr/>
            </a:pPr>
            <a:r>
              <a:rPr lang="en-US" baseline="0" dirty="0" smtClean="0"/>
              <a:t>Latest idea, begin formal feedback and input process with membership</a:t>
            </a:r>
          </a:p>
          <a:p>
            <a:pPr marL="685800" lvl="2" indent="-228600" defTabSz="929579">
              <a:buFont typeface="Arial" panose="020B0604020202020204" pitchFamily="34" charset="0"/>
              <a:buAutoNum type="arabicPeriod" startAt="2"/>
              <a:defRPr/>
            </a:pPr>
            <a:r>
              <a:rPr lang="en-US" baseline="0" dirty="0" smtClean="0"/>
              <a:t>Surveys haven’t worked well</a:t>
            </a:r>
          </a:p>
          <a:p>
            <a:pPr marL="685800" lvl="2" indent="-228600" defTabSz="929579">
              <a:buFont typeface="Arial" panose="020B0604020202020204" pitchFamily="34" charset="0"/>
              <a:buAutoNum type="arabicPeriod" startAt="2"/>
              <a:defRPr/>
            </a:pPr>
            <a:r>
              <a:rPr lang="en-US" baseline="0" dirty="0" smtClean="0"/>
              <a:t>Give members the white glove treatment and full attention with in-person or conference calls whereby we can ask some standard questions but also get rich unedited feedback about DDI’s performance and direction.</a:t>
            </a:r>
          </a:p>
          <a:p>
            <a:pPr marL="174296" lvl="1" indent="-174296" defTabSz="929579">
              <a:buFont typeface="Arial" panose="020B0604020202020204" pitchFamily="34" charset="0"/>
              <a:buChar char="•"/>
              <a:defRPr/>
            </a:pPr>
            <a:endParaRPr lang="en-US" dirty="0" smtClean="0"/>
          </a:p>
          <a:p>
            <a:pPr marL="0" lvl="0" indent="0">
              <a:buFont typeface="+mj-lt"/>
              <a:buNone/>
            </a:pPr>
            <a:endParaRPr lang="en-US" baseline="0" dirty="0" smtClean="0"/>
          </a:p>
        </p:txBody>
      </p:sp>
      <p:sp>
        <p:nvSpPr>
          <p:cNvPr id="4" name="Slide Number Placeholder 3"/>
          <p:cNvSpPr>
            <a:spLocks noGrp="1"/>
          </p:cNvSpPr>
          <p:nvPr>
            <p:ph type="sldNum" sz="quarter" idx="10"/>
          </p:nvPr>
        </p:nvSpPr>
        <p:spPr/>
        <p:txBody>
          <a:bodyPr/>
          <a:lstStyle/>
          <a:p>
            <a:fld id="{F1E05635-4EFD-4447-A451-86C57984FA89}" type="slidenum">
              <a:rPr lang="en-US" smtClean="0"/>
              <a:t>10</a:t>
            </a:fld>
            <a:endParaRPr lang="en-US"/>
          </a:p>
        </p:txBody>
      </p:sp>
    </p:spTree>
    <p:extLst>
      <p:ext uri="{BB962C8B-B14F-4D97-AF65-F5344CB8AC3E}">
        <p14:creationId xmlns:p14="http://schemas.microsoft.com/office/powerpoint/2010/main" val="1356604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Looking forward, we’re slightly increasing</a:t>
            </a:r>
            <a:r>
              <a:rPr lang="en-US" baseline="0" dirty="0" smtClean="0"/>
              <a:t> our budget this next year, but we didn’t spend the entire budget last year.</a:t>
            </a:r>
          </a:p>
          <a:p>
            <a:pPr marL="628650" lvl="1" indent="-171450">
              <a:buFont typeface="Arial" panose="020B0604020202020204" pitchFamily="34" charset="0"/>
              <a:buChar char="•"/>
            </a:pPr>
            <a:r>
              <a:rPr lang="en-US" baseline="0" dirty="0" smtClean="0"/>
              <a:t>This money will go towards continued promotion and marketing materials</a:t>
            </a:r>
          </a:p>
          <a:p>
            <a:pPr marL="628650" lvl="1" indent="-171450">
              <a:buFont typeface="Arial" panose="020B0604020202020204" pitchFamily="34" charset="0"/>
              <a:buChar char="•"/>
            </a:pPr>
            <a:r>
              <a:rPr lang="en-US" baseline="0" dirty="0" smtClean="0"/>
              <a:t>Possibly expand use of the PRNewswire?</a:t>
            </a:r>
          </a:p>
          <a:p>
            <a:pPr marL="628650" lvl="1" indent="-171450">
              <a:buFont typeface="Arial" panose="020B0604020202020204" pitchFamily="34" charset="0"/>
              <a:buChar char="•"/>
            </a:pPr>
            <a:r>
              <a:rPr lang="en-US" baseline="0" dirty="0" smtClean="0"/>
              <a:t>Also prioritize work on the website.</a:t>
            </a:r>
          </a:p>
          <a:p>
            <a:pPr marL="171450" lvl="0" indent="-171450">
              <a:buFont typeface="Arial" panose="020B0604020202020204" pitchFamily="34" charset="0"/>
              <a:buChar char="•"/>
            </a:pPr>
            <a:r>
              <a:rPr lang="en-US" baseline="0" dirty="0" smtClean="0"/>
              <a:t>From a longer term perspective, I continue to believe the Alliance should dedicate funds to a marketing and promotion professional who can dedicate themselves to things the volunteers just can’t get done. </a:t>
            </a:r>
          </a:p>
          <a:p>
            <a:pPr marL="628650" lvl="1" indent="-171450">
              <a:buFont typeface="Arial" panose="020B0604020202020204" pitchFamily="34" charset="0"/>
              <a:buChar char="•"/>
            </a:pPr>
            <a:r>
              <a:rPr lang="en-US" baseline="0" dirty="0" smtClean="0"/>
              <a:t>The right person could be a website designer, manage other vehicles, produce press releases, make the conference circuit, and possibly even help with acquiring other sources of revenue such as grant-writing.</a:t>
            </a:r>
          </a:p>
          <a:p>
            <a:r>
              <a:rPr lang="en-US" dirty="0" smtClean="0"/>
              <a:t>As a free and</a:t>
            </a:r>
            <a:r>
              <a:rPr lang="en-US" baseline="0" dirty="0" smtClean="0"/>
              <a:t> open standard, the DDI spec is reliant on something akin to crowdsourcing: to identify problems and solutions to the standard, and to help with the work of sustaining, improving, and developing the standard. Because of this, DDI directly benefits to the extent more people use it. Following that line of thought--and this is where I’m editorializing--promoting our current line of DDI products in order to grow our user base is key to the success of the standard. And our budget and strategic directions should reflect that.</a:t>
            </a:r>
          </a:p>
          <a:p>
            <a:endParaRPr lang="en-US" baseline="0" dirty="0" smtClean="0"/>
          </a:p>
          <a:p>
            <a:endParaRPr lang="en-US" baseline="0" dirty="0" smtClean="0"/>
          </a:p>
          <a:p>
            <a:endParaRPr lang="en-US" baseline="0" dirty="0" smtClean="0"/>
          </a:p>
          <a:p>
            <a:endParaRPr lang="en-US" baseline="0" dirty="0" smtClean="0"/>
          </a:p>
          <a:p>
            <a:r>
              <a:rPr lang="en-US" baseline="0" dirty="0" smtClean="0"/>
              <a:t>If we want to bring more resources to bear on developing DDI4, then increase the number of people currently using DDI. To do that, you have to communicate persuasively the benefits of DDI to potential audiences. </a:t>
            </a: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11</a:t>
            </a:fld>
            <a:endParaRPr lang="en-US"/>
          </a:p>
        </p:txBody>
      </p:sp>
    </p:spTree>
    <p:extLst>
      <p:ext uri="{BB962C8B-B14F-4D97-AF65-F5344CB8AC3E}">
        <p14:creationId xmlns:p14="http://schemas.microsoft.com/office/powerpoint/2010/main" val="4161316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2</a:t>
            </a:fld>
            <a:endParaRPr lang="en-US"/>
          </a:p>
        </p:txBody>
      </p:sp>
    </p:spTree>
    <p:extLst>
      <p:ext uri="{BB962C8B-B14F-4D97-AF65-F5344CB8AC3E}">
        <p14:creationId xmlns:p14="http://schemas.microsoft.com/office/powerpoint/2010/main" val="2423672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Conducted a webinar with APDU group; Jon Johnson, Jared, and I presented an introduction to DDI and demonstrated its benefits for data archives and research.</a:t>
            </a:r>
          </a:p>
          <a:p>
            <a:pPr marL="228600" indent="-228600">
              <a:buFont typeface="+mj-lt"/>
              <a:buAutoNum type="arabicPeriod"/>
            </a:pPr>
            <a:r>
              <a:rPr lang="en-US" baseline="0" dirty="0" smtClean="0"/>
              <a:t>Importantly, we submitted responses to 2 RFIs the past 6 months. Jared submitted these responses to research data </a:t>
            </a:r>
            <a:r>
              <a:rPr lang="en-US" baseline="0" dirty="0" err="1" smtClean="0"/>
              <a:t>infrOpenedastructures</a:t>
            </a:r>
            <a:r>
              <a:rPr lang="en-US" baseline="0" dirty="0" smtClean="0"/>
              <a:t> and how to support reproducible and shareable research data.</a:t>
            </a:r>
          </a:p>
          <a:p>
            <a:pPr marL="228600" indent="-228600">
              <a:buFont typeface="+mj-lt"/>
              <a:buAutoNum type="arabicPeriod"/>
            </a:pPr>
            <a:r>
              <a:rPr lang="en-US" baseline="0" dirty="0" smtClean="0"/>
              <a:t>Opened a PRNewswire account in order to help promote the NADDI conference.</a:t>
            </a:r>
          </a:p>
          <a:p>
            <a:pPr marL="685800" lvl="1" indent="-228600">
              <a:buFont typeface="+mj-lt"/>
              <a:buAutoNum type="arabicPeriod"/>
            </a:pPr>
            <a:r>
              <a:rPr lang="en-US" baseline="0" dirty="0" smtClean="0"/>
              <a:t>Importantly, we could expand its use to help distribute press releases and news about DDI</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Continued to work on maintaining and improving out online presence.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We’ve become much better at updating time-sensitive content on the website (most of our Marketing materials are available thru there).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Opened a Twitter account (Jared has been conscientiously updating)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Started managing an existing Wikipedia page</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baseline="0" dirty="0" smtClean="0"/>
              <a:t>Also began monitoring DDI Alliance website traffic using Google Analytics.</a:t>
            </a:r>
          </a:p>
        </p:txBody>
      </p:sp>
      <p:sp>
        <p:nvSpPr>
          <p:cNvPr id="4" name="Slide Number Placeholder 3"/>
          <p:cNvSpPr>
            <a:spLocks noGrp="1"/>
          </p:cNvSpPr>
          <p:nvPr>
            <p:ph type="sldNum" sz="quarter" idx="10"/>
          </p:nvPr>
        </p:nvSpPr>
        <p:spPr/>
        <p:txBody>
          <a:bodyPr/>
          <a:lstStyle/>
          <a:p>
            <a:fld id="{F1E05635-4EFD-4447-A451-86C57984FA89}" type="slidenum">
              <a:rPr lang="en-US" smtClean="0"/>
              <a:t>3</a:t>
            </a:fld>
            <a:endParaRPr lang="en-US"/>
          </a:p>
        </p:txBody>
      </p:sp>
    </p:spTree>
    <p:extLst>
      <p:ext uri="{BB962C8B-B14F-4D97-AF65-F5344CB8AC3E}">
        <p14:creationId xmlns:p14="http://schemas.microsoft.com/office/powerpoint/2010/main" val="3243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Using Google Analytics allows us some</a:t>
            </a:r>
            <a:r>
              <a:rPr lang="en-US" sz="1400" baseline="0" dirty="0" smtClean="0"/>
              <a:t> insight into our users and potential users, at least the ones who are using the website.</a:t>
            </a:r>
          </a:p>
          <a:p>
            <a:r>
              <a:rPr lang="en-US" sz="1400" baseline="0" dirty="0" smtClean="0"/>
              <a:t>The following few slides show some metrics and statistics about DDI Alliance website in the past 12 months.</a:t>
            </a:r>
          </a:p>
          <a:p>
            <a:pPr marL="171450" indent="-171450">
              <a:buFont typeface="Arial" panose="020B0604020202020204" pitchFamily="34" charset="0"/>
              <a:buChar char="•"/>
            </a:pPr>
            <a:r>
              <a:rPr lang="en-US" sz="1400" baseline="0" dirty="0" smtClean="0"/>
              <a:t>23,000 users, the vast majority of which are new and not returning visitors</a:t>
            </a:r>
          </a:p>
          <a:p>
            <a:pPr marL="171450" indent="-171450">
              <a:buFont typeface="Arial" panose="020B0604020202020204" pitchFamily="34" charset="0"/>
              <a:buChar char="•"/>
            </a:pPr>
            <a:r>
              <a:rPr lang="en-US" sz="1400" baseline="0" dirty="0" smtClean="0"/>
              <a:t>Generally the traffic shows a consistent pattern, but there was a big spike on November 21, 2017.</a:t>
            </a:r>
          </a:p>
          <a:p>
            <a:pPr marL="171450" indent="-171450">
              <a:buFont typeface="Arial" panose="020B0604020202020204" pitchFamily="34" charset="0"/>
              <a:buChar char="•"/>
            </a:pPr>
            <a:r>
              <a:rPr lang="en-US" sz="1400" dirty="0" smtClean="0"/>
              <a:t>Bounce rate: </a:t>
            </a:r>
            <a:r>
              <a:rPr lang="en-US" sz="1400" b="0" i="0" kern="1200" dirty="0" smtClean="0">
                <a:solidFill>
                  <a:schemeClr val="tx1"/>
                </a:solidFill>
                <a:effectLst/>
                <a:latin typeface="+mn-lt"/>
                <a:ea typeface="+mn-ea"/>
                <a:cs typeface="+mn-cs"/>
              </a:rPr>
              <a:t>the percentage of visitors to a website who navigate away from the site after viewing only one page.</a:t>
            </a:r>
            <a:endParaRPr lang="en-US" sz="1400" dirty="0" smtClean="0"/>
          </a:p>
          <a:p>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4</a:t>
            </a:fld>
            <a:endParaRPr lang="en-US"/>
          </a:p>
        </p:txBody>
      </p:sp>
    </p:spTree>
    <p:extLst>
      <p:ext uri="{BB962C8B-B14F-4D97-AF65-F5344CB8AC3E}">
        <p14:creationId xmlns:p14="http://schemas.microsoft.com/office/powerpoint/2010/main" val="4145867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get a handle on who these</a:t>
            </a:r>
            <a:r>
              <a:rPr lang="en-US" baseline="0" dirty="0" smtClean="0"/>
              <a:t> website visitors are:</a:t>
            </a:r>
          </a:p>
          <a:p>
            <a:pPr marL="171450" indent="-171450">
              <a:buFont typeface="Arial" panose="020B0604020202020204" pitchFamily="34" charset="0"/>
              <a:buChar char="•"/>
            </a:pPr>
            <a:r>
              <a:rPr lang="en-US" baseline="0" dirty="0" smtClean="0"/>
              <a:t>Nearly a third are US users, followed by Germany, UK, and Canada.</a:t>
            </a:r>
          </a:p>
          <a:p>
            <a:pPr marL="171450" indent="-171450">
              <a:buFont typeface="Arial" panose="020B0604020202020204" pitchFamily="34" charset="0"/>
              <a:buChar char="•"/>
            </a:pPr>
            <a:r>
              <a:rPr lang="en-US" baseline="0" dirty="0" smtClean="0"/>
              <a:t>The Germans and French have slightly lower bounce rates and look at more pages than others.</a:t>
            </a:r>
          </a:p>
          <a:p>
            <a:pPr marL="171450" indent="-171450">
              <a:buFont typeface="Arial" panose="020B0604020202020204" pitchFamily="34" charset="0"/>
              <a:buChar char="•"/>
            </a:pPr>
            <a:endParaRPr lang="en-US" baseline="0" dirty="0" smtClean="0"/>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5</a:t>
            </a:fld>
            <a:endParaRPr lang="en-US"/>
          </a:p>
        </p:txBody>
      </p:sp>
    </p:spTree>
    <p:extLst>
      <p:ext uri="{BB962C8B-B14F-4D97-AF65-F5344CB8AC3E}">
        <p14:creationId xmlns:p14="http://schemas.microsoft.com/office/powerpoint/2010/main" val="3167812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a:t>
            </a:r>
            <a:r>
              <a:rPr lang="en-US" baseline="0" dirty="0" smtClean="0"/>
              <a:t> of the most useful metrics, IMHO, are the behavior stats:</a:t>
            </a:r>
          </a:p>
          <a:p>
            <a:pPr marL="0" indent="0">
              <a:buFont typeface="Arial" panose="020B0604020202020204" pitchFamily="34" charset="0"/>
              <a:buNone/>
            </a:pPr>
            <a:r>
              <a:rPr lang="en-US" baseline="0" dirty="0" smtClean="0"/>
              <a:t>The top pages used are:</a:t>
            </a:r>
          </a:p>
          <a:p>
            <a:pPr marL="171450" indent="-171450">
              <a:buFont typeface="Arial" panose="020B0604020202020204" pitchFamily="34" charset="0"/>
              <a:buChar char="•"/>
            </a:pPr>
            <a:r>
              <a:rPr lang="en-US" baseline="0" dirty="0" smtClean="0"/>
              <a:t>Documentation and Tools page – this speaks volumes</a:t>
            </a:r>
          </a:p>
          <a:p>
            <a:pPr marL="171450" indent="-171450">
              <a:buFont typeface="Arial" panose="020B0604020202020204" pitchFamily="34" charset="0"/>
              <a:buChar char="•"/>
            </a:pPr>
            <a:r>
              <a:rPr lang="en-US" sz="1200" b="0" i="0" kern="1200" dirty="0" smtClean="0">
                <a:solidFill>
                  <a:schemeClr val="tx1"/>
                </a:solidFill>
                <a:effectLst/>
                <a:latin typeface="+mn-lt"/>
                <a:ea typeface="+mn-ea"/>
                <a:cs typeface="+mn-cs"/>
              </a:rPr>
              <a:t>“Entrances” is the number of times visitors entered the site through a specified page.</a:t>
            </a:r>
            <a:endParaRPr lang="en-US" sz="1200" b="0" i="0" kern="1200" baseline="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b="0" i="0" kern="1200" baseline="0" dirty="0" smtClean="0">
                <a:solidFill>
                  <a:schemeClr val="tx1"/>
                </a:solidFill>
                <a:effectLst/>
                <a:latin typeface="+mn-lt"/>
                <a:ea typeface="+mn-ea"/>
                <a:cs typeface="+mn-cs"/>
              </a:rPr>
              <a:t>The top ones were “Getting Started – How to create a codebook” and “Why use DDI?”</a:t>
            </a:r>
          </a:p>
          <a:p>
            <a:pPr marL="171450" lvl="0" indent="-171450">
              <a:buFont typeface="Arial" panose="020B0604020202020204" pitchFamily="34" charset="0"/>
              <a:buChar char="•"/>
            </a:pPr>
            <a:r>
              <a:rPr lang="en-US" b="0" i="0" kern="1200" baseline="0" dirty="0" smtClean="0">
                <a:solidFill>
                  <a:schemeClr val="tx1"/>
                </a:solidFill>
                <a:effectLst/>
                <a:latin typeface="+mn-lt"/>
                <a:ea typeface="+mn-ea"/>
                <a:cs typeface="+mn-cs"/>
              </a:rPr>
              <a:t>Finally the bounce rate for the “Getting Started” page had the lowest bounce rate by far.</a:t>
            </a:r>
          </a:p>
          <a:p>
            <a:pPr marL="0" lvl="0" indent="0">
              <a:buFont typeface="Arial" panose="020B0604020202020204" pitchFamily="34" charset="0"/>
              <a:buNone/>
            </a:pPr>
            <a:r>
              <a:rPr lang="en-US" b="0" i="0" kern="1200" baseline="0" dirty="0" smtClean="0">
                <a:solidFill>
                  <a:schemeClr val="tx1"/>
                </a:solidFill>
                <a:effectLst/>
                <a:latin typeface="+mn-lt"/>
                <a:ea typeface="+mn-ea"/>
                <a:cs typeface="+mn-cs"/>
              </a:rPr>
              <a:t>Just a few brief insights from the DDI Alliance webpage.</a:t>
            </a:r>
            <a:endParaRPr lang="en-US" dirty="0" smtClean="0"/>
          </a:p>
        </p:txBody>
      </p:sp>
      <p:sp>
        <p:nvSpPr>
          <p:cNvPr id="4" name="Slide Number Placeholder 3"/>
          <p:cNvSpPr>
            <a:spLocks noGrp="1"/>
          </p:cNvSpPr>
          <p:nvPr>
            <p:ph type="sldNum" sz="quarter" idx="10"/>
          </p:nvPr>
        </p:nvSpPr>
        <p:spPr/>
        <p:txBody>
          <a:bodyPr/>
          <a:lstStyle/>
          <a:p>
            <a:fld id="{F1E05635-4EFD-4447-A451-86C57984FA89}" type="slidenum">
              <a:rPr lang="en-US" smtClean="0"/>
              <a:t>6</a:t>
            </a:fld>
            <a:endParaRPr lang="en-US"/>
          </a:p>
        </p:txBody>
      </p:sp>
    </p:spTree>
    <p:extLst>
      <p:ext uri="{BB962C8B-B14F-4D97-AF65-F5344CB8AC3E}">
        <p14:creationId xmlns:p14="http://schemas.microsoft.com/office/powerpoint/2010/main" val="2387908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Continued to have a presence at of targeted conferences;</a:t>
            </a:r>
          </a:p>
          <a:p>
            <a:pPr marL="174296" indent="-174296">
              <a:buFont typeface="Arial" panose="020B0604020202020204" pitchFamily="34" charset="0"/>
              <a:buChar char="•"/>
            </a:pPr>
            <a:r>
              <a:rPr lang="en-US" baseline="0" dirty="0" smtClean="0"/>
              <a:t>Continued using the promotional materials, include multiple brochures, a rolling PP presentation on a screen; and new conference </a:t>
            </a:r>
            <a:r>
              <a:rPr lang="en-US" baseline="0" dirty="0" err="1" smtClean="0"/>
              <a:t>schwag</a:t>
            </a:r>
            <a:r>
              <a:rPr lang="en-US" baseline="0" dirty="0" smtClean="0"/>
              <a:t> or </a:t>
            </a:r>
            <a:r>
              <a:rPr lang="en-US" baseline="0" dirty="0" err="1" smtClean="0"/>
              <a:t>tchatchis</a:t>
            </a:r>
            <a:r>
              <a:rPr lang="en-US" baseline="0" dirty="0" smtClean="0"/>
              <a:t>, including things like the USB drive slap bracelets which have proved popular. These are all available at booths that the DDI Alliance is tending at these conferences.</a:t>
            </a:r>
          </a:p>
          <a:p>
            <a:pPr marL="174296" indent="-174296">
              <a:buFont typeface="Arial" panose="020B0604020202020204" pitchFamily="34" charset="0"/>
              <a:buChar char="•"/>
            </a:pPr>
            <a:r>
              <a:rPr lang="en-US" baseline="0" dirty="0" smtClean="0"/>
              <a:t>Have been sponsors, exhibitors, or advertisers at a number of conferences and have been trying to expand this list.</a:t>
            </a:r>
          </a:p>
          <a:p>
            <a:pPr marL="631496" lvl="1" indent="-174296">
              <a:buFont typeface="Arial" panose="020B0604020202020204" pitchFamily="34" charset="0"/>
              <a:buChar char="•"/>
            </a:pPr>
            <a:r>
              <a:rPr lang="en-US" baseline="0" dirty="0" smtClean="0"/>
              <a:t>We track these and potential conference targets on the Marketing Wiki page.</a:t>
            </a:r>
          </a:p>
        </p:txBody>
      </p:sp>
      <p:sp>
        <p:nvSpPr>
          <p:cNvPr id="4" name="Slide Number Placeholder 3"/>
          <p:cNvSpPr>
            <a:spLocks noGrp="1"/>
          </p:cNvSpPr>
          <p:nvPr>
            <p:ph type="sldNum" sz="quarter" idx="10"/>
          </p:nvPr>
        </p:nvSpPr>
        <p:spPr/>
        <p:txBody>
          <a:bodyPr/>
          <a:lstStyle/>
          <a:p>
            <a:fld id="{F1E05635-4EFD-4447-A451-86C57984FA89}" type="slidenum">
              <a:rPr lang="en-US" smtClean="0"/>
              <a:t>7</a:t>
            </a:fld>
            <a:endParaRPr lang="en-US"/>
          </a:p>
        </p:txBody>
      </p:sp>
    </p:spTree>
    <p:extLst>
      <p:ext uri="{BB962C8B-B14F-4D97-AF65-F5344CB8AC3E}">
        <p14:creationId xmlns:p14="http://schemas.microsoft.com/office/powerpoint/2010/main" val="1795133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Third, we continue to improve coordination with other DDI working groups, primarily training and the TC. This is particularly important to promotional and marketing communication concerns so that different members of the DDI Alliance and community are all singing from the same hymnal – still have a ways to go to instill some rigor in message discipline thought.</a:t>
            </a:r>
          </a:p>
          <a:p>
            <a:pPr marL="171450" indent="-171450">
              <a:buFont typeface="Arial" panose="020B0604020202020204" pitchFamily="34" charset="0"/>
              <a:buChar char="•"/>
            </a:pPr>
            <a:r>
              <a:rPr lang="en-US" baseline="0" dirty="0" smtClean="0"/>
              <a:t>Also we’ve increased the user community with four new DDI Alliance members since this time last year – not all Marketing’s doing, but it is one of our goals and metrics.</a:t>
            </a:r>
          </a:p>
          <a:p>
            <a:pPr marL="171450" indent="-171450">
              <a:buFont typeface="Arial" panose="020B0604020202020204" pitchFamily="34" charset="0"/>
              <a:buChar char="•"/>
            </a:pPr>
            <a:r>
              <a:rPr lang="en-US" baseline="0" dirty="0" smtClean="0"/>
              <a:t>As for other Partnerships, we’ve made overtures to the AAPOR TI and see some really good opportunities to realize some synergies, and being associated with AAPOR would be a boon. </a:t>
            </a:r>
          </a:p>
          <a:p>
            <a:pPr marL="628650" lvl="1" indent="-171450">
              <a:buFont typeface="Arial" panose="020B0604020202020204" pitchFamily="34" charset="0"/>
              <a:buChar char="•"/>
            </a:pPr>
            <a:r>
              <a:rPr lang="en-US" baseline="0" dirty="0" smtClean="0"/>
              <a:t>Conducted a webinar for AAPOR last summer, while contact has dropped off, we (really the Roper Center, one of our new members) recently conducted some </a:t>
            </a:r>
            <a:r>
              <a:rPr lang="en-US" baseline="0" dirty="0" err="1" smtClean="0"/>
              <a:t>followup</a:t>
            </a:r>
            <a:r>
              <a:rPr lang="en-US" baseline="0" dirty="0" smtClean="0"/>
              <a:t> with them at AAPOR last week.</a:t>
            </a:r>
          </a:p>
        </p:txBody>
      </p:sp>
      <p:sp>
        <p:nvSpPr>
          <p:cNvPr id="4" name="Slide Number Placeholder 3"/>
          <p:cNvSpPr>
            <a:spLocks noGrp="1"/>
          </p:cNvSpPr>
          <p:nvPr>
            <p:ph type="sldNum" sz="quarter" idx="10"/>
          </p:nvPr>
        </p:nvSpPr>
        <p:spPr/>
        <p:txBody>
          <a:bodyPr/>
          <a:lstStyle/>
          <a:p>
            <a:fld id="{F1E05635-4EFD-4447-A451-86C57984FA89}" type="slidenum">
              <a:rPr lang="en-US" smtClean="0"/>
              <a:t>8</a:t>
            </a:fld>
            <a:endParaRPr lang="en-US"/>
          </a:p>
        </p:txBody>
      </p:sp>
    </p:spTree>
    <p:extLst>
      <p:ext uri="{BB962C8B-B14F-4D97-AF65-F5344CB8AC3E}">
        <p14:creationId xmlns:p14="http://schemas.microsoft.com/office/powerpoint/2010/main" val="32438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US" baseline="0" dirty="0" smtClean="0"/>
              <a:t>While we’ve reached out to a few examples like the TI, the Marketing and Partnerships groups is definitely more focused on the Marketing piece of things. I’m not sure we have enough capacity to do both, and there seem to be a number of partnerships that are pursued between the Alliance and other standards groups that aren’t organized through this group. </a:t>
            </a:r>
          </a:p>
          <a:p>
            <a:pPr marL="228600" indent="-228600">
              <a:buFont typeface="+mj-lt"/>
              <a:buAutoNum type="arabicPeriod"/>
            </a:pPr>
            <a:r>
              <a:rPr lang="en-US" baseline="0" dirty="0" smtClean="0"/>
              <a:t>As a volunteer organization, it is a challenge to operate like for-profit business in which the process of promotion would be better coordinated.</a:t>
            </a:r>
          </a:p>
          <a:p>
            <a:pPr marL="685800" lvl="1" indent="-228600">
              <a:buFont typeface="+mj-lt"/>
              <a:buAutoNum type="arabicPeriod"/>
            </a:pPr>
            <a:r>
              <a:rPr lang="en-US" baseline="0" dirty="0" smtClean="0"/>
              <a:t>If we think of how to move increase membership and use, there might be 4 steps. Marketing is mainly focused on  the earlier steps; garnering awareness and generating interest, some education. But we still need a good way to engage potential users.</a:t>
            </a:r>
          </a:p>
          <a:p>
            <a:pPr marL="228600" lvl="0" indent="-228600">
              <a:buFont typeface="+mj-lt"/>
              <a:buAutoNum type="arabicPeriod"/>
            </a:pPr>
            <a:r>
              <a:rPr lang="en-US" baseline="0" dirty="0" smtClean="0"/>
              <a:t>Another challenge with DDI as an open standard is how do we identify current users? They don’t have to buy anything, get permission from us, anything. We could have more users than we know. </a:t>
            </a:r>
          </a:p>
          <a:p>
            <a:pPr marL="685800" lvl="1" indent="-228600">
              <a:buFont typeface="+mj-lt"/>
              <a:buAutoNum type="arabicPeriod"/>
            </a:pPr>
            <a:r>
              <a:rPr lang="en-US" baseline="0" dirty="0" smtClean="0"/>
              <a:t>Related to that, and this a concern that Jared and I have talked about: how do we know we’re moving the needle with our communication efforts? We could use some more and better metrics.</a:t>
            </a:r>
          </a:p>
          <a:p>
            <a:pPr marL="685800" lvl="1" indent="-228600">
              <a:buFont typeface="+mj-lt"/>
              <a:buAutoNum type="arabicPeriod"/>
            </a:pPr>
            <a:r>
              <a:rPr lang="en-US" baseline="0" dirty="0" smtClean="0"/>
              <a:t>But doing nothing isn’t an option. The problem with advertising is that the causal sequence is often not clear.</a:t>
            </a:r>
          </a:p>
          <a:p>
            <a:pPr marL="685800" lvl="1" indent="-228600">
              <a:buFont typeface="+mj-lt"/>
              <a:buAutoNum type="arabicPeriod"/>
            </a:pPr>
            <a:endParaRPr lang="en-US" baseline="0" dirty="0" smtClean="0"/>
          </a:p>
          <a:p>
            <a:pPr marL="174296" indent="-174296">
              <a:buFont typeface="Arial" panose="020B0604020202020204" pitchFamily="34" charset="0"/>
              <a:buChar char="•"/>
            </a:pPr>
            <a:r>
              <a:rPr lang="en-US" baseline="0" dirty="0" smtClean="0"/>
              <a:t>but we are establishing some relationships – successfully reached out in just the past 2 weeks to AAPOR TI</a:t>
            </a:r>
          </a:p>
          <a:p>
            <a:pPr marL="174296" indent="-174296">
              <a:buFont typeface="Arial" panose="020B0604020202020204" pitchFamily="34" charset="0"/>
              <a:buChar char="•"/>
            </a:pPr>
            <a:r>
              <a:rPr lang="en-US" baseline="0" dirty="0" smtClean="0"/>
              <a:t>Also continue to refine the division of labor among the DDI working groups</a:t>
            </a:r>
          </a:p>
          <a:p>
            <a:pPr marL="174296" indent="-17429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1E05635-4EFD-4447-A451-86C57984FA89}" type="slidenum">
              <a:rPr lang="en-US" smtClean="0"/>
              <a:t>9</a:t>
            </a:fld>
            <a:endParaRPr lang="en-US"/>
          </a:p>
        </p:txBody>
      </p:sp>
    </p:spTree>
    <p:extLst>
      <p:ext uri="{BB962C8B-B14F-4D97-AF65-F5344CB8AC3E}">
        <p14:creationId xmlns:p14="http://schemas.microsoft.com/office/powerpoint/2010/main" val="183266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8" name="Date Placeholder 27"/>
          <p:cNvSpPr>
            <a:spLocks noGrp="1"/>
          </p:cNvSpPr>
          <p:nvPr>
            <p:ph type="dt" sz="half" idx="10"/>
          </p:nvPr>
        </p:nvSpPr>
        <p:spPr/>
        <p:txBody>
          <a:bodyPr/>
          <a:lstStyle/>
          <a:p>
            <a:fld id="{349BF3EA-1A78-4F07-BDC0-C8A1BD461199}" type="datetimeFigureOut">
              <a:rPr lang="en-US" smtClean="0"/>
              <a:t>5/28/2018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01CF334-2D5C-4859-84A6-CA7E6E43FAEB}" type="slidenum">
              <a:rPr lang="en-US" smtClean="0"/>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9BF3EA-1A78-4F07-BDC0-C8A1BD46119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5/28/2018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Date Placeholder 3"/>
          <p:cNvSpPr>
            <a:spLocks noGrp="1"/>
          </p:cNvSpPr>
          <p:nvPr>
            <p:ph type="dt" sz="half" idx="10"/>
          </p:nvPr>
        </p:nvSpPr>
        <p:spPr/>
        <p:txBody>
          <a:bodyPr/>
          <a:lstStyle/>
          <a:p>
            <a:fld id="{349BF3EA-1A78-4F07-BDC0-C8A1BD461199}" type="datetimeFigureOut">
              <a:rPr lang="en-US" smtClean="0"/>
              <a:t>5/28/2018</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5/28/2018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5/28/2018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BF3EA-1A78-4F07-BDC0-C8A1BD461199}" type="datetimeFigureOut">
              <a:rPr lang="en-US" smtClean="0"/>
              <a:t>5/28/2018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Date Placeholder 4"/>
          <p:cNvSpPr>
            <a:spLocks noGrp="1"/>
          </p:cNvSpPr>
          <p:nvPr>
            <p:ph type="dt" sz="half" idx="10"/>
          </p:nvPr>
        </p:nvSpPr>
        <p:spPr/>
        <p:txBody>
          <a:bodyPr/>
          <a:lstStyle/>
          <a:p>
            <a:fld id="{349BF3EA-1A78-4F07-BDC0-C8A1BD461199}" type="datetimeFigureOut">
              <a:rPr lang="en-US" smtClean="0"/>
              <a:t>5/28/2018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5/28/2018</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dirty="0"/>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dirty="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5/28/2018</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normAutofit/>
          </a:bodyPr>
          <a:lstStyle/>
          <a:p>
            <a:r>
              <a:rPr lang="en-US" sz="3600" dirty="0" smtClean="0"/>
              <a:t>Report and Plan 2018</a:t>
            </a:r>
            <a:endParaRPr lang="en-US" sz="3600" dirty="0"/>
          </a:p>
        </p:txBody>
      </p:sp>
      <p:sp>
        <p:nvSpPr>
          <p:cNvPr id="3" name="Title 2"/>
          <p:cNvSpPr>
            <a:spLocks noGrp="1"/>
          </p:cNvSpPr>
          <p:nvPr>
            <p:ph type="ctrTitle"/>
          </p:nvPr>
        </p:nvSpPr>
        <p:spPr/>
        <p:txBody>
          <a:bodyPr/>
          <a:lstStyle/>
          <a:p>
            <a:r>
              <a:rPr lang="en-US" dirty="0" smtClean="0"/>
              <a:t>DDI Marketing and Partnerships Group</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31320" y="5197642"/>
            <a:ext cx="5177571" cy="1337270"/>
          </a:xfrm>
          <a:prstGeom prst="rect">
            <a:avLst/>
          </a:prstGeom>
        </p:spPr>
      </p:pic>
      <p:sp>
        <p:nvSpPr>
          <p:cNvPr id="6" name="TextBox 5"/>
          <p:cNvSpPr txBox="1"/>
          <p:nvPr/>
        </p:nvSpPr>
        <p:spPr>
          <a:xfrm>
            <a:off x="827017" y="3646438"/>
            <a:ext cx="1800365" cy="2308324"/>
          </a:xfrm>
          <a:prstGeom prst="rect">
            <a:avLst/>
          </a:prstGeom>
          <a:solidFill>
            <a:schemeClr val="bg1"/>
          </a:solidFill>
          <a:ln>
            <a:solidFill>
              <a:schemeClr val="bg2"/>
            </a:solidFill>
          </a:ln>
        </p:spPr>
        <p:txBody>
          <a:bodyPr wrap="none" rtlCol="0" anchor="ctr" anchorCtr="1">
            <a:spAutoFit/>
          </a:bodyPr>
          <a:lstStyle/>
          <a:p>
            <a:r>
              <a:rPr lang="en-US" b="1" dirty="0" smtClean="0"/>
              <a:t>Team:</a:t>
            </a:r>
          </a:p>
          <a:p>
            <a:r>
              <a:rPr lang="en-US" dirty="0" smtClean="0"/>
              <a:t>Barry Radler</a:t>
            </a:r>
          </a:p>
          <a:p>
            <a:r>
              <a:rPr lang="en-US" dirty="0" smtClean="0"/>
              <a:t>Kelly </a:t>
            </a:r>
            <a:r>
              <a:rPr lang="en-US" dirty="0" err="1" smtClean="0"/>
              <a:t>Chatain</a:t>
            </a:r>
            <a:endParaRPr lang="en-US" dirty="0" smtClean="0"/>
          </a:p>
          <a:p>
            <a:r>
              <a:rPr lang="en-US" dirty="0" smtClean="0"/>
              <a:t>Jared </a:t>
            </a:r>
            <a:r>
              <a:rPr lang="en-US" dirty="0"/>
              <a:t>Lyle</a:t>
            </a:r>
          </a:p>
          <a:p>
            <a:r>
              <a:rPr lang="en-US" dirty="0" smtClean="0"/>
              <a:t>Steve </a:t>
            </a:r>
            <a:r>
              <a:rPr lang="en-US" dirty="0" err="1" smtClean="0"/>
              <a:t>McEachern</a:t>
            </a:r>
            <a:endParaRPr lang="en-US" dirty="0" smtClean="0"/>
          </a:p>
          <a:p>
            <a:r>
              <a:rPr lang="en-US" dirty="0" smtClean="0"/>
              <a:t>Ron Nakao</a:t>
            </a:r>
          </a:p>
          <a:p>
            <a:r>
              <a:rPr lang="en-US" dirty="0" smtClean="0"/>
              <a:t>Dan Smith</a:t>
            </a:r>
          </a:p>
          <a:p>
            <a:r>
              <a:rPr lang="en-US" dirty="0" smtClean="0"/>
              <a:t>Wendy Thomas</a:t>
            </a:r>
          </a:p>
        </p:txBody>
      </p:sp>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dirty="0" smtClean="0"/>
              <a:t>Promote:</a:t>
            </a:r>
          </a:p>
          <a:p>
            <a:pPr lvl="1"/>
            <a:r>
              <a:rPr lang="en-US" dirty="0" smtClean="0"/>
              <a:t>Prototype review</a:t>
            </a:r>
          </a:p>
          <a:p>
            <a:pPr lvl="1"/>
            <a:r>
              <a:rPr lang="en-US" dirty="0" smtClean="0"/>
              <a:t>Updates to DDI 3.3 and XKOS</a:t>
            </a:r>
          </a:p>
          <a:p>
            <a:pPr lvl="2"/>
            <a:r>
              <a:rPr lang="en-US" dirty="0" smtClean="0"/>
              <a:t>Coordinate with TC</a:t>
            </a:r>
          </a:p>
          <a:p>
            <a:r>
              <a:rPr lang="en-US" dirty="0" smtClean="0"/>
              <a:t>Improve website</a:t>
            </a:r>
          </a:p>
          <a:p>
            <a:pPr lvl="1"/>
            <a:r>
              <a:rPr lang="en-US" dirty="0" smtClean="0"/>
              <a:t>Develop email list (list-serves, conference attendees, invitees)</a:t>
            </a:r>
          </a:p>
          <a:p>
            <a:r>
              <a:rPr lang="en-US" dirty="0" smtClean="0"/>
              <a:t>Continue/expand conference presence and attendance </a:t>
            </a:r>
          </a:p>
          <a:p>
            <a:pPr lvl="1"/>
            <a:r>
              <a:rPr lang="en-US" dirty="0" smtClean="0"/>
              <a:t>Consider more sponsorships, “getting in the program” is ideal</a:t>
            </a:r>
          </a:p>
          <a:p>
            <a:r>
              <a:rPr lang="en-US" dirty="0" smtClean="0"/>
              <a:t>Begin feedback and input process from members</a:t>
            </a:r>
            <a:endParaRPr lang="en-US" dirty="0"/>
          </a:p>
          <a:p>
            <a:pPr lvl="1"/>
            <a:r>
              <a:rPr lang="en-US" dirty="0" smtClean="0"/>
              <a:t>Consider </a:t>
            </a:r>
            <a:r>
              <a:rPr lang="en-US" dirty="0"/>
              <a:t>sit-down interviews with each DDI Alliance </a:t>
            </a:r>
            <a:r>
              <a:rPr lang="en-US" dirty="0" smtClean="0"/>
              <a:t>member</a:t>
            </a:r>
          </a:p>
          <a:p>
            <a:pPr marL="0" indent="0">
              <a:buNone/>
            </a:pPr>
            <a:endParaRPr lang="en-US" dirty="0"/>
          </a:p>
        </p:txBody>
      </p:sp>
      <p:sp>
        <p:nvSpPr>
          <p:cNvPr id="3" name="Title 2"/>
          <p:cNvSpPr>
            <a:spLocks noGrp="1"/>
          </p:cNvSpPr>
          <p:nvPr>
            <p:ph type="title"/>
          </p:nvPr>
        </p:nvSpPr>
        <p:spPr/>
        <p:txBody>
          <a:bodyPr/>
          <a:lstStyle/>
          <a:p>
            <a:r>
              <a:rPr lang="en-US" dirty="0" smtClean="0"/>
              <a:t>Plans for next 12 months</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386725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219200" y="1447800"/>
            <a:ext cx="10363200" cy="5087112"/>
          </a:xfrm>
        </p:spPr>
        <p:txBody>
          <a:bodyPr>
            <a:normAutofit lnSpcReduction="10000"/>
          </a:bodyPr>
          <a:lstStyle/>
          <a:p>
            <a:r>
              <a:rPr lang="en-US" dirty="0" smtClean="0"/>
              <a:t>2018 budget ($17k) </a:t>
            </a:r>
          </a:p>
          <a:p>
            <a:pPr lvl="1"/>
            <a:r>
              <a:rPr lang="en-US" dirty="0" smtClean="0"/>
              <a:t>Ongoing - marketing materials, printing brochures, conference </a:t>
            </a:r>
            <a:r>
              <a:rPr lang="en-US" dirty="0" err="1" smtClean="0"/>
              <a:t>schwag</a:t>
            </a:r>
            <a:r>
              <a:rPr lang="en-US" dirty="0" smtClean="0"/>
              <a:t>,</a:t>
            </a:r>
          </a:p>
          <a:p>
            <a:pPr lvl="2"/>
            <a:r>
              <a:rPr lang="en-US" dirty="0" smtClean="0"/>
              <a:t>PRNewswire?</a:t>
            </a:r>
          </a:p>
          <a:p>
            <a:pPr lvl="2"/>
            <a:r>
              <a:rPr lang="en-US" dirty="0" smtClean="0"/>
              <a:t>Website development?</a:t>
            </a:r>
          </a:p>
          <a:p>
            <a:pPr lvl="1"/>
            <a:r>
              <a:rPr lang="en-US" dirty="0" smtClean="0"/>
              <a:t>Ongoing - conference sponsorships, advertising, attendance/travel</a:t>
            </a:r>
          </a:p>
          <a:p>
            <a:r>
              <a:rPr lang="en-US" dirty="0" smtClean="0"/>
              <a:t>2019+: Outsource tasks not being accomplished by volunteer contributions</a:t>
            </a:r>
          </a:p>
          <a:p>
            <a:pPr lvl="1"/>
            <a:r>
              <a:rPr lang="en-US" dirty="0" smtClean="0"/>
              <a:t>Dedicated Marketing and Promotion position:</a:t>
            </a:r>
          </a:p>
          <a:p>
            <a:pPr lvl="2"/>
            <a:r>
              <a:rPr lang="en-US" dirty="0" smtClean="0"/>
              <a:t>Website design and maintenance </a:t>
            </a:r>
          </a:p>
          <a:p>
            <a:pPr lvl="3"/>
            <a:r>
              <a:rPr lang="en-US" dirty="0" smtClean="0"/>
              <a:t>Updating Wiki, social media</a:t>
            </a:r>
          </a:p>
          <a:p>
            <a:pPr lvl="3"/>
            <a:r>
              <a:rPr lang="en-US" dirty="0" smtClean="0"/>
              <a:t>Press releases, promoting user conferences</a:t>
            </a:r>
          </a:p>
          <a:p>
            <a:pPr lvl="3"/>
            <a:r>
              <a:rPr lang="en-US" dirty="0" smtClean="0"/>
              <a:t>Conference attendance and active outreach </a:t>
            </a:r>
          </a:p>
          <a:p>
            <a:pPr lvl="3"/>
            <a:r>
              <a:rPr lang="en-US" dirty="0" smtClean="0"/>
              <a:t>Grant writing</a:t>
            </a:r>
          </a:p>
        </p:txBody>
      </p:sp>
      <p:sp>
        <p:nvSpPr>
          <p:cNvPr id="3" name="Title 2"/>
          <p:cNvSpPr>
            <a:spLocks noGrp="1"/>
          </p:cNvSpPr>
          <p:nvPr>
            <p:ph type="title"/>
          </p:nvPr>
        </p:nvSpPr>
        <p:spPr/>
        <p:txBody>
          <a:bodyPr/>
          <a:lstStyle/>
          <a:p>
            <a:r>
              <a:rPr lang="en-US" dirty="0" smtClean="0"/>
              <a:t>Resources required next 12 months</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1815000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r>
              <a:rPr lang="en-US" dirty="0" smtClean="0"/>
              <a:t>Coordinate marketing activities, establish DDI brand, ensure consistent messaging</a:t>
            </a:r>
          </a:p>
          <a:p>
            <a:r>
              <a:rPr lang="en-US" dirty="0" smtClean="0"/>
              <a:t>Interface </a:t>
            </a:r>
            <a:r>
              <a:rPr lang="en-US" dirty="0"/>
              <a:t>with other standards </a:t>
            </a:r>
            <a:r>
              <a:rPr lang="en-US" dirty="0" smtClean="0"/>
              <a:t>bodies (Partnerships)</a:t>
            </a:r>
            <a:endParaRPr lang="en-US" dirty="0"/>
          </a:p>
          <a:p>
            <a:r>
              <a:rPr lang="en-US" dirty="0" smtClean="0"/>
              <a:t>Goal: Increase </a:t>
            </a:r>
            <a:r>
              <a:rPr lang="en-US" dirty="0"/>
              <a:t>the DDI user community and DDI Alliance membership</a:t>
            </a:r>
          </a:p>
          <a:p>
            <a:endParaRPr lang="en-US" dirty="0" smtClean="0"/>
          </a:p>
        </p:txBody>
      </p:sp>
      <p:sp>
        <p:nvSpPr>
          <p:cNvPr id="3" name="Title 2"/>
          <p:cNvSpPr>
            <a:spLocks noGrp="1"/>
          </p:cNvSpPr>
          <p:nvPr>
            <p:ph type="title"/>
          </p:nvPr>
        </p:nvSpPr>
        <p:spPr/>
        <p:txBody>
          <a:bodyPr/>
          <a:lstStyle/>
          <a:p>
            <a:r>
              <a:rPr lang="en-US" dirty="0"/>
              <a:t>Mission Statement</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1727852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219199" y="1447800"/>
            <a:ext cx="10767753" cy="5087112"/>
          </a:xfrm>
        </p:spPr>
        <p:txBody>
          <a:bodyPr>
            <a:normAutofit/>
          </a:bodyPr>
          <a:lstStyle/>
          <a:p>
            <a:r>
              <a:rPr lang="en-US" dirty="0" smtClean="0"/>
              <a:t>Promotional activities</a:t>
            </a:r>
          </a:p>
          <a:p>
            <a:pPr lvl="1"/>
            <a:r>
              <a:rPr lang="en-US" dirty="0" smtClean="0"/>
              <a:t>APDU webinar</a:t>
            </a:r>
          </a:p>
          <a:p>
            <a:pPr lvl="1"/>
            <a:r>
              <a:rPr lang="en-US" dirty="0" smtClean="0"/>
              <a:t>Response to OMB and NSF Request For Information</a:t>
            </a:r>
          </a:p>
          <a:p>
            <a:pPr lvl="1"/>
            <a:r>
              <a:rPr lang="en-US" dirty="0" smtClean="0"/>
              <a:t>Opened PRNewswire account for distributing press releases</a:t>
            </a:r>
          </a:p>
          <a:p>
            <a:pPr lvl="2"/>
            <a:r>
              <a:rPr lang="en-US" dirty="0" smtClean="0"/>
              <a:t>Promoted NADDI</a:t>
            </a:r>
          </a:p>
          <a:p>
            <a:pPr lvl="2"/>
            <a:r>
              <a:rPr lang="en-US" dirty="0" smtClean="0"/>
              <a:t>Opportunities to expand use? </a:t>
            </a:r>
          </a:p>
          <a:p>
            <a:pPr lvl="1"/>
            <a:r>
              <a:rPr lang="en-US" dirty="0" smtClean="0"/>
              <a:t>Online presence</a:t>
            </a:r>
          </a:p>
          <a:p>
            <a:pPr lvl="2"/>
            <a:r>
              <a:rPr lang="en-US" dirty="0"/>
              <a:t>Update time-sensitive content on website</a:t>
            </a:r>
          </a:p>
          <a:p>
            <a:pPr lvl="2"/>
            <a:r>
              <a:rPr lang="en-US" dirty="0"/>
              <a:t>Twitter </a:t>
            </a:r>
            <a:r>
              <a:rPr lang="en-US" dirty="0" smtClean="0"/>
              <a:t>account: @</a:t>
            </a:r>
            <a:r>
              <a:rPr lang="en-US" dirty="0" err="1" smtClean="0"/>
              <a:t>DDIAlliance</a:t>
            </a:r>
            <a:endParaRPr lang="en-US" dirty="0"/>
          </a:p>
          <a:p>
            <a:pPr lvl="2"/>
            <a:r>
              <a:rPr lang="en-US" dirty="0" smtClean="0"/>
              <a:t>Updated </a:t>
            </a:r>
            <a:r>
              <a:rPr lang="en-US" dirty="0"/>
              <a:t>Wikipedia page</a:t>
            </a:r>
          </a:p>
          <a:p>
            <a:pPr lvl="2"/>
            <a:r>
              <a:rPr lang="en-US" dirty="0" smtClean="0"/>
              <a:t>Monitoring website traffic with Google Analytics</a:t>
            </a:r>
          </a:p>
        </p:txBody>
      </p:sp>
      <p:sp>
        <p:nvSpPr>
          <p:cNvPr id="3" name="Title 2"/>
          <p:cNvSpPr>
            <a:spLocks noGrp="1"/>
          </p:cNvSpPr>
          <p:nvPr>
            <p:ph type="title"/>
          </p:nvPr>
        </p:nvSpPr>
        <p:spPr/>
        <p:txBody>
          <a:bodyPr/>
          <a:lstStyle/>
          <a:p>
            <a:r>
              <a:rPr lang="en-US" dirty="0" smtClean="0"/>
              <a:t>What worked during the past year?</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pic>
        <p:nvPicPr>
          <p:cNvPr id="4" name="Picture 3"/>
          <p:cNvPicPr>
            <a:picLocks noChangeAspect="1"/>
          </p:cNvPicPr>
          <p:nvPr/>
        </p:nvPicPr>
        <p:blipFill>
          <a:blip r:embed="rId4"/>
          <a:stretch>
            <a:fillRect/>
          </a:stretch>
        </p:blipFill>
        <p:spPr>
          <a:xfrm>
            <a:off x="6993546" y="3412542"/>
            <a:ext cx="4993405" cy="1743445"/>
          </a:xfrm>
          <a:prstGeom prst="rect">
            <a:avLst/>
          </a:prstGeom>
          <a:ln>
            <a:solidFill>
              <a:schemeClr val="accent1"/>
            </a:solidFill>
          </a:ln>
        </p:spPr>
      </p:pic>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5" name="Picture 4"/>
          <p:cNvPicPr>
            <a:picLocks noChangeAspect="1"/>
          </p:cNvPicPr>
          <p:nvPr/>
        </p:nvPicPr>
        <p:blipFill>
          <a:blip r:embed="rId3"/>
          <a:stretch>
            <a:fillRect/>
          </a:stretch>
        </p:blipFill>
        <p:spPr>
          <a:xfrm>
            <a:off x="931983" y="0"/>
            <a:ext cx="9561635" cy="6834671"/>
          </a:xfrm>
          <a:prstGeom prst="rect">
            <a:avLst/>
          </a:prstGeom>
        </p:spPr>
      </p:pic>
      <p:sp>
        <p:nvSpPr>
          <p:cNvPr id="6" name="Oval 5"/>
          <p:cNvSpPr/>
          <p:nvPr/>
        </p:nvSpPr>
        <p:spPr>
          <a:xfrm>
            <a:off x="5689600" y="1983171"/>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7475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lstStyle/>
          <a:p>
            <a:endParaRPr lang="en-US"/>
          </a:p>
        </p:txBody>
      </p:sp>
      <p:sp>
        <p:nvSpPr>
          <p:cNvPr id="3" name="Title 2"/>
          <p:cNvSpPr>
            <a:spLocks noGrp="1"/>
          </p:cNvSpPr>
          <p:nvPr>
            <p:ph type="title"/>
          </p:nvPr>
        </p:nvSpPr>
        <p:spPr/>
        <p:txBody>
          <a:bodyPr/>
          <a:lstStyle/>
          <a:p>
            <a:endParaRPr lang="en-US"/>
          </a:p>
        </p:txBody>
      </p:sp>
      <p:pic>
        <p:nvPicPr>
          <p:cNvPr id="6" name="Picture 5"/>
          <p:cNvPicPr>
            <a:picLocks noChangeAspect="1"/>
          </p:cNvPicPr>
          <p:nvPr/>
        </p:nvPicPr>
        <p:blipFill>
          <a:blip r:embed="rId3"/>
          <a:stretch>
            <a:fillRect/>
          </a:stretch>
        </p:blipFill>
        <p:spPr>
          <a:xfrm>
            <a:off x="949935" y="0"/>
            <a:ext cx="9765018" cy="6718423"/>
          </a:xfrm>
          <a:prstGeom prst="rect">
            <a:avLst/>
          </a:prstGeom>
        </p:spPr>
      </p:pic>
      <p:sp>
        <p:nvSpPr>
          <p:cNvPr id="5" name="Oval 4"/>
          <p:cNvSpPr/>
          <p:nvPr/>
        </p:nvSpPr>
        <p:spPr>
          <a:xfrm>
            <a:off x="8053949" y="2777176"/>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7" name="Oval 6"/>
          <p:cNvSpPr/>
          <p:nvPr/>
        </p:nvSpPr>
        <p:spPr>
          <a:xfrm>
            <a:off x="8053949" y="5788660"/>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897100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14" name="Oval 13"/>
          <p:cNvSpPr/>
          <p:nvPr/>
        </p:nvSpPr>
        <p:spPr>
          <a:xfrm>
            <a:off x="2441135" y="3699978"/>
            <a:ext cx="850314" cy="526153"/>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pic>
        <p:nvPicPr>
          <p:cNvPr id="16" name="Picture 15"/>
          <p:cNvPicPr>
            <a:picLocks noChangeAspect="1"/>
          </p:cNvPicPr>
          <p:nvPr/>
        </p:nvPicPr>
        <p:blipFill>
          <a:blip r:embed="rId3"/>
          <a:stretch>
            <a:fillRect/>
          </a:stretch>
        </p:blipFill>
        <p:spPr>
          <a:xfrm>
            <a:off x="351741" y="166463"/>
            <a:ext cx="11727003" cy="6181583"/>
          </a:xfrm>
          <a:prstGeom prst="rect">
            <a:avLst/>
          </a:prstGeom>
        </p:spPr>
      </p:pic>
      <p:sp>
        <p:nvSpPr>
          <p:cNvPr id="11" name="Oval 10"/>
          <p:cNvSpPr/>
          <p:nvPr/>
        </p:nvSpPr>
        <p:spPr>
          <a:xfrm>
            <a:off x="849384" y="2104217"/>
            <a:ext cx="2016908" cy="526153"/>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5" name="Oval 14"/>
          <p:cNvSpPr/>
          <p:nvPr/>
        </p:nvSpPr>
        <p:spPr>
          <a:xfrm>
            <a:off x="818564" y="2562875"/>
            <a:ext cx="1467436" cy="526153"/>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7" name="Oval 16"/>
          <p:cNvSpPr/>
          <p:nvPr/>
        </p:nvSpPr>
        <p:spPr>
          <a:xfrm>
            <a:off x="9953088" y="4573971"/>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18" name="Oval 17"/>
          <p:cNvSpPr/>
          <p:nvPr/>
        </p:nvSpPr>
        <p:spPr>
          <a:xfrm>
            <a:off x="8053949" y="3162187"/>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9" name="Oval 8"/>
          <p:cNvSpPr/>
          <p:nvPr/>
        </p:nvSpPr>
        <p:spPr>
          <a:xfrm>
            <a:off x="8053949" y="3651702"/>
            <a:ext cx="711200" cy="462280"/>
          </a:xfrm>
          <a:prstGeom prst="ellipse">
            <a:avLst/>
          </a:prstGeom>
          <a:noFill/>
          <a:ln w="31750"/>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500554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219199" y="1447800"/>
            <a:ext cx="10767753" cy="5087112"/>
          </a:xfrm>
        </p:spPr>
        <p:txBody>
          <a:bodyPr>
            <a:normAutofit/>
          </a:bodyPr>
          <a:lstStyle/>
          <a:p>
            <a:r>
              <a:rPr lang="en-US" dirty="0" smtClean="0">
                <a:solidFill>
                  <a:schemeClr val="bg1">
                    <a:lumMod val="65000"/>
                  </a:schemeClr>
                </a:solidFill>
              </a:rPr>
              <a:t>Promotional activities</a:t>
            </a:r>
          </a:p>
          <a:p>
            <a:r>
              <a:rPr lang="en-US" dirty="0" smtClean="0"/>
              <a:t>Conference attendance </a:t>
            </a:r>
          </a:p>
          <a:p>
            <a:pPr lvl="1"/>
            <a:r>
              <a:rPr lang="en-US" dirty="0" smtClean="0"/>
              <a:t>Ongoing use of promotional printed and electronic materials, conference </a:t>
            </a:r>
            <a:r>
              <a:rPr lang="en-US" dirty="0" err="1" smtClean="0"/>
              <a:t>schwag</a:t>
            </a:r>
            <a:endParaRPr lang="en-US" dirty="0" smtClean="0"/>
          </a:p>
          <a:p>
            <a:pPr lvl="1"/>
            <a:r>
              <a:rPr lang="en-US" dirty="0" smtClean="0"/>
              <a:t>Continued promotion to communities/conferences</a:t>
            </a:r>
          </a:p>
          <a:p>
            <a:pPr lvl="2"/>
            <a:r>
              <a:rPr lang="en-US" dirty="0" smtClean="0"/>
              <a:t>Sponsorships, exhibitions, and ads at IASSIST, AAPOR, ESRA, APDU, EDDI, NADDI</a:t>
            </a:r>
          </a:p>
        </p:txBody>
      </p:sp>
      <p:sp>
        <p:nvSpPr>
          <p:cNvPr id="3" name="Title 2"/>
          <p:cNvSpPr>
            <a:spLocks noGrp="1"/>
          </p:cNvSpPr>
          <p:nvPr>
            <p:ph type="title"/>
          </p:nvPr>
        </p:nvSpPr>
        <p:spPr/>
        <p:txBody>
          <a:bodyPr/>
          <a:lstStyle/>
          <a:p>
            <a:r>
              <a:rPr lang="en-US" dirty="0" smtClean="0"/>
              <a:t>What worked during the past year?</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2154880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1219199" y="1447800"/>
            <a:ext cx="10767753" cy="5087112"/>
          </a:xfrm>
        </p:spPr>
        <p:txBody>
          <a:bodyPr>
            <a:normAutofit/>
          </a:bodyPr>
          <a:lstStyle/>
          <a:p>
            <a:r>
              <a:rPr lang="en-US" dirty="0" smtClean="0">
                <a:solidFill>
                  <a:schemeClr val="bg1">
                    <a:lumMod val="65000"/>
                  </a:schemeClr>
                </a:solidFill>
              </a:rPr>
              <a:t>Promotional activities</a:t>
            </a:r>
          </a:p>
          <a:p>
            <a:r>
              <a:rPr lang="en-US" dirty="0" smtClean="0">
                <a:solidFill>
                  <a:schemeClr val="bg1">
                    <a:lumMod val="65000"/>
                  </a:schemeClr>
                </a:solidFill>
              </a:rPr>
              <a:t>Conference attendance </a:t>
            </a:r>
          </a:p>
          <a:p>
            <a:r>
              <a:rPr lang="en-US" dirty="0" smtClean="0"/>
              <a:t>Coordination </a:t>
            </a:r>
            <a:r>
              <a:rPr lang="en-US" dirty="0"/>
              <a:t>with other DDI </a:t>
            </a:r>
            <a:r>
              <a:rPr lang="en-US" dirty="0" smtClean="0"/>
              <a:t>groups</a:t>
            </a:r>
          </a:p>
          <a:p>
            <a:r>
              <a:rPr lang="en-US" dirty="0" smtClean="0"/>
              <a:t>Increased user community (Partnerships)</a:t>
            </a:r>
            <a:endParaRPr lang="en-US" dirty="0"/>
          </a:p>
          <a:p>
            <a:pPr lvl="1"/>
            <a:r>
              <a:rPr lang="en-US" dirty="0" smtClean="0"/>
              <a:t>Four new DDI Alliance members since May, 2017</a:t>
            </a:r>
          </a:p>
          <a:p>
            <a:pPr lvl="1"/>
            <a:r>
              <a:rPr lang="en-US" dirty="0"/>
              <a:t>AAPOR Transparency Initiative – webinar in August, 2018</a:t>
            </a:r>
          </a:p>
          <a:p>
            <a:pPr lvl="1"/>
            <a:r>
              <a:rPr lang="en-US" dirty="0"/>
              <a:t>Some </a:t>
            </a:r>
            <a:r>
              <a:rPr lang="en-US" dirty="0" err="1"/>
              <a:t>followup</a:t>
            </a:r>
            <a:r>
              <a:rPr lang="en-US" dirty="0"/>
              <a:t> last week at AAPOR</a:t>
            </a:r>
          </a:p>
          <a:p>
            <a:pPr lvl="2"/>
            <a:endParaRPr lang="en-US" dirty="0"/>
          </a:p>
        </p:txBody>
      </p:sp>
      <p:sp>
        <p:nvSpPr>
          <p:cNvPr id="3" name="Title 2"/>
          <p:cNvSpPr>
            <a:spLocks noGrp="1"/>
          </p:cNvSpPr>
          <p:nvPr>
            <p:ph type="title"/>
          </p:nvPr>
        </p:nvSpPr>
        <p:spPr/>
        <p:txBody>
          <a:bodyPr/>
          <a:lstStyle/>
          <a:p>
            <a:r>
              <a:rPr lang="en-US" dirty="0" smtClean="0"/>
              <a:t>What worked during the past year?</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2335323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dirty="0" smtClean="0"/>
              <a:t>Establishing </a:t>
            </a:r>
            <a:r>
              <a:rPr lang="en-US" dirty="0"/>
              <a:t>relationships with other standards </a:t>
            </a:r>
            <a:r>
              <a:rPr lang="en-US" dirty="0" smtClean="0"/>
              <a:t>bodies</a:t>
            </a:r>
          </a:p>
          <a:p>
            <a:r>
              <a:rPr lang="en-US" dirty="0" smtClean="0"/>
              <a:t>Refining process of promotion among working groups</a:t>
            </a:r>
          </a:p>
          <a:p>
            <a:pPr lvl="2"/>
            <a:r>
              <a:rPr lang="en-US" dirty="0" smtClean="0"/>
              <a:t>Steps: Attention </a:t>
            </a:r>
            <a:r>
              <a:rPr lang="en-US" dirty="0" smtClean="0">
                <a:sym typeface="Wingdings" panose="05000000000000000000" pitchFamily="2" charset="2"/>
              </a:rPr>
              <a:t> Interest  Education  Training, documentation, tools</a:t>
            </a:r>
            <a:endParaRPr lang="en-US" dirty="0"/>
          </a:p>
          <a:p>
            <a:pPr lvl="3"/>
            <a:r>
              <a:rPr lang="en-US" dirty="0" smtClean="0"/>
              <a:t>How to improve hand-off among groups/steps?</a:t>
            </a:r>
          </a:p>
          <a:p>
            <a:pPr lvl="3"/>
            <a:r>
              <a:rPr lang="en-US" dirty="0" smtClean="0"/>
              <a:t>How to engage new community </a:t>
            </a:r>
            <a:r>
              <a:rPr lang="en-US" dirty="0"/>
              <a:t>members? </a:t>
            </a:r>
            <a:endParaRPr lang="en-US" dirty="0" smtClean="0"/>
          </a:p>
          <a:p>
            <a:pPr lvl="3"/>
            <a:r>
              <a:rPr lang="en-US" dirty="0" smtClean="0"/>
              <a:t>Maintain email list of users, </a:t>
            </a:r>
            <a:r>
              <a:rPr lang="en-US" smtClean="0"/>
              <a:t>conference attendees/invitees</a:t>
            </a:r>
            <a:endParaRPr lang="en-US" dirty="0" smtClean="0"/>
          </a:p>
          <a:p>
            <a:r>
              <a:rPr lang="en-US" dirty="0" smtClean="0"/>
              <a:t>Identifying customers? Users vs. active individuals? </a:t>
            </a:r>
          </a:p>
          <a:p>
            <a:pPr lvl="1"/>
            <a:r>
              <a:rPr lang="en-US" dirty="0" smtClean="0"/>
              <a:t>Identifying metrics for success of promotions:</a:t>
            </a:r>
          </a:p>
          <a:p>
            <a:pPr lvl="1"/>
            <a:r>
              <a:rPr lang="en-US" dirty="0"/>
              <a:t>“Half the money I spend on advertising is wasted; the trouble is I don't know which half</a:t>
            </a:r>
            <a:r>
              <a:rPr lang="en-US" dirty="0" smtClean="0"/>
              <a:t>.” - </a:t>
            </a:r>
            <a:r>
              <a:rPr lang="en-US" dirty="0"/>
              <a:t>John Wanamaker (1838-1922</a:t>
            </a:r>
            <a:r>
              <a:rPr lang="en-US" dirty="0" smtClean="0"/>
              <a:t>), </a:t>
            </a:r>
            <a:r>
              <a:rPr lang="en-US" dirty="0"/>
              <a:t>considered </a:t>
            </a:r>
            <a:r>
              <a:rPr lang="en-US" dirty="0" smtClean="0"/>
              <a:t>a </a:t>
            </a:r>
            <a:r>
              <a:rPr lang="en-US" dirty="0"/>
              <a:t>"pioneer in marketing”</a:t>
            </a:r>
          </a:p>
        </p:txBody>
      </p:sp>
      <p:sp>
        <p:nvSpPr>
          <p:cNvPr id="3" name="Title 2"/>
          <p:cNvSpPr>
            <a:spLocks noGrp="1"/>
          </p:cNvSpPr>
          <p:nvPr>
            <p:ph type="title"/>
          </p:nvPr>
        </p:nvSpPr>
        <p:spPr/>
        <p:txBody>
          <a:bodyPr>
            <a:normAutofit/>
          </a:bodyPr>
          <a:lstStyle/>
          <a:p>
            <a:r>
              <a:rPr lang="en-US" dirty="0" smtClean="0"/>
              <a:t>Challenges looking forward</a:t>
            </a:r>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39693" y="5897164"/>
            <a:ext cx="2469198" cy="637748"/>
          </a:xfrm>
          <a:prstGeom prst="rect">
            <a:avLst/>
          </a:prstGeom>
        </p:spPr>
      </p:pic>
    </p:spTree>
    <p:extLst>
      <p:ext uri="{BB962C8B-B14F-4D97-AF65-F5344CB8AC3E}">
        <p14:creationId xmlns:p14="http://schemas.microsoft.com/office/powerpoint/2010/main" val="30726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 id="{3E9F0E27-4B3B-4D32-ACE0-136FB2759A95}" vid="{A4BCEBB7-3AD0-460E-BECB-303D18741B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656D85F-F071-4918-8CFE-64DCC814D4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plan presentation</Template>
  <TotalTime>0</TotalTime>
  <Words>1778</Words>
  <Application>Microsoft Office PowerPoint</Application>
  <PresentationFormat>Widescreen</PresentationFormat>
  <Paragraphs>150</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Cambria</vt:lpstr>
      <vt:lpstr>Wingdings</vt:lpstr>
      <vt:lpstr>Wingdings 2</vt:lpstr>
      <vt:lpstr>Business plan presentation</vt:lpstr>
      <vt:lpstr>DDI Marketing and Partnerships Group</vt:lpstr>
      <vt:lpstr>Mission Statement</vt:lpstr>
      <vt:lpstr>What worked during the past year?</vt:lpstr>
      <vt:lpstr>PowerPoint Presentation</vt:lpstr>
      <vt:lpstr>PowerPoint Presentation</vt:lpstr>
      <vt:lpstr>PowerPoint Presentation</vt:lpstr>
      <vt:lpstr>What worked during the past year?</vt:lpstr>
      <vt:lpstr>What worked during the past year?</vt:lpstr>
      <vt:lpstr>Challenges looking forward</vt:lpstr>
      <vt:lpstr>Plans for next 12 months</vt:lpstr>
      <vt:lpstr>Resources required next 12 months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2016-05-23T18:54:02Z</dcterms:created>
  <dcterms:modified xsi:type="dcterms:W3CDTF">2018-05-28T17:46:48Z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TC034606629991</vt:lpwstr>
  </property>
</Properties>
</file>