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3"/>
  </p:notesMasterIdLst>
  <p:handoutMasterIdLst>
    <p:handoutMasterId r:id="rId14"/>
  </p:handoutMasterIdLst>
  <p:sldIdLst>
    <p:sldId id="280" r:id="rId3"/>
    <p:sldId id="269" r:id="rId4"/>
    <p:sldId id="288" r:id="rId5"/>
    <p:sldId id="289" r:id="rId6"/>
    <p:sldId id="285" r:id="rId7"/>
    <p:sldId id="286" r:id="rId8"/>
    <p:sldId id="287" r:id="rId9"/>
    <p:sldId id="283" r:id="rId10"/>
    <p:sldId id="272" r:id="rId11"/>
    <p:sldId id="278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4327" autoAdjust="0"/>
  </p:normalViewPr>
  <p:slideViewPr>
    <p:cSldViewPr snapToGrid="0">
      <p:cViewPr varScale="1">
        <p:scale>
          <a:sx n="55" d="100"/>
          <a:sy n="55" d="100"/>
        </p:scale>
        <p:origin x="12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 believe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Allliance</a:t>
            </a:r>
            <a:r>
              <a:rPr lang="en-US" baseline="0" dirty="0" smtClean="0"/>
              <a:t> would benefit from a dedicated position to actively promote the standard, maintain promotional resources, conduct outreach to members and more conferences, and increase the revenue stream.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The Alliance has regularly hired consultants for development work; I believe that increasing membership and user base will speed future development, not the other way around. And a re-allocation of resources and effort </a:t>
            </a:r>
            <a:r>
              <a:rPr lang="en-US" baseline="0" smtClean="0"/>
              <a:t>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8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spike on Monday June 4, 2018. </a:t>
            </a:r>
            <a:endParaRPr lang="en-US" dirty="0" smtClean="0"/>
          </a:p>
          <a:p>
            <a:r>
              <a:rPr lang="en-US" dirty="0" smtClean="0"/>
              <a:t>Other spikes in November and December, both</a:t>
            </a:r>
            <a:r>
              <a:rPr lang="en-US" baseline="0" dirty="0" smtClean="0"/>
              <a:t>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Overall, 20% increase in # of users and new users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decreases in stickiness of site – can’t keep them for long.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Bounce rate: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percentage of visitors to a website who navigate away from the site after viewing only one page.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Only 13% of visitors</a:t>
            </a:r>
            <a:r>
              <a:rPr lang="en-US" sz="1200" baseline="0" dirty="0" smtClean="0"/>
              <a:t> return to the site after one view.</a:t>
            </a:r>
            <a:endParaRPr lang="en-US" sz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1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get a handle on who these</a:t>
            </a:r>
            <a:r>
              <a:rPr lang="en-US" baseline="0" dirty="0" smtClean="0"/>
              <a:t> website visitors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Nearly a third are US users, followed by Canada, Germany, and UK.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most useful metrics, IMHO, are the behavior stats: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The top pages used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Documentation and Tools page – this speaks volumes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“Entrances” is the number of times visitors entered the site through a specified page.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to 2018, the top ones were “Getting Started – How to create a codebook” (6.6%) and “Tools” (3.8%), also “Why use DDI?” (3.4%)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 the bounce rate for the “Getting Started” page had the lowest bounce rate by far.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 few brief insights from the DDI Alliance webpage.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Continued to have a presence at of targeted conferences;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Continued using the promotional materials, include multiple brochures, a rolling PP presentation on a screen; and new conference </a:t>
            </a:r>
            <a:r>
              <a:rPr lang="en-US" baseline="0" dirty="0" err="1" smtClean="0"/>
              <a:t>schwag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tchatchis</a:t>
            </a:r>
            <a:r>
              <a:rPr lang="en-US" baseline="0" dirty="0" smtClean="0"/>
              <a:t>.</a:t>
            </a:r>
          </a:p>
          <a:p>
            <a:pPr marL="174296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Have been sponsors, exhibitors, or advertisers at a number of conferences and have been trying to expand this list.</a:t>
            </a:r>
          </a:p>
          <a:p>
            <a:pPr marL="631496" lvl="1" indent="-174296">
              <a:buFont typeface="Arial" panose="020B0604020202020204" pitchFamily="34" charset="0"/>
              <a:buChar char="•"/>
            </a:pPr>
            <a:r>
              <a:rPr lang="en-US" baseline="0" dirty="0" smtClean="0"/>
              <a:t>We track these and potential conference targets on the Marketing Wiki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New: Stats Canada</a:t>
            </a:r>
          </a:p>
          <a:p>
            <a:r>
              <a:rPr lang="en-US" baseline="0" dirty="0" smtClean="0"/>
              <a:t>Lost: Roper, ABS, ITMO (France)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Report and Plan 2019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DDI Marketing and Partnerships Group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20" y="5197642"/>
            <a:ext cx="5177571" cy="1337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017" y="3646438"/>
            <a:ext cx="180036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smtClean="0"/>
              <a:t>Team:</a:t>
            </a:r>
          </a:p>
          <a:p>
            <a:r>
              <a:rPr lang="en-US" dirty="0" smtClean="0"/>
              <a:t>Barry Radler</a:t>
            </a:r>
          </a:p>
          <a:p>
            <a:r>
              <a:rPr lang="en-US" dirty="0" smtClean="0"/>
              <a:t>Kelly </a:t>
            </a:r>
            <a:r>
              <a:rPr lang="en-US" dirty="0" err="1" smtClean="0"/>
              <a:t>Chatain</a:t>
            </a:r>
            <a:endParaRPr lang="en-US" dirty="0" smtClean="0"/>
          </a:p>
          <a:p>
            <a:r>
              <a:rPr lang="en-US" dirty="0" smtClean="0"/>
              <a:t>Jared </a:t>
            </a:r>
            <a:r>
              <a:rPr lang="en-US" dirty="0"/>
              <a:t>Lyle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McEachern</a:t>
            </a:r>
            <a:endParaRPr lang="en-US" dirty="0" smtClean="0"/>
          </a:p>
          <a:p>
            <a:r>
              <a:rPr lang="en-US" dirty="0" smtClean="0"/>
              <a:t>Ron Nakao</a:t>
            </a:r>
          </a:p>
          <a:p>
            <a:r>
              <a:rPr lang="en-US" dirty="0" smtClean="0"/>
              <a:t>Dan Smith</a:t>
            </a:r>
          </a:p>
          <a:p>
            <a:r>
              <a:rPr lang="en-US" dirty="0" smtClean="0"/>
              <a:t>Wendy Thomas</a:t>
            </a:r>
          </a:p>
        </p:txBody>
      </p: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5087112"/>
          </a:xfrm>
        </p:spPr>
        <p:txBody>
          <a:bodyPr>
            <a:normAutofit/>
          </a:bodyPr>
          <a:lstStyle/>
          <a:p>
            <a:r>
              <a:rPr lang="en-US" dirty="0" smtClean="0"/>
              <a:t>Dedicated DDI Alliance position (50-100%):</a:t>
            </a:r>
          </a:p>
          <a:p>
            <a:pPr lvl="1"/>
            <a:r>
              <a:rPr lang="en-US" dirty="0" smtClean="0"/>
              <a:t>Website design and maintenance </a:t>
            </a:r>
          </a:p>
          <a:p>
            <a:pPr lvl="2"/>
            <a:r>
              <a:rPr lang="en-US" dirty="0"/>
              <a:t>Updating Wiki, social media</a:t>
            </a:r>
          </a:p>
          <a:p>
            <a:pPr lvl="1"/>
            <a:r>
              <a:rPr lang="en-US" dirty="0" smtClean="0"/>
              <a:t>Membership maintenance</a:t>
            </a:r>
          </a:p>
          <a:p>
            <a:pPr lvl="1"/>
            <a:r>
              <a:rPr lang="en-US" dirty="0" smtClean="0"/>
              <a:t>Press releases, promoting user conferences</a:t>
            </a:r>
          </a:p>
          <a:p>
            <a:pPr lvl="1"/>
            <a:r>
              <a:rPr lang="en-US" dirty="0" smtClean="0"/>
              <a:t>Conference attendance and active outreach </a:t>
            </a:r>
          </a:p>
          <a:p>
            <a:pPr lvl="1"/>
            <a:r>
              <a:rPr lang="en-US" dirty="0" smtClean="0"/>
              <a:t>Revenue generation, grant writing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DDI Marketing goals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93" y="5897164"/>
            <a:ext cx="2469198" cy="6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Coordinate marketing activities, establish DDI brand, ensure consistent messaging</a:t>
            </a:r>
          </a:p>
          <a:p>
            <a:r>
              <a:rPr lang="en-US" dirty="0" smtClean="0"/>
              <a:t>Interface </a:t>
            </a:r>
            <a:r>
              <a:rPr lang="en-US" dirty="0"/>
              <a:t>with other standards </a:t>
            </a:r>
            <a:r>
              <a:rPr lang="en-US" dirty="0" smtClean="0"/>
              <a:t>bodies (Partnerships)</a:t>
            </a:r>
            <a:endParaRPr lang="en-US" dirty="0"/>
          </a:p>
          <a:p>
            <a:r>
              <a:rPr lang="en-US" dirty="0" smtClean="0"/>
              <a:t>Goal: Increase </a:t>
            </a:r>
            <a:r>
              <a:rPr lang="en-US" dirty="0"/>
              <a:t>the DDI user community and DDI Alliance membership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93" y="5897164"/>
            <a:ext cx="2469198" cy="6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199" y="1447800"/>
            <a:ext cx="10767753" cy="5087112"/>
          </a:xfrm>
        </p:spPr>
        <p:txBody>
          <a:bodyPr>
            <a:normAutofit/>
          </a:bodyPr>
          <a:lstStyle/>
          <a:p>
            <a:r>
              <a:rPr lang="en-US" dirty="0" smtClean="0"/>
              <a:t>Promotional activities</a:t>
            </a:r>
          </a:p>
          <a:p>
            <a:pPr lvl="1"/>
            <a:r>
              <a:rPr lang="en-US" dirty="0" smtClean="0"/>
              <a:t>Relatively quiet year of marketing activity</a:t>
            </a:r>
          </a:p>
          <a:p>
            <a:pPr lvl="1"/>
            <a:r>
              <a:rPr lang="en-US" dirty="0" smtClean="0"/>
              <a:t>Maintenance </a:t>
            </a:r>
            <a:r>
              <a:rPr lang="en-US" dirty="0"/>
              <a:t>of ongoing </a:t>
            </a:r>
            <a:r>
              <a:rPr lang="en-US" dirty="0" smtClean="0"/>
              <a:t>efforts</a:t>
            </a:r>
          </a:p>
          <a:p>
            <a:pPr lvl="2"/>
            <a:r>
              <a:rPr lang="en-US" dirty="0" smtClean="0"/>
              <a:t>Wiki - Jared</a:t>
            </a:r>
            <a:endParaRPr lang="en-US" dirty="0"/>
          </a:p>
          <a:p>
            <a:pPr lvl="2"/>
            <a:r>
              <a:rPr lang="en-US" dirty="0"/>
              <a:t>Twitter</a:t>
            </a:r>
          </a:p>
          <a:p>
            <a:pPr lvl="1"/>
            <a:r>
              <a:rPr lang="en-US" dirty="0" smtClean="0"/>
              <a:t>Monitoring website with Google Analytics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during the past year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93" y="5897164"/>
            <a:ext cx="2469198" cy="637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904" y="4153719"/>
            <a:ext cx="5880961" cy="2062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926" y="1575903"/>
            <a:ext cx="4522346" cy="42437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62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84" y="0"/>
            <a:ext cx="8276492" cy="673185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074984" y="1910862"/>
            <a:ext cx="679939" cy="480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97060" y="2151185"/>
            <a:ext cx="679939" cy="480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22584" y="3516923"/>
            <a:ext cx="984739" cy="480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40723" y="5052646"/>
            <a:ext cx="1201616" cy="7326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907215" y="3569678"/>
            <a:ext cx="679939" cy="480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3362" y="1195755"/>
            <a:ext cx="11680581" cy="5486400"/>
            <a:chOff x="180608" y="580293"/>
            <a:chExt cx="11680581" cy="548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608" y="580293"/>
              <a:ext cx="5781675" cy="5486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8564" y="723168"/>
              <a:ext cx="5762625" cy="5343525"/>
            </a:xfrm>
            <a:prstGeom prst="rect">
              <a:avLst/>
            </a:prstGeom>
          </p:spPr>
        </p:pic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19200" y="28448"/>
            <a:ext cx="10363200" cy="1143000"/>
          </a:xfrm>
        </p:spPr>
        <p:txBody>
          <a:bodyPr/>
          <a:lstStyle/>
          <a:p>
            <a:r>
              <a:rPr lang="en-US" dirty="0" smtClean="0"/>
              <a:t>Audience by country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26877" y="1523999"/>
            <a:ext cx="1477108" cy="744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9187" y="1226160"/>
            <a:ext cx="11255622" cy="5495925"/>
            <a:chOff x="215412" y="417268"/>
            <a:chExt cx="11255622" cy="54959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2194"/>
            <a:stretch/>
          </p:blipFill>
          <p:spPr>
            <a:xfrm>
              <a:off x="215412" y="417268"/>
              <a:ext cx="5552342" cy="5495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8434" y="583588"/>
              <a:ext cx="5562600" cy="5276850"/>
            </a:xfrm>
            <a:prstGeom prst="rect">
              <a:avLst/>
            </a:prstGeom>
          </p:spPr>
        </p:pic>
      </p:grp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19200" y="63618"/>
            <a:ext cx="10363200" cy="1143000"/>
          </a:xfrm>
        </p:spPr>
        <p:txBody>
          <a:bodyPr/>
          <a:lstStyle/>
          <a:p>
            <a:r>
              <a:rPr lang="en-US" dirty="0" smtClean="0"/>
              <a:t>Behavior by pages viewed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15107" y="2311885"/>
            <a:ext cx="1395047" cy="480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5107" y="3456475"/>
            <a:ext cx="1008185" cy="574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199" y="1447800"/>
            <a:ext cx="10767753" cy="50871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Promotional activities</a:t>
            </a:r>
          </a:p>
          <a:p>
            <a:r>
              <a:rPr lang="en-US" dirty="0" smtClean="0"/>
              <a:t>Conference attendance </a:t>
            </a:r>
          </a:p>
          <a:p>
            <a:pPr lvl="1"/>
            <a:r>
              <a:rPr lang="en-US" dirty="0" smtClean="0"/>
              <a:t>Ongoing use of promotional printed and electronic materials, conference </a:t>
            </a:r>
            <a:r>
              <a:rPr lang="en-US" dirty="0" err="1" smtClean="0"/>
              <a:t>schwag</a:t>
            </a:r>
            <a:endParaRPr lang="en-US" dirty="0" smtClean="0"/>
          </a:p>
          <a:p>
            <a:pPr lvl="1"/>
            <a:r>
              <a:rPr lang="en-US" dirty="0" smtClean="0"/>
              <a:t>Continued promotion to communities/conferences</a:t>
            </a:r>
          </a:p>
          <a:p>
            <a:pPr lvl="2"/>
            <a:r>
              <a:rPr lang="en-US" dirty="0" smtClean="0"/>
              <a:t>Sponsorships, exhibitions, and ads at IASSIST, AAPOR, ESRA, APDU, ESS, EDDI, NADDI</a:t>
            </a:r>
          </a:p>
          <a:p>
            <a:pPr lvl="2"/>
            <a:r>
              <a:rPr lang="en-US" dirty="0" smtClean="0"/>
              <a:t>Branch out: RDA, </a:t>
            </a:r>
            <a:r>
              <a:rPr lang="en-US" dirty="0" smtClean="0"/>
              <a:t>others?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 during the past year?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93" y="5897164"/>
            <a:ext cx="2469198" cy="6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199" y="1447800"/>
            <a:ext cx="10767753" cy="50871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Promotional activities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Conference attendance </a:t>
            </a:r>
          </a:p>
          <a:p>
            <a:r>
              <a:rPr lang="en-US" dirty="0" smtClean="0"/>
              <a:t>DDI Alliance membership treading water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 during the past year?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93" y="5897164"/>
            <a:ext cx="2469198" cy="6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Promote</a:t>
            </a:r>
          </a:p>
          <a:p>
            <a:pPr lvl="1"/>
            <a:r>
              <a:rPr lang="en-US" dirty="0" smtClean="0"/>
              <a:t>Continue/expand conference presence and attendance </a:t>
            </a:r>
          </a:p>
          <a:p>
            <a:r>
              <a:rPr lang="en-US" dirty="0" smtClean="0"/>
              <a:t>Gather feedback and input from Alliance members and user community</a:t>
            </a:r>
            <a:endParaRPr lang="en-US" dirty="0"/>
          </a:p>
          <a:p>
            <a:pPr lvl="1"/>
            <a:r>
              <a:rPr lang="en-US" dirty="0" smtClean="0"/>
              <a:t>Proposed formal assessment</a:t>
            </a:r>
          </a:p>
          <a:p>
            <a:pPr lvl="1"/>
            <a:r>
              <a:rPr lang="en-US" dirty="0" smtClean="0"/>
              <a:t>Requires money, effort, and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next 12 months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93" y="5897164"/>
            <a:ext cx="2469198" cy="6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615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 2</vt:lpstr>
      <vt:lpstr>Business plan presentation</vt:lpstr>
      <vt:lpstr>DDI Marketing and Partnerships Group</vt:lpstr>
      <vt:lpstr>Mission Statement</vt:lpstr>
      <vt:lpstr>Activities during the past year</vt:lpstr>
      <vt:lpstr>PowerPoint Presentation</vt:lpstr>
      <vt:lpstr>Audience by country</vt:lpstr>
      <vt:lpstr>Behavior by pages viewed</vt:lpstr>
      <vt:lpstr>What worked during the past year?</vt:lpstr>
      <vt:lpstr>What worked during the past year?</vt:lpstr>
      <vt:lpstr>Plans for next 12 months</vt:lpstr>
      <vt:lpstr>Longer term DDI Marketing goals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2016-05-23T18:54:02Z</dcterms:created>
  <dcterms:modified xsi:type="dcterms:W3CDTF">2019-05-30T04:39:05Z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