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Default Extension="wdp" ContentType="image/vnd.ms-photo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9" r:id="rId6"/>
    <p:sldId id="266" r:id="rId7"/>
    <p:sldId id="262" r:id="rId8"/>
    <p:sldId id="264" r:id="rId9"/>
    <p:sldId id="265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browse/>
    <p:sldAll/>
    <p:penClr>
      <a:schemeClr val="tx1"/>
    </p:penClr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329" autoAdjust="0"/>
    <p:restoredTop sz="94692" autoAdjust="0"/>
  </p:normalViewPr>
  <p:slideViewPr>
    <p:cSldViewPr>
      <p:cViewPr>
        <p:scale>
          <a:sx n="90" d="100"/>
          <a:sy n="90" d="100"/>
        </p:scale>
        <p:origin x="-3000" y="-1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676BF-5791-644F-B45C-35F2206373C6}" type="datetimeFigureOut">
              <a:rPr lang="en-US" smtClean="0"/>
              <a:t>9/10/15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C95E9-2D72-1146-9337-248359EA62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C95E9-2D72-1146-9337-248359EA626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C95E9-2D72-1146-9337-248359EA6268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C95E9-2D72-1146-9337-248359EA6268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C95E9-2D72-1146-9337-248359EA626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C95E9-2D72-1146-9337-248359EA6268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C95E9-2D72-1146-9337-248359EA626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C95E9-2D72-1146-9337-248359EA626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C95E9-2D72-1146-9337-248359EA6268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C95E9-2D72-1146-9337-248359EA6268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C95E9-2D72-1146-9337-248359EA6268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C95E9-2D72-1146-9337-248359EA6268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B8F2-29DC-4943-B5EE-ACDCB41046A1}" type="datetimeFigureOut">
              <a:rPr lang="en-US" smtClean="0"/>
              <a:pPr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180D-6665-43E8-AFA0-54B655A23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B8F2-29DC-4943-B5EE-ACDCB41046A1}" type="datetimeFigureOut">
              <a:rPr lang="en-US" smtClean="0"/>
              <a:pPr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180D-6665-43E8-AFA0-54B655A23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B8F2-29DC-4943-B5EE-ACDCB41046A1}" type="datetimeFigureOut">
              <a:rPr lang="en-US" smtClean="0"/>
              <a:pPr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180D-6665-43E8-AFA0-54B655A233D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B8F2-29DC-4943-B5EE-ACDCB41046A1}" type="datetimeFigureOut">
              <a:rPr lang="en-US" smtClean="0"/>
              <a:pPr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180D-6665-43E8-AFA0-54B655A233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B8F2-29DC-4943-B5EE-ACDCB41046A1}" type="datetimeFigureOut">
              <a:rPr lang="en-US" smtClean="0"/>
              <a:pPr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180D-6665-43E8-AFA0-54B655A23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B8F2-29DC-4943-B5EE-ACDCB41046A1}" type="datetimeFigureOut">
              <a:rPr lang="en-US" smtClean="0"/>
              <a:pPr/>
              <a:t>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180D-6665-43E8-AFA0-54B655A233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B8F2-29DC-4943-B5EE-ACDCB41046A1}" type="datetimeFigureOut">
              <a:rPr lang="en-US" smtClean="0"/>
              <a:pPr/>
              <a:t>9/10/15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180D-6665-43E8-AFA0-54B655A23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B8F2-29DC-4943-B5EE-ACDCB41046A1}" type="datetimeFigureOut">
              <a:rPr lang="en-US" smtClean="0"/>
              <a:pPr/>
              <a:t>9/10/15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180D-6665-43E8-AFA0-54B655A23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B8F2-29DC-4943-B5EE-ACDCB41046A1}" type="datetimeFigureOut">
              <a:rPr lang="en-US" smtClean="0"/>
              <a:pPr/>
              <a:t>9/10/15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180D-6665-43E8-AFA0-54B655A23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B8F2-29DC-4943-B5EE-ACDCB41046A1}" type="datetimeFigureOut">
              <a:rPr lang="en-US" smtClean="0"/>
              <a:pPr/>
              <a:t>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180D-6665-43E8-AFA0-54B655A233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B8F2-29DC-4943-B5EE-ACDCB41046A1}" type="datetimeFigureOut">
              <a:rPr lang="en-US" smtClean="0"/>
              <a:pPr/>
              <a:t>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180D-6665-43E8-AFA0-54B655A233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0F1B8F2-29DC-4943-B5EE-ACDCB41046A1}" type="datetimeFigureOut">
              <a:rPr lang="en-US" smtClean="0"/>
              <a:pPr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4B6180D-6665-43E8-AFA0-54B655A233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8.png"/><Relationship Id="rId1" Type="http://schemas.openxmlformats.org/officeDocument/2006/relationships/video" Target="file://localhost/Volumes/KINGSTON/U%20of%20T/Scholars%20Portal/Video%20-%20Intro%20to%20DDI/Midus.mp4" TargetMode="Externa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8.png"/><Relationship Id="rId1" Type="http://schemas.openxmlformats.org/officeDocument/2006/relationships/video" Target="file://localhost/Volumes/KINGSTON/U%20of%20T/Scholars%20Portal/Video%20-%20Intro%20to%20DDI/Odesi.mp4" TargetMode="Externa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914400" y="2895600"/>
            <a:ext cx="7408862" cy="1797883"/>
          </a:xfrm>
          <a:effectLst>
            <a:reflection blurRad="6350" stA="50000" endA="300" endPos="90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365234" y="268013"/>
            <a:ext cx="8763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bg1">
                    <a:lumMod val="8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Introduction to…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6980458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33903"/>
            <a:ext cx="8686800" cy="4648200"/>
          </a:xfrm>
          <a:ln>
            <a:noFill/>
          </a:ln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University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of Alberta,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Canada</a:t>
            </a:r>
          </a:p>
          <a:p>
            <a:pPr marL="0" indent="0">
              <a:buNone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Australian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Bureau of Statistics (ABS)</a:t>
            </a:r>
          </a:p>
          <a:p>
            <a:pPr marL="0" indent="0">
              <a:buNone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Australian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 Archive (ADA)</a:t>
            </a:r>
          </a:p>
          <a:p>
            <a:pPr marL="0" indent="0">
              <a:buNone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University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of California, Berkeley -- Computer-Assisted Survey Methods Program and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UCDATA</a:t>
            </a:r>
          </a:p>
          <a:p>
            <a:pPr marL="0" indent="0">
              <a:buNone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Centre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for Longitudinal Studies, Institute of Education, University of London (Associate Member)</a:t>
            </a:r>
          </a:p>
          <a:p>
            <a:pPr marL="0" indent="0">
              <a:buNone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Centro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Investigaciones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Sociologicas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(CIS),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Spain</a:t>
            </a:r>
          </a:p>
          <a:p>
            <a:pPr marL="0" indent="0">
              <a:buNone/>
            </a:pP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Colectica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(Associate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Member)</a:t>
            </a:r>
          </a:p>
          <a:p>
            <a:pPr marL="0" indent="0">
              <a:buNone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Cornell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University (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CISER)</a:t>
            </a:r>
          </a:p>
          <a:p>
            <a:pPr marL="0" indent="0">
              <a:buNone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Danish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 Archive</a:t>
            </a:r>
          </a:p>
          <a:p>
            <a:pPr marL="0" indent="0">
              <a:buNone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Archiving and Networked Services (DANS), The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Netherlands</a:t>
            </a:r>
          </a:p>
          <a:p>
            <a:pPr marL="0" indent="0">
              <a:buNone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Epidemiology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France,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Aviesan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- ITMO Santé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Publique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Eurostat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Finnish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Social Science Data Archive</a:t>
            </a:r>
          </a:p>
          <a:p>
            <a:pPr marL="0" indent="0">
              <a:buNone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Food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and Agriculture Organization (FAO)</a:t>
            </a:r>
          </a:p>
          <a:p>
            <a:pPr marL="0" indent="0">
              <a:buNone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German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Institute for International Educational Research (DIPF)</a:t>
            </a:r>
          </a:p>
          <a:p>
            <a:pPr marL="0" indent="0">
              <a:buNone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German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Socio-Economic Panel Study (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SOEP)</a:t>
            </a:r>
          </a:p>
          <a:p>
            <a:pPr marL="0" indent="0">
              <a:buNone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GESIS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 Leibniz Institute for the Social Sciences</a:t>
            </a:r>
          </a:p>
          <a:p>
            <a:pPr marL="0" indent="0">
              <a:buNone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University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of Guelph</a:t>
            </a:r>
          </a:p>
          <a:p>
            <a:pPr marL="0" indent="0">
              <a:buNone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Institute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for Quantitative Social Science (IQSS) at Harvard University</a:t>
            </a:r>
          </a:p>
          <a:p>
            <a:pPr marL="0" indent="0">
              <a:buNone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Institute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for Social and Economic Research (ISER)</a:t>
            </a:r>
          </a:p>
          <a:p>
            <a:pPr marL="0" indent="0">
              <a:buNone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Institute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for the Study of Labor (IZA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68014"/>
            <a:ext cx="7620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bg1">
                    <a:lumMod val="8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The DDI Alliance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0376465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0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6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9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2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5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8" dur="5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05000"/>
            <a:ext cx="8686799" cy="4572000"/>
          </a:xfrm>
        </p:spPr>
        <p:txBody>
          <a:bodyPr numCol="2">
            <a:normAutofit/>
          </a:bodyPr>
          <a:lstStyle/>
          <a:p>
            <a:pPr marL="0" lvl="0" indent="0">
              <a:buClr>
                <a:srgbClr val="006699"/>
              </a:buClr>
              <a:buNone/>
            </a:pPr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Inter-university Consortium for Political and Social Research (ICPSR)</a:t>
            </a:r>
          </a:p>
          <a:p>
            <a:pPr marL="0" lvl="0" indent="0">
              <a:buClr>
                <a:srgbClr val="006699"/>
              </a:buClr>
              <a:buNone/>
            </a:pPr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Kansas, Institute for Policy and Social Research (IPSR) (Associate Member)</a:t>
            </a:r>
          </a:p>
          <a:p>
            <a:pPr marL="0" lvl="0" indent="0">
              <a:buClr>
                <a:srgbClr val="006699"/>
              </a:buClr>
              <a:buNone/>
            </a:pPr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Massachusetts Institute of Technology (MIT)</a:t>
            </a:r>
          </a:p>
          <a:p>
            <a:pPr marL="0" lvl="0" indent="0">
              <a:buClr>
                <a:srgbClr val="006699"/>
              </a:buClr>
              <a:buNone/>
            </a:pPr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Minnesota, Minnesota Population Center</a:t>
            </a:r>
          </a:p>
          <a:p>
            <a:pPr marL="0" lvl="0" indent="0">
              <a:buClr>
                <a:srgbClr val="006699"/>
              </a:buClr>
              <a:buNone/>
            </a:pPr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Institute of Statistics and Economic Studies (INSEE)</a:t>
            </a:r>
          </a:p>
          <a:p>
            <a:pPr marL="0" lvl="0" indent="0">
              <a:buClr>
                <a:srgbClr val="006699"/>
              </a:buClr>
              <a:buNone/>
            </a:pPr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Norwegian Social Science Data Service (NSD)</a:t>
            </a:r>
          </a:p>
          <a:p>
            <a:pPr marL="0" lvl="0" indent="0">
              <a:buClr>
                <a:srgbClr val="006699"/>
              </a:buClr>
              <a:buNone/>
            </a:pPr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Data Foundation (Associate Member)</a:t>
            </a:r>
          </a:p>
          <a:p>
            <a:pPr marL="0" lvl="0" indent="0">
              <a:buClr>
                <a:srgbClr val="006699"/>
              </a:buClr>
              <a:buNone/>
            </a:pPr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Data Centre of the German Federal Employment Agency, Institute for Employment Research (IAB)</a:t>
            </a:r>
          </a:p>
          <a:p>
            <a:pPr marL="0" lvl="0" indent="0">
              <a:buClr>
                <a:srgbClr val="006699"/>
              </a:buClr>
              <a:buNone/>
            </a:pPr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Roper Center</a:t>
            </a:r>
          </a:p>
          <a:p>
            <a:pPr marL="0" lvl="0" indent="0">
              <a:buClr>
                <a:srgbClr val="006699"/>
              </a:buClr>
              <a:buNone/>
            </a:pPr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Stanford University</a:t>
            </a:r>
          </a:p>
          <a:p>
            <a:pPr marL="0" lvl="0" indent="0">
              <a:buClr>
                <a:srgbClr val="006699"/>
              </a:buClr>
              <a:buNone/>
            </a:pPr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 New Zealand</a:t>
            </a:r>
          </a:p>
          <a:p>
            <a:pPr marL="0" lvl="0" indent="0">
              <a:buClr>
                <a:srgbClr val="006699"/>
              </a:buClr>
              <a:buNone/>
            </a:pPr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Survey Research Operations, University of Michigan</a:t>
            </a:r>
          </a:p>
          <a:p>
            <a:pPr marL="0" lvl="0" indent="0">
              <a:buClr>
                <a:srgbClr val="006699"/>
              </a:buClr>
              <a:buNone/>
            </a:pPr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Swedish National Data Service (SND)</a:t>
            </a:r>
          </a:p>
          <a:p>
            <a:pPr marL="0" lvl="0" indent="0">
              <a:buClr>
                <a:srgbClr val="006699"/>
              </a:buClr>
              <a:buNone/>
            </a:pPr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Swiss Foundation for Research in Social Sciences (FORS)</a:t>
            </a:r>
          </a:p>
          <a:p>
            <a:pPr marL="0" lvl="0" indent="0">
              <a:buClr>
                <a:srgbClr val="006699"/>
              </a:buClr>
              <a:buNone/>
            </a:pPr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United Kingdom Data Archive</a:t>
            </a:r>
          </a:p>
          <a:p>
            <a:pPr marL="0" lvl="0" indent="0">
              <a:buClr>
                <a:srgbClr val="006699"/>
              </a:buClr>
              <a:buNone/>
            </a:pPr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Toronto Libraries</a:t>
            </a:r>
          </a:p>
          <a:p>
            <a:pPr marL="0" lvl="0" indent="0">
              <a:buClr>
                <a:srgbClr val="006699"/>
              </a:buClr>
              <a:buNone/>
            </a:pPr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Toronto Scholars </a:t>
            </a:r>
            <a:r>
              <a:rPr lang="en-US" sz="1600" dirty="0" smtClean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Portal</a:t>
            </a:r>
          </a:p>
          <a:p>
            <a:pPr marL="0" lvl="0" indent="0">
              <a:buClr>
                <a:srgbClr val="006699"/>
              </a:buClr>
              <a:buNone/>
            </a:pPr>
            <a:r>
              <a:rPr lang="en-US" sz="1600" dirty="0" smtClean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</a:t>
            </a:r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Washington, Center for Studies in Demography &amp; Ecology (</a:t>
            </a:r>
            <a:r>
              <a:rPr lang="en-US" sz="1600" dirty="0" smtClean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CSDE)</a:t>
            </a:r>
          </a:p>
          <a:p>
            <a:pPr marL="0" lvl="0" indent="0">
              <a:buClr>
                <a:srgbClr val="006699"/>
              </a:buClr>
              <a:buNone/>
            </a:pPr>
            <a:r>
              <a:rPr lang="en-US" sz="1600" dirty="0" smtClean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U.S</a:t>
            </a:r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Bureau of Labor Statistics (Associate Member)</a:t>
            </a:r>
          </a:p>
          <a:p>
            <a:pPr marL="0" lvl="0" indent="0">
              <a:buClr>
                <a:srgbClr val="006699"/>
              </a:buClr>
              <a:buNone/>
            </a:pPr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 Bank, Development Data Group (DECDG</a:t>
            </a:r>
            <a:r>
              <a:rPr lang="en-US" sz="1600" dirty="0" smtClean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60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68014"/>
            <a:ext cx="7620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bg1">
                    <a:lumMod val="8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The DDI Alliance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5056887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990600" y="990600"/>
            <a:ext cx="6958853" cy="521914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630927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9600" y="496246"/>
            <a:ext cx="6875769" cy="342710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133600" y="2367455"/>
            <a:ext cx="6019800" cy="347095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5449201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57200" y="2362200"/>
            <a:ext cx="5220431" cy="417863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429000" y="591207"/>
            <a:ext cx="5080000" cy="40513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609353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idus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76400" y="685800"/>
            <a:ext cx="6074126" cy="5502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756271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desi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685800"/>
            <a:ext cx="6264000" cy="550863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81319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52400" y="2819400"/>
            <a:ext cx="8798784" cy="3190494"/>
          </a:xfrm>
        </p:spPr>
      </p:pic>
      <p:sp>
        <p:nvSpPr>
          <p:cNvPr id="3" name="Rectangle 2"/>
          <p:cNvSpPr/>
          <p:nvPr/>
        </p:nvSpPr>
        <p:spPr>
          <a:xfrm>
            <a:off x="762000" y="268014"/>
            <a:ext cx="7620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bg1">
                    <a:lumMod val="8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DDI Lifecycle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685633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35641" y="381000"/>
            <a:ext cx="5867400" cy="356329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57200" y="2675445"/>
            <a:ext cx="6329082" cy="38426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676400" y="195724"/>
            <a:ext cx="7272732" cy="4309137"/>
          </a:xfrm>
          <a:prstGeom prst="rect">
            <a:avLst/>
          </a:prstGeom>
        </p:spPr>
      </p:pic>
      <p:pic>
        <p:nvPicPr>
          <p:cNvPr id="1026" name="Picture 2" descr="Designer-6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14145" y="1981200"/>
            <a:ext cx="5892800" cy="44196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0132573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247931" y="4550662"/>
            <a:ext cx="2905643" cy="78333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38200" y="3962400"/>
            <a:ext cx="3276600" cy="2184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81000" y="602388"/>
            <a:ext cx="2933698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854038" y="304800"/>
            <a:ext cx="4005263" cy="1433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743200" y="2514600"/>
            <a:ext cx="3200400" cy="80840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976015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69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2446</TotalTime>
  <Words>345</Words>
  <Application>Microsoft Macintosh PowerPoint</Application>
  <PresentationFormat>On-screen Show (4:3)</PresentationFormat>
  <Paragraphs>56</Paragraphs>
  <Slides>11</Slides>
  <Notes>11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Waveform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University of Toronto Libraries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Alexandre Paquet</dc:creator>
  <cp:lastModifiedBy>Amber</cp:lastModifiedBy>
  <cp:revision>74</cp:revision>
  <dcterms:created xsi:type="dcterms:W3CDTF">2015-09-10T20:51:50Z</dcterms:created>
  <dcterms:modified xsi:type="dcterms:W3CDTF">2015-09-10T21:48:45Z</dcterms:modified>
</cp:coreProperties>
</file>