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61" r:id="rId3"/>
    <p:sldId id="312" r:id="rId4"/>
    <p:sldId id="264" r:id="rId5"/>
    <p:sldId id="257" r:id="rId6"/>
    <p:sldId id="258" r:id="rId7"/>
    <p:sldId id="259" r:id="rId8"/>
    <p:sldId id="260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65" r:id="rId17"/>
    <p:sldId id="276" r:id="rId18"/>
    <p:sldId id="282" r:id="rId19"/>
    <p:sldId id="283" r:id="rId20"/>
    <p:sldId id="284" r:id="rId21"/>
    <p:sldId id="278" r:id="rId22"/>
    <p:sldId id="273" r:id="rId23"/>
    <p:sldId id="277" r:id="rId24"/>
    <p:sldId id="274" r:id="rId25"/>
    <p:sldId id="275" r:id="rId26"/>
    <p:sldId id="272" r:id="rId27"/>
    <p:sldId id="266" r:id="rId28"/>
    <p:sldId id="285" r:id="rId29"/>
    <p:sldId id="305" r:id="rId30"/>
    <p:sldId id="306" r:id="rId31"/>
    <p:sldId id="279" r:id="rId32"/>
    <p:sldId id="307" r:id="rId33"/>
    <p:sldId id="308" r:id="rId34"/>
    <p:sldId id="309" r:id="rId35"/>
    <p:sldId id="280" r:id="rId36"/>
    <p:sldId id="310" r:id="rId37"/>
    <p:sldId id="281" r:id="rId38"/>
    <p:sldId id="313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44" y="72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67267-259B-4E48-A49F-50F1F3878549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B1AB-CE25-400B-A437-44D41E9A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5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138D6-192C-4989-8768-5E262BF9E8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B24-5046-4E24-8358-DF61AF64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398B-BCAA-4BAC-AAD4-5B83EA145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DAF3-576D-4B9B-AB27-C7858BF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44C-2349-46BB-82C3-423E41C6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4F37-F0A7-46B7-BBF7-18B72CB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35D0-4847-4A58-9F13-DBA5389B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8F1C2-E883-4CCE-9152-04072710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C5C96-0BDA-47B4-AE93-1872D1F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3CB5-4EEA-4AD4-AC1E-66F36851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056-C82C-43F3-8C26-3724A5BC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E0E54-0896-43EB-94AA-A7830EBAC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95C7-B3D9-492E-8883-D4BD56F2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57B4-EAD4-47C2-BBCA-7B7E4F4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215-E350-4CCD-8269-3D0F15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0B5-8F1E-4BCF-AF84-8D458C6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8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84E-C466-4EA4-8E44-5936E8EE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5261-7C66-4AC7-B60B-832819A5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1531-9337-4ABB-9B39-2A2F1DB4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D0D5-F42C-41E4-8580-FE65752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500-D12E-4730-A8BF-C88ACB75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DFAF-9EA0-4A6A-A901-942CE524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2BB8-1312-478B-BB62-9991576B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AFA1-5D28-44B4-87E8-55D2FF96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1D87F-7C67-451A-B588-3D380C89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2481-624C-4714-B106-8A6846B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1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45AA-3D29-4062-90FC-9FF2A083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56D-C1A2-405B-B4F8-E626C090D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6967A-C821-4E6E-B7D5-97F063C8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AE79-0086-40F7-9649-1DA5E17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9D01-0814-4571-9C8D-F4E1BA4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CBB7C-59BB-4635-8AAF-B97602E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3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3963-07FE-4D4F-BA7E-0987F44B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6486-FF52-49F0-B6B4-69BD6D51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B8C06-3718-40FE-8EAC-612C92EB9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6EAC7-1833-4B16-B5BC-7D0B5FB6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B68B-3DBE-41A1-A8CC-19097286C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EDA1-0958-4687-A6C5-AAE6C25C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4B16B-8A7F-4779-A158-D80C70F2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FA56F-2CFD-48B5-9A4A-7D85773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D097-9AA3-4D2A-B455-A367BE97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A1E1-FC51-4690-A2CE-90155B1A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FAF7-4ACE-4353-B270-A9831D4F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B935E-D38B-4C5C-81C3-59EED33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5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7BEE-BBAA-46E3-A512-7B37048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C39E4-4DB8-408D-87BC-6C4F59B9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7E214-8AC0-4151-BF8F-C27E9174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2BF0-ECE6-49F0-9150-B41B3958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2571-5446-42DF-8B5E-04DB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4462-B86F-4AE6-BF82-0626F131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95B-E9CE-4AE6-ACCA-AD5823C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A85BD-51DC-4743-86BD-A0185222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4A61B-43E1-4087-A3C1-88CF65C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8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20C-B10F-4069-9E6F-F8CC362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9DC1B-8E79-4CA8-ADFC-DFD51FA3A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2EED6-400C-4ADA-AC8D-D212BF6F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37CD-B929-4CB2-A1B9-B78AEAB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55CE6-9CB0-4D41-A92A-2A53EEC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9D9-8310-4A35-8144-A09C44EA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BDD4-349E-4023-8592-1BE3A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EF6E-7D2D-4BE1-86C8-79D50EC6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0245-1297-42CB-910A-9DD3E9BD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15BD08-0F93-4F3C-9208-D88AEBFF9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04" y="6311900"/>
            <a:ext cx="1020391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48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-fair.org/how-to-go-fair/fair-implementation-profil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fairdo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irdatapoint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en/publication-detail/-/publication/d787ea54-6a87-11eb-aeb5-01aa75ed71a1/language-en/format-PDF/source-19030828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38/sdata.2016.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7206-C553-4B74-90F4-B39CCD64E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FAIR Data Sharing and DDI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5CAA0BB-1A8E-4719-87D5-1B878211CC3F}"/>
              </a:ext>
            </a:extLst>
          </p:cNvPr>
          <p:cNvSpPr txBox="1">
            <a:spLocks/>
          </p:cNvSpPr>
          <p:nvPr/>
        </p:nvSpPr>
        <p:spPr>
          <a:xfrm>
            <a:off x="1485900" y="3509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Training Library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1.0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Alliance, DDI Train the Trainers Workshop, DDI Training Working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F3EBE-92E8-4240-B7FC-2FD7EF237847}"/>
              </a:ext>
            </a:extLst>
          </p:cNvPr>
          <p:cNvSpPr/>
          <p:nvPr/>
        </p:nvSpPr>
        <p:spPr bwMode="auto">
          <a:xfrm>
            <a:off x="9569923" y="6380192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54A0026D-B12C-4BAB-BD3A-8FF126EC5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154099" y="5981523"/>
            <a:ext cx="419100" cy="433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3E142120-E211-4CDD-93CF-03995FC25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560108" y="5997528"/>
            <a:ext cx="458086" cy="447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499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7E75A-EFE4-4B0B-BD13-D3CE080C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Metadata?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545E3-68A3-4B2D-82D0-39750766AF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F49F33-1711-4A7F-83C2-928D7A48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F</a:t>
            </a:r>
            <a:r>
              <a:rPr lang="en-US" b="1" dirty="0"/>
              <a:t>INDABLE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960CB6-923A-4C63-ADA7-5994E84DB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assigned a globally unique and eternally persistent identifier</a:t>
            </a:r>
          </a:p>
          <a:p>
            <a:pPr marL="0" indent="0">
              <a:buNone/>
            </a:pPr>
            <a:r>
              <a:rPr lang="en-US" dirty="0"/>
              <a:t>F2 – Data are described with rich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</a:p>
          <a:p>
            <a:pPr marL="0" indent="0">
              <a:buNone/>
            </a:pPr>
            <a:r>
              <a:rPr lang="en-US" dirty="0"/>
              <a:t>F3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registered or indexed in a searchable resource</a:t>
            </a:r>
          </a:p>
          <a:p>
            <a:pPr marL="0" indent="0">
              <a:buNone/>
            </a:pPr>
            <a:r>
              <a:rPr lang="en-US" dirty="0"/>
              <a:t>F4 –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  <a:r>
              <a:rPr lang="en-US" dirty="0"/>
              <a:t> specify the data identifier</a:t>
            </a:r>
          </a:p>
        </p:txBody>
      </p:sp>
    </p:spTree>
    <p:extLst>
      <p:ext uri="{BB962C8B-B14F-4D97-AF65-F5344CB8AC3E}">
        <p14:creationId xmlns:p14="http://schemas.microsoft.com/office/powerpoint/2010/main" val="27571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CC20E-5A61-46D0-82D6-E423CC22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A</a:t>
            </a:r>
            <a:r>
              <a:rPr lang="en-US" b="1" dirty="0"/>
              <a:t>CCESSIBLE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90C4D-3B1F-4AD5-9030-F37E2D35C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retrievable by their identifier using a standardized communications protocol</a:t>
            </a:r>
          </a:p>
          <a:p>
            <a:pPr marL="0" indent="0">
              <a:buNone/>
            </a:pPr>
            <a:r>
              <a:rPr lang="en-US" dirty="0"/>
              <a:t>A1.1 – The protocol is open, free, and universally implementable</a:t>
            </a:r>
          </a:p>
          <a:p>
            <a:pPr marL="0" indent="0">
              <a:buNone/>
            </a:pPr>
            <a:r>
              <a:rPr lang="en-US" dirty="0"/>
              <a:t>A1.2 – The protocol allows for an authentication and authorization procedure, where necessary</a:t>
            </a:r>
          </a:p>
          <a:p>
            <a:pPr marL="0" indent="0">
              <a:buNone/>
            </a:pPr>
            <a:r>
              <a:rPr lang="en-US" dirty="0"/>
              <a:t>A2 –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  <a:r>
              <a:rPr lang="en-US" dirty="0"/>
              <a:t> are accessible, even when the data are no longer available</a:t>
            </a:r>
          </a:p>
        </p:txBody>
      </p:sp>
    </p:spTree>
    <p:extLst>
      <p:ext uri="{BB962C8B-B14F-4D97-AF65-F5344CB8AC3E}">
        <p14:creationId xmlns:p14="http://schemas.microsoft.com/office/powerpoint/2010/main" val="124358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F705-45C3-498D-B5A1-1BD6935A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I</a:t>
            </a:r>
            <a:r>
              <a:rPr lang="en-US" b="1" dirty="0"/>
              <a:t>NTEROPERABLE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C689-4BD5-4488-80F5-74947B2AB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use a formal, accessible, shared, and broadly applicable language for knowledge representation</a:t>
            </a:r>
          </a:p>
          <a:p>
            <a:pPr marL="0" indent="0">
              <a:buNone/>
            </a:pPr>
            <a:r>
              <a:rPr lang="en-US" dirty="0"/>
              <a:t>I2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use vocabularies that follow FAIR principles</a:t>
            </a:r>
          </a:p>
          <a:p>
            <a:pPr marL="0" indent="0">
              <a:buNone/>
            </a:pPr>
            <a:r>
              <a:rPr lang="en-US" dirty="0"/>
              <a:t>I3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include qualified references to other </a:t>
            </a:r>
            <a:r>
              <a:rPr lang="en-US" dirty="0">
                <a:solidFill>
                  <a:srgbClr val="FF0000"/>
                </a:solidFill>
              </a:rPr>
              <a:t>(meta)data</a:t>
            </a:r>
          </a:p>
        </p:txBody>
      </p:sp>
    </p:spTree>
    <p:extLst>
      <p:ext uri="{BB962C8B-B14F-4D97-AF65-F5344CB8AC3E}">
        <p14:creationId xmlns:p14="http://schemas.microsoft.com/office/powerpoint/2010/main" val="3446618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DDA9-434D-474F-A069-95A0DC484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R</a:t>
            </a:r>
            <a:r>
              <a:rPr lang="en-US" b="1" dirty="0"/>
              <a:t>E-USABLE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AA37-8C52-4882-BA7B-0C95FE167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R1 – (</a:t>
            </a:r>
            <a:r>
              <a:rPr lang="en-US" dirty="0">
                <a:solidFill>
                  <a:srgbClr val="FF0000"/>
                </a:solidFill>
              </a:rPr>
              <a:t>Meta)data </a:t>
            </a:r>
            <a:r>
              <a:rPr lang="en-US" dirty="0"/>
              <a:t>have a plurality of accurate and relevant attributes</a:t>
            </a:r>
          </a:p>
          <a:p>
            <a:pPr marL="0" indent="0">
              <a:buNone/>
            </a:pPr>
            <a:r>
              <a:rPr lang="en-US" dirty="0"/>
              <a:t>R1.1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released with a clear and accessible data usage license</a:t>
            </a:r>
          </a:p>
          <a:p>
            <a:pPr marL="0" indent="0">
              <a:buNone/>
            </a:pPr>
            <a:r>
              <a:rPr lang="en-US" dirty="0"/>
              <a:t>R1.2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associated with their provenance</a:t>
            </a:r>
          </a:p>
          <a:p>
            <a:pPr marL="0" indent="0">
              <a:buNone/>
            </a:pPr>
            <a:r>
              <a:rPr lang="en-US" dirty="0"/>
              <a:t>R1.3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meet domain-relevant community standards</a:t>
            </a:r>
          </a:p>
        </p:txBody>
      </p:sp>
    </p:spTree>
    <p:extLst>
      <p:ext uri="{BB962C8B-B14F-4D97-AF65-F5344CB8AC3E}">
        <p14:creationId xmlns:p14="http://schemas.microsoft.com/office/powerpoint/2010/main" val="223507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B336-6D08-4C71-979C-17EE1539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45A09-6DA1-4742-ABE2-AABF97155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of the top-level principles mention “metadata” (at least once)</a:t>
            </a:r>
          </a:p>
          <a:p>
            <a:r>
              <a:rPr lang="en-US" dirty="0"/>
              <a:t>Many things described are, in fact, metadata</a:t>
            </a:r>
          </a:p>
          <a:p>
            <a:pPr lvl="1"/>
            <a:r>
              <a:rPr lang="en-US" dirty="0"/>
              <a:t>Identifiers (F1)</a:t>
            </a:r>
          </a:p>
          <a:p>
            <a:pPr lvl="1"/>
            <a:r>
              <a:rPr lang="en-US" dirty="0"/>
              <a:t>Licensing (R1.1)</a:t>
            </a:r>
          </a:p>
          <a:p>
            <a:pPr lvl="1"/>
            <a:r>
              <a:rPr lang="en-US" dirty="0"/>
              <a:t>Provenance (R1.2)</a:t>
            </a:r>
          </a:p>
          <a:p>
            <a:pPr lvl="1"/>
            <a:r>
              <a:rPr lang="en-US" dirty="0"/>
              <a:t>Vocabularies (I2)</a:t>
            </a:r>
          </a:p>
          <a:p>
            <a:r>
              <a:rPr lang="en-US" dirty="0"/>
              <a:t>Standards are important</a:t>
            </a:r>
          </a:p>
          <a:p>
            <a:pPr lvl="1"/>
            <a:r>
              <a:rPr lang="en-US" dirty="0"/>
              <a:t>Persistent identification schemes require standards (F1)</a:t>
            </a:r>
          </a:p>
          <a:p>
            <a:pPr lvl="1"/>
            <a:r>
              <a:rPr lang="en-US" dirty="0"/>
              <a:t>“Protocols” are a (technical) type of standard (A1)</a:t>
            </a:r>
          </a:p>
          <a:p>
            <a:pPr lvl="1"/>
            <a:r>
              <a:rPr lang="en-US" dirty="0"/>
              <a:t>“Knowledge representation” hints at many popular standards (I1)</a:t>
            </a:r>
          </a:p>
          <a:p>
            <a:pPr lvl="1"/>
            <a:r>
              <a:rPr lang="en-US" dirty="0"/>
              <a:t>“Community standards” are directly mentioned (R1.3)</a:t>
            </a:r>
          </a:p>
          <a:p>
            <a:pPr lvl="1"/>
            <a:r>
              <a:rPr lang="en-US" dirty="0"/>
              <a:t>“Qualified references” implicitly require standards (I3)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8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7DE5-D0E3-4F33-BBB5-DA1C556D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Ecosystem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FB147-48E8-495C-9B3E-C9A2D6171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3DBE40-8D27-4956-8D76-E9BD7671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Ecosystem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91A539-AF5C-486C-A8BA-D5CBEDA4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There is no single set of specifications for implementing FAIR data sharing</a:t>
            </a:r>
          </a:p>
          <a:p>
            <a:r>
              <a:rPr lang="en-US" dirty="0"/>
              <a:t>There are organizations (and collaborative projects) which proactively support FAIR:</a:t>
            </a:r>
          </a:p>
          <a:p>
            <a:pPr lvl="1"/>
            <a:r>
              <a:rPr lang="en-US" dirty="0"/>
              <a:t>GO FAIR</a:t>
            </a:r>
          </a:p>
          <a:p>
            <a:pPr lvl="1"/>
            <a:r>
              <a:rPr lang="en-US" dirty="0"/>
              <a:t>Research Data Alliance (RDA)</a:t>
            </a:r>
          </a:p>
          <a:p>
            <a:pPr lvl="1"/>
            <a:r>
              <a:rPr lang="en-US" dirty="0"/>
              <a:t>CODATA</a:t>
            </a:r>
          </a:p>
          <a:p>
            <a:pPr lvl="1"/>
            <a:r>
              <a:rPr lang="en-US" dirty="0" err="1"/>
              <a:t>FAIRsFAIR</a:t>
            </a:r>
            <a:r>
              <a:rPr lang="en-US" dirty="0"/>
              <a:t> Project</a:t>
            </a:r>
          </a:p>
          <a:p>
            <a:pPr lvl="1"/>
            <a:r>
              <a:rPr lang="en-US" dirty="0"/>
              <a:t>European Open Science Cloud (EOSC) – Including SSHOC/CESSDA</a:t>
            </a:r>
          </a:p>
          <a:p>
            <a:pPr lvl="1"/>
            <a:r>
              <a:rPr lang="en-US" dirty="0"/>
              <a:t>Many, many others</a:t>
            </a:r>
          </a:p>
          <a:p>
            <a:r>
              <a:rPr lang="en-US" dirty="0"/>
              <a:t>There is an emerging set of standards, protocols and approaches around FAIR</a:t>
            </a:r>
          </a:p>
          <a:p>
            <a:pPr lvl="1"/>
            <a:r>
              <a:rPr lang="en-US" dirty="0"/>
              <a:t>FAIR Implementation Profiles (FIPs)</a:t>
            </a:r>
          </a:p>
          <a:p>
            <a:pPr lvl="1"/>
            <a:r>
              <a:rPr lang="en-US" dirty="0"/>
              <a:t>FAIR Digital Objects (FDOs)</a:t>
            </a:r>
          </a:p>
          <a:p>
            <a:pPr lvl="1"/>
            <a:r>
              <a:rPr lang="en-US" dirty="0"/>
              <a:t>FAIR Data Points (FDPs) </a:t>
            </a:r>
          </a:p>
        </p:txBody>
      </p:sp>
    </p:spTree>
    <p:extLst>
      <p:ext uri="{BB962C8B-B14F-4D97-AF65-F5344CB8AC3E}">
        <p14:creationId xmlns:p14="http://schemas.microsoft.com/office/powerpoint/2010/main" val="1584848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B2C7-2606-42EB-AA12-3F1D7817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Implementation Profiles (FIPS)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E4B9-DD92-4DF7-9D42-9A30C184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Description of what is being used by which FAIR communities</a:t>
            </a:r>
          </a:p>
          <a:p>
            <a:pPr lvl="1"/>
            <a:r>
              <a:rPr lang="en-US" dirty="0"/>
              <a:t>Community-driven description of how FAIR is implemented</a:t>
            </a:r>
          </a:p>
          <a:p>
            <a:r>
              <a:rPr lang="en-US" dirty="0"/>
              <a:t>Useful as an indication of what standards and vocabularies are likely to be found</a:t>
            </a:r>
          </a:p>
          <a:p>
            <a:r>
              <a:rPr lang="en-US" dirty="0"/>
              <a:t>Helpful in locating significant repositories of data and metadata</a:t>
            </a:r>
          </a:p>
          <a:p>
            <a:r>
              <a:rPr lang="en-US" dirty="0"/>
              <a:t>Meant to be machine-readable, may be machine-actionable</a:t>
            </a:r>
          </a:p>
          <a:p>
            <a:pPr lvl="1"/>
            <a:r>
              <a:rPr lang="en-US" dirty="0"/>
              <a:t>Still under discussion</a:t>
            </a:r>
          </a:p>
          <a:p>
            <a:pPr lvl="1"/>
            <a:r>
              <a:rPr lang="en-US" dirty="0"/>
              <a:t>Uses a standardized form to collect information from projects/communities</a:t>
            </a:r>
          </a:p>
          <a:p>
            <a:r>
              <a:rPr lang="en-US" dirty="0"/>
              <a:t>Notionally, FIPS are the contents of a “catalogue of catalogues” highlighting relevant resources</a:t>
            </a:r>
          </a:p>
          <a:p>
            <a:r>
              <a:rPr lang="en-US" dirty="0">
                <a:hlinkClick r:id="rId2"/>
              </a:rPr>
              <a:t>https://www.go-fair.org/how-to-go-fair/fair-implementation-profile/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25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308C-B9F2-4AEF-AC3B-DBC0B09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Digital Objects (FDOs)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D1D7-5336-4238-86B5-E898924A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way of packaging all the needed information for a data resource together</a:t>
            </a:r>
          </a:p>
          <a:p>
            <a:pPr lvl="1"/>
            <a:r>
              <a:rPr lang="en-US" dirty="0"/>
              <a:t>A universal protocol for navigating the FAIR ecosystem</a:t>
            </a:r>
          </a:p>
          <a:p>
            <a:r>
              <a:rPr lang="en-US" dirty="0"/>
              <a:t>Very high-level: each domain will define its own part of the overall picture</a:t>
            </a:r>
          </a:p>
          <a:p>
            <a:r>
              <a:rPr lang="en-US" dirty="0"/>
              <a:t>Similar to TCP/IP for Internet addresses (universal protocol)</a:t>
            </a:r>
          </a:p>
          <a:p>
            <a:r>
              <a:rPr lang="en-US" dirty="0"/>
              <a:t>FDOs may contain a minimal set of high-level metadata</a:t>
            </a:r>
          </a:p>
          <a:p>
            <a:pPr lvl="1"/>
            <a:r>
              <a:rPr lang="en-US" dirty="0"/>
              <a:t>This is not fully specified yet – work is ongoing</a:t>
            </a:r>
          </a:p>
          <a:p>
            <a:pPr lvl="1"/>
            <a:r>
              <a:rPr lang="en-US" dirty="0"/>
              <a:t>Always includes a globally unique persistent and resolvable identifier</a:t>
            </a:r>
          </a:p>
          <a:p>
            <a:pPr lvl="1"/>
            <a:r>
              <a:rPr lang="en-US" dirty="0"/>
              <a:t>Enough to support use (and references to more)</a:t>
            </a:r>
          </a:p>
          <a:p>
            <a:r>
              <a:rPr lang="en-US" dirty="0"/>
              <a:t>Data and metadata should “travel” together</a:t>
            </a:r>
          </a:p>
          <a:p>
            <a:r>
              <a:rPr lang="en-US" dirty="0"/>
              <a:t>FAIR Digital Object Forum: </a:t>
            </a:r>
            <a:r>
              <a:rPr lang="en-US" dirty="0">
                <a:hlinkClick r:id="rId2"/>
              </a:rPr>
              <a:t>https://fairdo.org/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1A52-0A8C-4B56-88EF-5CE60649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2E0A-E894-4518-A590-BB0BFF27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FAIR?</a:t>
            </a:r>
          </a:p>
          <a:p>
            <a:r>
              <a:rPr lang="en-US" dirty="0"/>
              <a:t>Where is the Metadata?</a:t>
            </a:r>
          </a:p>
          <a:p>
            <a:r>
              <a:rPr lang="en-US" dirty="0"/>
              <a:t>The FAIR Ecosystem</a:t>
            </a:r>
          </a:p>
          <a:p>
            <a:r>
              <a:rPr lang="en-US" dirty="0"/>
              <a:t>How DDI Supports FAIR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71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7F93-97C3-4680-BD69-F74A2F34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Data Points (FDPs)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8F44B-0802-49ED-9F58-E57EE57A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location on the Internet where data (and metadata) is made available according to the FAIR principles</a:t>
            </a:r>
          </a:p>
          <a:p>
            <a:r>
              <a:rPr lang="en-US" dirty="0"/>
              <a:t>Can be narrowly defined as a SPARQL end-point</a:t>
            </a:r>
          </a:p>
          <a:p>
            <a:pPr lvl="1"/>
            <a:r>
              <a:rPr lang="en-US" dirty="0"/>
              <a:t>Very popular way of implementing FDOs</a:t>
            </a:r>
          </a:p>
          <a:p>
            <a:pPr lvl="1"/>
            <a:r>
              <a:rPr lang="en-US" dirty="0"/>
              <a:t>Not everyone uses RDF</a:t>
            </a:r>
          </a:p>
          <a:p>
            <a:r>
              <a:rPr lang="en-US" dirty="0"/>
              <a:t>A well-run repository </a:t>
            </a:r>
            <a:r>
              <a:rPr lang="en-US" i="1" dirty="0"/>
              <a:t>is</a:t>
            </a:r>
            <a:r>
              <a:rPr lang="en-US" dirty="0"/>
              <a:t> an FDP</a:t>
            </a:r>
          </a:p>
          <a:p>
            <a:pPr lvl="1"/>
            <a:r>
              <a:rPr lang="en-US" dirty="0"/>
              <a:t>If it embodies the FAIR principles</a:t>
            </a:r>
          </a:p>
          <a:p>
            <a:pPr lvl="1"/>
            <a:r>
              <a:rPr lang="en-US" dirty="0"/>
              <a:t>The technical requirements here may become stricter moving forward</a:t>
            </a:r>
          </a:p>
          <a:p>
            <a:r>
              <a:rPr lang="en-US" dirty="0"/>
              <a:t>Currently under development</a:t>
            </a:r>
          </a:p>
          <a:p>
            <a:r>
              <a:rPr lang="en-US" dirty="0">
                <a:hlinkClick r:id="rId2"/>
              </a:rPr>
              <a:t>https://www.fairdatapoint.org/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04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CEE2-FC61-4569-9980-579B7C76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These Things Fit Together?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EE59-3E5B-444C-A811-E09A8C48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recognizing that there are different types of data, metadata, and other information which are important, there also need to be technical implementations</a:t>
            </a:r>
          </a:p>
          <a:p>
            <a:r>
              <a:rPr lang="en-US" dirty="0"/>
              <a:t>FAIR is technology agnostic</a:t>
            </a:r>
          </a:p>
          <a:p>
            <a:pPr lvl="1"/>
            <a:r>
              <a:rPr lang="en-US" dirty="0"/>
              <a:t>The technology will change</a:t>
            </a:r>
          </a:p>
          <a:p>
            <a:pPr lvl="1"/>
            <a:r>
              <a:rPr lang="en-US" dirty="0"/>
              <a:t>The FAIR principles will not change</a:t>
            </a:r>
          </a:p>
          <a:p>
            <a:r>
              <a:rPr lang="en-US" dirty="0"/>
              <a:t>The RDF technologies from the W3C are a popular approach</a:t>
            </a:r>
          </a:p>
          <a:p>
            <a:pPr lvl="1"/>
            <a:r>
              <a:rPr lang="en-US" dirty="0"/>
              <a:t>They are not the only option</a:t>
            </a:r>
          </a:p>
          <a:p>
            <a:pPr lvl="1"/>
            <a:r>
              <a:rPr lang="en-US" dirty="0"/>
              <a:t>Domains have their own cultures of technology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07465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ylinder 24">
            <a:extLst>
              <a:ext uri="{FF2B5EF4-FFF2-40B4-BE49-F238E27FC236}">
                <a16:creationId xmlns:a16="http://schemas.microsoft.com/office/drawing/2014/main" id="{D984D11F-9EFB-4110-A1C4-85A54EDC8790}"/>
              </a:ext>
            </a:extLst>
          </p:cNvPr>
          <p:cNvSpPr/>
          <p:nvPr/>
        </p:nvSpPr>
        <p:spPr>
          <a:xfrm>
            <a:off x="1088388" y="1093759"/>
            <a:ext cx="2273779" cy="22684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(By Domain)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D9F38B-1915-435C-BF2A-45675A215DF2}"/>
              </a:ext>
            </a:extLst>
          </p:cNvPr>
          <p:cNvSpPr txBox="1"/>
          <p:nvPr/>
        </p:nvSpPr>
        <p:spPr>
          <a:xfrm>
            <a:off x="1496348" y="2894426"/>
            <a:ext cx="16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(By Domain)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708D75-AB01-4808-8AA4-15ACAF8226D5}"/>
              </a:ext>
            </a:extLst>
          </p:cNvPr>
          <p:cNvSpPr/>
          <p:nvPr/>
        </p:nvSpPr>
        <p:spPr>
          <a:xfrm>
            <a:off x="2075471" y="1713912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061C6A-DE38-4993-8BC0-B53490DF6254}"/>
              </a:ext>
            </a:extLst>
          </p:cNvPr>
          <p:cNvSpPr/>
          <p:nvPr/>
        </p:nvSpPr>
        <p:spPr>
          <a:xfrm>
            <a:off x="1874319" y="1924928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CBE89-0024-424F-BF1C-FDF7D2A66A8F}"/>
              </a:ext>
            </a:extLst>
          </p:cNvPr>
          <p:cNvSpPr/>
          <p:nvPr/>
        </p:nvSpPr>
        <p:spPr>
          <a:xfrm>
            <a:off x="1604203" y="2100774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CCD2E-4530-4079-88C4-499060754ABF}"/>
              </a:ext>
            </a:extLst>
          </p:cNvPr>
          <p:cNvSpPr txBox="1"/>
          <p:nvPr/>
        </p:nvSpPr>
        <p:spPr>
          <a:xfrm>
            <a:off x="1858796" y="2227942"/>
            <a:ext cx="56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FIPs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1A8CB03-3B33-4C9B-B48C-C026459DC3D4}"/>
              </a:ext>
            </a:extLst>
          </p:cNvPr>
          <p:cNvSpPr/>
          <p:nvPr/>
        </p:nvSpPr>
        <p:spPr>
          <a:xfrm>
            <a:off x="182880" y="2065604"/>
            <a:ext cx="782617" cy="5316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46C51B-726B-4691-94E8-5D9BB598E519}"/>
              </a:ext>
            </a:extLst>
          </p:cNvPr>
          <p:cNvCxnSpPr>
            <a:cxnSpLocks/>
          </p:cNvCxnSpPr>
          <p:nvPr/>
        </p:nvCxnSpPr>
        <p:spPr>
          <a:xfrm flipV="1">
            <a:off x="3416766" y="1322363"/>
            <a:ext cx="1971160" cy="9055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B59ACEE5-10F6-441D-94CB-6AF68EC9A5AD}"/>
              </a:ext>
            </a:extLst>
          </p:cNvPr>
          <p:cNvSpPr/>
          <p:nvPr/>
        </p:nvSpPr>
        <p:spPr>
          <a:xfrm>
            <a:off x="5542671" y="426718"/>
            <a:ext cx="1786597" cy="1458351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37264C-317D-4CF4-AFF4-547CB4930235}"/>
              </a:ext>
            </a:extLst>
          </p:cNvPr>
          <p:cNvSpPr txBox="1"/>
          <p:nvPr/>
        </p:nvSpPr>
        <p:spPr>
          <a:xfrm flipH="1">
            <a:off x="5781820" y="869851"/>
            <a:ext cx="136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Data 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0075-F083-4FFB-B493-7AA64B123666}"/>
              </a:ext>
            </a:extLst>
          </p:cNvPr>
          <p:cNvSpPr/>
          <p:nvPr/>
        </p:nvSpPr>
        <p:spPr>
          <a:xfrm>
            <a:off x="9818278" y="2110151"/>
            <a:ext cx="998806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C1212F-765B-4919-A356-8D2D4A091E05}"/>
              </a:ext>
            </a:extLst>
          </p:cNvPr>
          <p:cNvCxnSpPr>
            <a:cxnSpLocks/>
          </p:cNvCxnSpPr>
          <p:nvPr/>
        </p:nvCxnSpPr>
        <p:spPr>
          <a:xfrm>
            <a:off x="6432694" y="1995266"/>
            <a:ext cx="0" cy="9847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83C40F-5073-439C-A00F-D3862489D593}"/>
              </a:ext>
            </a:extLst>
          </p:cNvPr>
          <p:cNvSpPr/>
          <p:nvPr/>
        </p:nvSpPr>
        <p:spPr>
          <a:xfrm>
            <a:off x="5721346" y="3108962"/>
            <a:ext cx="1422696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86A659-9F39-4B76-B1EF-99D1299696A6}"/>
              </a:ext>
            </a:extLst>
          </p:cNvPr>
          <p:cNvSpPr txBox="1"/>
          <p:nvPr/>
        </p:nvSpPr>
        <p:spPr>
          <a:xfrm flipH="1">
            <a:off x="1088388" y="599017"/>
            <a:ext cx="232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Registry of Catalogues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51C768-8C97-44F5-8D85-90F821460A8D}"/>
              </a:ext>
            </a:extLst>
          </p:cNvPr>
          <p:cNvSpPr txBox="1"/>
          <p:nvPr/>
        </p:nvSpPr>
        <p:spPr>
          <a:xfrm flipH="1">
            <a:off x="5721346" y="3329338"/>
            <a:ext cx="136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Digital Object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1EF4D7-7E28-4DF8-9066-5BA93EA99046}"/>
              </a:ext>
            </a:extLst>
          </p:cNvPr>
          <p:cNvCxnSpPr>
            <a:cxnSpLocks/>
          </p:cNvCxnSpPr>
          <p:nvPr/>
        </p:nvCxnSpPr>
        <p:spPr>
          <a:xfrm flipV="1">
            <a:off x="7329268" y="1924928"/>
            <a:ext cx="1452049" cy="1437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F33C1A8-94E9-45B1-974D-D46D501DD2F3}"/>
              </a:ext>
            </a:extLst>
          </p:cNvPr>
          <p:cNvCxnSpPr>
            <a:cxnSpLocks/>
          </p:cNvCxnSpPr>
          <p:nvPr/>
        </p:nvCxnSpPr>
        <p:spPr>
          <a:xfrm>
            <a:off x="7290390" y="3652504"/>
            <a:ext cx="2212831" cy="2020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0EA2FF-FE56-42C7-95DC-E7F7DA983FA1}"/>
              </a:ext>
            </a:extLst>
          </p:cNvPr>
          <p:cNvCxnSpPr>
            <a:cxnSpLocks/>
          </p:cNvCxnSpPr>
          <p:nvPr/>
        </p:nvCxnSpPr>
        <p:spPr>
          <a:xfrm>
            <a:off x="7243002" y="3854548"/>
            <a:ext cx="1807223" cy="11089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212F586-35AF-40BC-8299-6994AE876111}"/>
              </a:ext>
            </a:extLst>
          </p:cNvPr>
          <p:cNvCxnSpPr>
            <a:cxnSpLocks/>
          </p:cNvCxnSpPr>
          <p:nvPr/>
        </p:nvCxnSpPr>
        <p:spPr>
          <a:xfrm>
            <a:off x="6382635" y="4299604"/>
            <a:ext cx="197322" cy="961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8CCE21-FD2D-405E-8456-AFD4242A9510}"/>
              </a:ext>
            </a:extLst>
          </p:cNvPr>
          <p:cNvCxnSpPr>
            <a:cxnSpLocks/>
          </p:cNvCxnSpPr>
          <p:nvPr/>
        </p:nvCxnSpPr>
        <p:spPr>
          <a:xfrm flipH="1">
            <a:off x="4402346" y="4206242"/>
            <a:ext cx="1319000" cy="10081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86C3519-99E0-451E-A032-61E50136852B}"/>
              </a:ext>
            </a:extLst>
          </p:cNvPr>
          <p:cNvSpPr/>
          <p:nvPr/>
        </p:nvSpPr>
        <p:spPr>
          <a:xfrm>
            <a:off x="9688446" y="3362164"/>
            <a:ext cx="150056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STRUCTURAL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C1C92D-C73B-487C-9DF9-D8D8108F8602}"/>
              </a:ext>
            </a:extLst>
          </p:cNvPr>
          <p:cNvSpPr/>
          <p:nvPr/>
        </p:nvSpPr>
        <p:spPr>
          <a:xfrm>
            <a:off x="9189042" y="4795898"/>
            <a:ext cx="1916293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PROVENANCE/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PROCESS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D4970F-53BE-4F2C-B09B-F8A6144C0DB6}"/>
              </a:ext>
            </a:extLst>
          </p:cNvPr>
          <p:cNvSpPr/>
          <p:nvPr/>
        </p:nvSpPr>
        <p:spPr>
          <a:xfrm>
            <a:off x="5781820" y="5288282"/>
            <a:ext cx="2047559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SEMANTICS/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CLASSIFICATIONS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3E07D43-6003-4FFB-916C-BCB8B08DF3FB}"/>
              </a:ext>
            </a:extLst>
          </p:cNvPr>
          <p:cNvSpPr/>
          <p:nvPr/>
        </p:nvSpPr>
        <p:spPr>
          <a:xfrm>
            <a:off x="2816855" y="5261317"/>
            <a:ext cx="2084894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(META)METADATA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RESOURCES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F9B6E0-B385-4AE2-891B-D85A1B582A36}"/>
              </a:ext>
            </a:extLst>
          </p:cNvPr>
          <p:cNvSpPr/>
          <p:nvPr/>
        </p:nvSpPr>
        <p:spPr>
          <a:xfrm>
            <a:off x="8867362" y="889389"/>
            <a:ext cx="998806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PIDs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C74B5B2-3A53-43F5-A87F-7D2875ADD8E0}"/>
              </a:ext>
            </a:extLst>
          </p:cNvPr>
          <p:cNvCxnSpPr>
            <a:cxnSpLocks/>
          </p:cNvCxnSpPr>
          <p:nvPr/>
        </p:nvCxnSpPr>
        <p:spPr>
          <a:xfrm flipV="1">
            <a:off x="7457734" y="2711154"/>
            <a:ext cx="2230712" cy="8104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428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ADDA-F1FC-4BEB-A2F4-395506F1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FAIR 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DE955-6311-4B6D-AA29-C5545B83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infrastructure approaches are looking at how FAIR fits in with their real-world requirements</a:t>
            </a:r>
          </a:p>
          <a:p>
            <a:r>
              <a:rPr lang="en-US" dirty="0"/>
              <a:t>One good example is the European Open Science Cloud (EOSC) Interoperability Framework</a:t>
            </a:r>
          </a:p>
          <a:p>
            <a:pPr lvl="1"/>
            <a:r>
              <a:rPr lang="en-US" dirty="0"/>
              <a:t>They have a conceptual frame for thinking about a broad range of information related to FAIR</a:t>
            </a:r>
          </a:p>
          <a:p>
            <a:pPr lvl="1"/>
            <a:r>
              <a:rPr lang="en-US" dirty="0"/>
              <a:t>They have a specific set of metadata objects where they see DDI (“semantic business objects”)</a:t>
            </a:r>
          </a:p>
          <a:p>
            <a:r>
              <a:rPr lang="en-US" dirty="0"/>
              <a:t>This is only one example! (There are many different implementations)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Following diagrams from: EOSC Interoperability Framework, pp40, 41 - </a:t>
            </a:r>
            <a:r>
              <a:rPr lang="en-US" sz="1800" u="sng" dirty="0">
                <a:effectLst/>
                <a:latin typeface="Calibri" panose="020F0502020204030204" pitchFamily="34" charset="0"/>
                <a:ea typeface="Arial Unicode MS"/>
                <a:hlinkClick r:id="rId2"/>
              </a:rPr>
              <a:t>https://op.europa.eu/en/publication-detail/-/publication/d787ea54-6a87-11eb-aeb5-01aa75ed71a1/language-en/format-PDF/source-190308283</a:t>
            </a:r>
            <a:r>
              <a:rPr lang="en-US" sz="1800" u="sng" dirty="0">
                <a:solidFill>
                  <a:srgbClr val="0563C1"/>
                </a:solidFill>
                <a:effectLst/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ea typeface="Arial Unicode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47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 descr="Picture 1">
            <a:extLst>
              <a:ext uri="{FF2B5EF4-FFF2-40B4-BE49-F238E27FC236}">
                <a16:creationId xmlns:a16="http://schemas.microsoft.com/office/drawing/2014/main" id="{22A2D49C-885D-42A9-9CE3-3A3D6A71C63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12875" y="337625"/>
            <a:ext cx="10649242" cy="582754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68654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 descr="Picture 1">
            <a:extLst>
              <a:ext uri="{FF2B5EF4-FFF2-40B4-BE49-F238E27FC236}">
                <a16:creationId xmlns:a16="http://schemas.microsoft.com/office/drawing/2014/main" id="{77859B0C-C408-4D01-A45F-02ECA650699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47" y="478302"/>
            <a:ext cx="10381957" cy="618978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745262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er 3">
            <a:extLst>
              <a:ext uri="{FF2B5EF4-FFF2-40B4-BE49-F238E27FC236}">
                <a16:creationId xmlns:a16="http://schemas.microsoft.com/office/drawing/2014/main" id="{30F023DF-39B7-4C2A-AABB-64EC272AB080}"/>
              </a:ext>
            </a:extLst>
          </p:cNvPr>
          <p:cNvSpPr/>
          <p:nvPr/>
        </p:nvSpPr>
        <p:spPr>
          <a:xfrm>
            <a:off x="4556759" y="3328799"/>
            <a:ext cx="2700996" cy="30386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Register of FDPs/Data Portals/Data Catalogues (by Domain)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09F7CD-5314-4922-869F-A0BD3BA41465}"/>
              </a:ext>
            </a:extLst>
          </p:cNvPr>
          <p:cNvSpPr/>
          <p:nvPr/>
        </p:nvSpPr>
        <p:spPr>
          <a:xfrm>
            <a:off x="287216" y="154744"/>
            <a:ext cx="3221501" cy="2447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290C34-A74D-4D5F-A9CA-EAE8C64276A0}"/>
              </a:ext>
            </a:extLst>
          </p:cNvPr>
          <p:cNvSpPr txBox="1"/>
          <p:nvPr/>
        </p:nvSpPr>
        <p:spPr>
          <a:xfrm>
            <a:off x="1335258" y="267287"/>
            <a:ext cx="112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Domain A</a:t>
            </a:r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84A814A8-00DA-4C76-9249-3326511E4979}"/>
              </a:ext>
            </a:extLst>
          </p:cNvPr>
          <p:cNvSpPr/>
          <p:nvPr/>
        </p:nvSpPr>
        <p:spPr>
          <a:xfrm>
            <a:off x="590843" y="1181686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1</a:t>
            </a:r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BC9EF470-3A97-425A-BB2C-8FE2E0D3C32A}"/>
              </a:ext>
            </a:extLst>
          </p:cNvPr>
          <p:cNvSpPr/>
          <p:nvPr/>
        </p:nvSpPr>
        <p:spPr>
          <a:xfrm>
            <a:off x="1532205" y="1176438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2</a:t>
            </a:r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F341438C-321C-47FC-B3E3-7F34DD12BFAF}"/>
              </a:ext>
            </a:extLst>
          </p:cNvPr>
          <p:cNvSpPr/>
          <p:nvPr/>
        </p:nvSpPr>
        <p:spPr>
          <a:xfrm>
            <a:off x="2529838" y="1176438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C809388-26BC-4734-AF5D-D445804B1C20}"/>
              </a:ext>
            </a:extLst>
          </p:cNvPr>
          <p:cNvSpPr/>
          <p:nvPr/>
        </p:nvSpPr>
        <p:spPr>
          <a:xfrm>
            <a:off x="287216" y="3031590"/>
            <a:ext cx="3221501" cy="2447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FB7E3C-E9F1-49CA-948B-C33993921730}"/>
              </a:ext>
            </a:extLst>
          </p:cNvPr>
          <p:cNvSpPr txBox="1"/>
          <p:nvPr/>
        </p:nvSpPr>
        <p:spPr>
          <a:xfrm>
            <a:off x="1335258" y="3144133"/>
            <a:ext cx="112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Domain B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24633EF5-0B11-469C-823F-56AD2FB91E3E}"/>
              </a:ext>
            </a:extLst>
          </p:cNvPr>
          <p:cNvSpPr/>
          <p:nvPr/>
        </p:nvSpPr>
        <p:spPr>
          <a:xfrm>
            <a:off x="579115" y="3624216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4</a:t>
            </a:r>
          </a:p>
        </p:txBody>
      </p:sp>
      <p:sp>
        <p:nvSpPr>
          <p:cNvPr id="21" name="Cylinder 20">
            <a:extLst>
              <a:ext uri="{FF2B5EF4-FFF2-40B4-BE49-F238E27FC236}">
                <a16:creationId xmlns:a16="http://schemas.microsoft.com/office/drawing/2014/main" id="{1512F0DB-223B-45EA-A860-AA101F10A5A5}"/>
              </a:ext>
            </a:extLst>
          </p:cNvPr>
          <p:cNvSpPr/>
          <p:nvPr/>
        </p:nvSpPr>
        <p:spPr>
          <a:xfrm>
            <a:off x="1532205" y="4053284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5</a:t>
            </a:r>
          </a:p>
        </p:txBody>
      </p:sp>
      <p:sp>
        <p:nvSpPr>
          <p:cNvPr id="23" name="Cylinder 22">
            <a:extLst>
              <a:ext uri="{FF2B5EF4-FFF2-40B4-BE49-F238E27FC236}">
                <a16:creationId xmlns:a16="http://schemas.microsoft.com/office/drawing/2014/main" id="{CC103C59-1FB6-4636-AAA5-6EA43BAA8D19}"/>
              </a:ext>
            </a:extLst>
          </p:cNvPr>
          <p:cNvSpPr/>
          <p:nvPr/>
        </p:nvSpPr>
        <p:spPr>
          <a:xfrm>
            <a:off x="2520461" y="4515727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6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F5D3E-05DD-4B27-9316-9DC56B7B5479}"/>
              </a:ext>
            </a:extLst>
          </p:cNvPr>
          <p:cNvCxnSpPr>
            <a:stCxn id="13" idx="4"/>
          </p:cNvCxnSpPr>
          <p:nvPr/>
        </p:nvCxnSpPr>
        <p:spPr>
          <a:xfrm>
            <a:off x="3261358" y="1619571"/>
            <a:ext cx="1606064" cy="18094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2BB3607-AF8E-4C31-A2C3-26146FCECAFE}"/>
              </a:ext>
            </a:extLst>
          </p:cNvPr>
          <p:cNvCxnSpPr>
            <a:cxnSpLocks/>
          </p:cNvCxnSpPr>
          <p:nvPr/>
        </p:nvCxnSpPr>
        <p:spPr>
          <a:xfrm>
            <a:off x="1897965" y="2081165"/>
            <a:ext cx="2679895" cy="14463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5A099AB-6C9E-4B2F-A41B-E24469CB58AE}"/>
              </a:ext>
            </a:extLst>
          </p:cNvPr>
          <p:cNvCxnSpPr>
            <a:cxnSpLocks/>
          </p:cNvCxnSpPr>
          <p:nvPr/>
        </p:nvCxnSpPr>
        <p:spPr>
          <a:xfrm>
            <a:off x="813580" y="2062703"/>
            <a:ext cx="3743179" cy="1709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0787182-D081-4C99-B094-CA50E1E3F25D}"/>
              </a:ext>
            </a:extLst>
          </p:cNvPr>
          <p:cNvCxnSpPr>
            <a:cxnSpLocks/>
          </p:cNvCxnSpPr>
          <p:nvPr/>
        </p:nvCxnSpPr>
        <p:spPr>
          <a:xfrm>
            <a:off x="1310635" y="3771932"/>
            <a:ext cx="3246124" cy="244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D728855-A3BD-4D62-A8B8-12DFE4F7EF6A}"/>
              </a:ext>
            </a:extLst>
          </p:cNvPr>
          <p:cNvCxnSpPr>
            <a:cxnSpLocks/>
            <a:stCxn id="21" idx="4"/>
          </p:cNvCxnSpPr>
          <p:nvPr/>
        </p:nvCxnSpPr>
        <p:spPr>
          <a:xfrm flipV="1">
            <a:off x="2263725" y="4200999"/>
            <a:ext cx="2265484" cy="2954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1D2288-34F8-433D-9B30-9115FAA355BD}"/>
              </a:ext>
            </a:extLst>
          </p:cNvPr>
          <p:cNvCxnSpPr>
            <a:cxnSpLocks/>
            <a:stCxn id="23" idx="4"/>
          </p:cNvCxnSpPr>
          <p:nvPr/>
        </p:nvCxnSpPr>
        <p:spPr>
          <a:xfrm flipV="1">
            <a:off x="3251981" y="4438351"/>
            <a:ext cx="1244989" cy="520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peech Bubble: Rectangle 42">
            <a:extLst>
              <a:ext uri="{FF2B5EF4-FFF2-40B4-BE49-F238E27FC236}">
                <a16:creationId xmlns:a16="http://schemas.microsoft.com/office/drawing/2014/main" id="{604AFB5D-7E20-4C92-B852-F4D7EE381EAA}"/>
              </a:ext>
            </a:extLst>
          </p:cNvPr>
          <p:cNvSpPr/>
          <p:nvPr/>
        </p:nvSpPr>
        <p:spPr>
          <a:xfrm>
            <a:off x="2072294" y="5923236"/>
            <a:ext cx="1751185" cy="520507"/>
          </a:xfrm>
          <a:prstGeom prst="wedgeRectCallout">
            <a:avLst>
              <a:gd name="adj1" fmla="val 69261"/>
              <a:gd name="adj2" fmla="val -296958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7995480-1D85-437F-955C-8B9728A2A5EB}"/>
              </a:ext>
            </a:extLst>
          </p:cNvPr>
          <p:cNvSpPr txBox="1"/>
          <p:nvPr/>
        </p:nvSpPr>
        <p:spPr>
          <a:xfrm>
            <a:off x="2072294" y="5991907"/>
            <a:ext cx="175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Provision of FIPs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BFBDCCE-5FBE-4A0F-AD00-A8C1B00FCF79}"/>
              </a:ext>
            </a:extLst>
          </p:cNvPr>
          <p:cNvSpPr/>
          <p:nvPr/>
        </p:nvSpPr>
        <p:spPr>
          <a:xfrm>
            <a:off x="7257755" y="267287"/>
            <a:ext cx="1647094" cy="108321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User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406BBE8-1D74-451A-89D5-A1F069B25938}"/>
              </a:ext>
            </a:extLst>
          </p:cNvPr>
          <p:cNvCxnSpPr>
            <a:stCxn id="45" idx="2"/>
          </p:cNvCxnSpPr>
          <p:nvPr/>
        </p:nvCxnSpPr>
        <p:spPr>
          <a:xfrm flipH="1">
            <a:off x="7010396" y="1350498"/>
            <a:ext cx="1070906" cy="195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27F8C4A-9D69-407E-B71F-0FE1BE94B2B1}"/>
              </a:ext>
            </a:extLst>
          </p:cNvPr>
          <p:cNvCxnSpPr>
            <a:cxnSpLocks/>
          </p:cNvCxnSpPr>
          <p:nvPr/>
        </p:nvCxnSpPr>
        <p:spPr>
          <a:xfrm flipV="1">
            <a:off x="3121855" y="956603"/>
            <a:ext cx="3996397" cy="4220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peech Bubble: Rectangle 50">
            <a:extLst>
              <a:ext uri="{FF2B5EF4-FFF2-40B4-BE49-F238E27FC236}">
                <a16:creationId xmlns:a16="http://schemas.microsoft.com/office/drawing/2014/main" id="{7FAD15DE-6327-42A7-B6BC-E70587D8D2FF}"/>
              </a:ext>
            </a:extLst>
          </p:cNvPr>
          <p:cNvSpPr/>
          <p:nvPr/>
        </p:nvSpPr>
        <p:spPr>
          <a:xfrm>
            <a:off x="4670231" y="2363392"/>
            <a:ext cx="2103944" cy="525747"/>
          </a:xfrm>
          <a:prstGeom prst="wedgeRectCallout">
            <a:avLst>
              <a:gd name="adj1" fmla="val 77862"/>
              <a:gd name="adj2" fmla="val -12175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BEFA8D-4B28-4205-B116-76437A2E4D0A}"/>
              </a:ext>
            </a:extLst>
          </p:cNvPr>
          <p:cNvSpPr txBox="1"/>
          <p:nvPr/>
        </p:nvSpPr>
        <p:spPr>
          <a:xfrm>
            <a:off x="4670231" y="2435015"/>
            <a:ext cx="211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(1) Discover the FDP</a:t>
            </a:r>
          </a:p>
        </p:txBody>
      </p:sp>
      <p:sp>
        <p:nvSpPr>
          <p:cNvPr id="54" name="Speech Bubble: Rectangle 53">
            <a:extLst>
              <a:ext uri="{FF2B5EF4-FFF2-40B4-BE49-F238E27FC236}">
                <a16:creationId xmlns:a16="http://schemas.microsoft.com/office/drawing/2014/main" id="{F7CA94FE-632F-4BC1-855F-B095CFDA1C63}"/>
              </a:ext>
            </a:extLst>
          </p:cNvPr>
          <p:cNvSpPr/>
          <p:nvPr/>
        </p:nvSpPr>
        <p:spPr>
          <a:xfrm>
            <a:off x="4339873" y="1502948"/>
            <a:ext cx="2917881" cy="525747"/>
          </a:xfrm>
          <a:prstGeom prst="wedgeRectCallout">
            <a:avLst>
              <a:gd name="adj1" fmla="val -11360"/>
              <a:gd name="adj2" fmla="val -116529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8AE159-792D-4E10-A06C-423A895B07B1}"/>
              </a:ext>
            </a:extLst>
          </p:cNvPr>
          <p:cNvSpPr txBox="1"/>
          <p:nvPr/>
        </p:nvSpPr>
        <p:spPr>
          <a:xfrm>
            <a:off x="4339874" y="1574570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(2) Query/Retrieve the FDO</a:t>
            </a:r>
          </a:p>
        </p:txBody>
      </p:sp>
      <p:sp>
        <p:nvSpPr>
          <p:cNvPr id="57" name="Cylinder 56">
            <a:extLst>
              <a:ext uri="{FF2B5EF4-FFF2-40B4-BE49-F238E27FC236}">
                <a16:creationId xmlns:a16="http://schemas.microsoft.com/office/drawing/2014/main" id="{4314C349-92BD-4E39-B0DA-95E58A59F948}"/>
              </a:ext>
            </a:extLst>
          </p:cNvPr>
          <p:cNvSpPr/>
          <p:nvPr/>
        </p:nvSpPr>
        <p:spPr>
          <a:xfrm>
            <a:off x="8465233" y="4473598"/>
            <a:ext cx="1206306" cy="1385633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Resource</a:t>
            </a:r>
          </a:p>
          <a:p>
            <a:pPr algn="ctr"/>
            <a:endParaRPr lang="en-US" dirty="0"/>
          </a:p>
        </p:txBody>
      </p:sp>
      <p:sp>
        <p:nvSpPr>
          <p:cNvPr id="59" name="Cylinder 58">
            <a:extLst>
              <a:ext uri="{FF2B5EF4-FFF2-40B4-BE49-F238E27FC236}">
                <a16:creationId xmlns:a16="http://schemas.microsoft.com/office/drawing/2014/main" id="{1BCA5DA8-D4CD-492F-B7A3-D1E8E06C1AF3}"/>
              </a:ext>
            </a:extLst>
          </p:cNvPr>
          <p:cNvSpPr/>
          <p:nvPr/>
        </p:nvSpPr>
        <p:spPr>
          <a:xfrm>
            <a:off x="10253589" y="3323542"/>
            <a:ext cx="1206306" cy="1385633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62" name="Cylinder 61">
            <a:extLst>
              <a:ext uri="{FF2B5EF4-FFF2-40B4-BE49-F238E27FC236}">
                <a16:creationId xmlns:a16="http://schemas.microsoft.com/office/drawing/2014/main" id="{3ADEA63F-37A5-4C36-9343-274F15DE6619}"/>
              </a:ext>
            </a:extLst>
          </p:cNvPr>
          <p:cNvSpPr/>
          <p:nvPr/>
        </p:nvSpPr>
        <p:spPr>
          <a:xfrm>
            <a:off x="10346787" y="5166414"/>
            <a:ext cx="1206306" cy="1385633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Resource</a:t>
            </a:r>
          </a:p>
          <a:p>
            <a:pPr algn="ctr"/>
            <a:endParaRPr lang="en-US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F1907C7-2AD0-441A-AD00-573CD2DA485A}"/>
              </a:ext>
            </a:extLst>
          </p:cNvPr>
          <p:cNvCxnSpPr/>
          <p:nvPr/>
        </p:nvCxnSpPr>
        <p:spPr>
          <a:xfrm flipV="1">
            <a:off x="9752428" y="4607165"/>
            <a:ext cx="420272" cy="24094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F04951D-07DD-46CF-AEEA-E8676F29643C}"/>
              </a:ext>
            </a:extLst>
          </p:cNvPr>
          <p:cNvCxnSpPr>
            <a:cxnSpLocks/>
          </p:cNvCxnSpPr>
          <p:nvPr/>
        </p:nvCxnSpPr>
        <p:spPr>
          <a:xfrm>
            <a:off x="9752428" y="5401992"/>
            <a:ext cx="501161" cy="22508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A2F022A-BAC9-499A-A352-39F47F52EF73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10856742" y="4709175"/>
            <a:ext cx="0" cy="56621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054F16-9E39-4854-BF1D-8A738B223E7F}"/>
              </a:ext>
            </a:extLst>
          </p:cNvPr>
          <p:cNvCxnSpPr/>
          <p:nvPr/>
        </p:nvCxnSpPr>
        <p:spPr>
          <a:xfrm flipH="1" flipV="1">
            <a:off x="8904849" y="1378632"/>
            <a:ext cx="1348740" cy="19272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AC04855-0A5C-4DBC-9ECB-4BBAE4C417D6}"/>
              </a:ext>
            </a:extLst>
          </p:cNvPr>
          <p:cNvCxnSpPr>
            <a:cxnSpLocks/>
          </p:cNvCxnSpPr>
          <p:nvPr/>
        </p:nvCxnSpPr>
        <p:spPr>
          <a:xfrm flipH="1" flipV="1">
            <a:off x="8317523" y="1378632"/>
            <a:ext cx="609594" cy="29700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peech Bubble: Rectangle 79">
            <a:extLst>
              <a:ext uri="{FF2B5EF4-FFF2-40B4-BE49-F238E27FC236}">
                <a16:creationId xmlns:a16="http://schemas.microsoft.com/office/drawing/2014/main" id="{AAD8A3B9-D253-4A84-B28B-50C2AAF8B1FD}"/>
              </a:ext>
            </a:extLst>
          </p:cNvPr>
          <p:cNvSpPr/>
          <p:nvPr/>
        </p:nvSpPr>
        <p:spPr>
          <a:xfrm>
            <a:off x="9427458" y="636620"/>
            <a:ext cx="2477325" cy="802692"/>
          </a:xfrm>
          <a:prstGeom prst="wedgeRectCallout">
            <a:avLst>
              <a:gd name="adj1" fmla="val -37711"/>
              <a:gd name="adj2" fmla="val 168320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0FCACE-8C31-4F2E-AB42-93A8457CF3DE}"/>
              </a:ext>
            </a:extLst>
          </p:cNvPr>
          <p:cNvSpPr txBox="1"/>
          <p:nvPr/>
        </p:nvSpPr>
        <p:spPr>
          <a:xfrm>
            <a:off x="9566611" y="698529"/>
            <a:ext cx="2186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(3) Retrieve Needed</a:t>
            </a:r>
          </a:p>
          <a:p>
            <a:r>
              <a:rPr lang="en-US" b="1" dirty="0"/>
              <a:t> Metadata Resources</a:t>
            </a:r>
          </a:p>
        </p:txBody>
      </p:sp>
    </p:spTree>
    <p:extLst>
      <p:ext uri="{BB962C8B-B14F-4D97-AF65-F5344CB8AC3E}">
        <p14:creationId xmlns:p14="http://schemas.microsoft.com/office/powerpoint/2010/main" val="643564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C519-348A-4EE4-83A0-2D13EB06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DDI Supports FAIR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6718C-624B-4D8A-BF52-72BDEC898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3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B187E8-C24D-487F-8DE7-45283FC2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Observation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8350C7-BA84-42F3-8A52-21AE956BE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people talk about FAIR but focus only on Findability and Accessibility</a:t>
            </a:r>
          </a:p>
          <a:p>
            <a:pPr lvl="1"/>
            <a:r>
              <a:rPr lang="en-US" dirty="0"/>
              <a:t>This isn’t “FAIR”, it’s “FA”</a:t>
            </a:r>
          </a:p>
          <a:p>
            <a:pPr lvl="1"/>
            <a:r>
              <a:rPr lang="en-US" dirty="0"/>
              <a:t>(You can be mistaken for someone trying to perform </a:t>
            </a:r>
            <a:r>
              <a:rPr lang="en-US" i="1" dirty="0"/>
              <a:t>The Sound of Music)</a:t>
            </a:r>
          </a:p>
          <a:p>
            <a:pPr lvl="1"/>
            <a:r>
              <a:rPr lang="en-US" dirty="0"/>
              <a:t>These are actually the easy parts</a:t>
            </a:r>
          </a:p>
          <a:p>
            <a:r>
              <a:rPr lang="en-US" dirty="0"/>
              <a:t>FAIR include the Interoperability and Reusability parts as well!</a:t>
            </a:r>
          </a:p>
          <a:p>
            <a:pPr lvl="1"/>
            <a:r>
              <a:rPr lang="en-US" dirty="0"/>
              <a:t>This has been the primary focus of DDI for a long time</a:t>
            </a:r>
          </a:p>
          <a:p>
            <a:pPr lvl="1"/>
            <a:r>
              <a:rPr lang="en-US" dirty="0"/>
              <a:t>The hard, expensive part…</a:t>
            </a:r>
          </a:p>
          <a:p>
            <a:r>
              <a:rPr lang="en-US" dirty="0"/>
              <a:t>DDI is for people who want to be </a:t>
            </a:r>
            <a:r>
              <a:rPr lang="en-US" i="1" dirty="0"/>
              <a:t>serious</a:t>
            </a:r>
            <a:r>
              <a:rPr lang="en-US" dirty="0"/>
              <a:t> about FAIR!</a:t>
            </a:r>
          </a:p>
          <a:p>
            <a:pPr lvl="1"/>
            <a:r>
              <a:rPr lang="en-US" dirty="0"/>
              <a:t>DDI provides the rich metadata which is required</a:t>
            </a:r>
          </a:p>
        </p:txBody>
      </p:sp>
    </p:spTree>
    <p:extLst>
      <p:ext uri="{BB962C8B-B14F-4D97-AF65-F5344CB8AC3E}">
        <p14:creationId xmlns:p14="http://schemas.microsoft.com/office/powerpoint/2010/main" val="644138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95D2-ABC6-4C74-9EF2-303C2CDB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DDI: Major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CD16C-1064-4089-A590-7FA8B66F8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DDI Codebook (aka “DDI 1.0”, “DDI 1.2”, “DDI 2.5”, etc.)</a:t>
            </a:r>
          </a:p>
          <a:p>
            <a:r>
              <a:rPr lang="en-US" dirty="0"/>
              <a:t>DDI Lifecycle (aka “DDI 3.0”, “DDI 3.1”, “DDI 3.3”, etc.)</a:t>
            </a:r>
          </a:p>
          <a:p>
            <a:r>
              <a:rPr lang="en-US" dirty="0"/>
              <a:t>DDI Cross Domain Integration (aka “DDI-CDI”)</a:t>
            </a:r>
          </a:p>
          <a:p>
            <a:pPr lvl="1"/>
            <a:r>
              <a:rPr lang="en-US" dirty="0"/>
              <a:t>Public review draft, expected </a:t>
            </a:r>
            <a:r>
              <a:rPr lang="en-US"/>
              <a:t>release summer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1D5E8-5D3D-453C-8914-4D1DD979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14EB8-F3FD-423C-A000-6BFCBC16E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176963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30CA-F9DC-4E72-9A18-D56C3E66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DDI?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11E-1114-4C80-B01C-3AD79BAA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Documentation Initiative (DDI) is a suite of metadata specifications for the Social Behavioral and Economic (SBE) sciences</a:t>
            </a:r>
          </a:p>
          <a:p>
            <a:r>
              <a:rPr lang="en-US" dirty="0"/>
              <a:t>It is granular, machine-actionable (XML), and platform-independent</a:t>
            </a:r>
          </a:p>
          <a:p>
            <a:r>
              <a:rPr lang="en-US" dirty="0"/>
              <a:t>Used by many data archives and producers throughout the globe</a:t>
            </a:r>
          </a:p>
        </p:txBody>
      </p:sp>
    </p:spTree>
    <p:extLst>
      <p:ext uri="{BB962C8B-B14F-4D97-AF65-F5344CB8AC3E}">
        <p14:creationId xmlns:p14="http://schemas.microsoft.com/office/powerpoint/2010/main" val="1714487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8CE68-D62D-4033-BE23-E2A4109CC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Codebook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563E-CA56-4170-B3C0-36342E22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XML description of a “codebook” (a data dictionary)</a:t>
            </a:r>
          </a:p>
          <a:p>
            <a:pPr lvl="1"/>
            <a:r>
              <a:rPr lang="en-US" dirty="0"/>
              <a:t>Rectangular files</a:t>
            </a:r>
          </a:p>
          <a:p>
            <a:pPr lvl="1"/>
            <a:r>
              <a:rPr lang="en-US" dirty="0"/>
              <a:t>No concept of metadata reuse</a:t>
            </a:r>
          </a:p>
          <a:p>
            <a:pPr lvl="1"/>
            <a:r>
              <a:rPr lang="en-US" dirty="0"/>
              <a:t>Based on models in existing analysis tools (Stata, SPSS, SAS, etc.)</a:t>
            </a:r>
          </a:p>
          <a:p>
            <a:r>
              <a:rPr lang="en-US" dirty="0"/>
              <a:t>Included Dublin Core and descriptive “study-level” metadata</a:t>
            </a:r>
          </a:p>
          <a:p>
            <a:r>
              <a:rPr lang="en-US" dirty="0"/>
              <a:t>Machine-readable (</a:t>
            </a:r>
            <a:r>
              <a:rPr lang="en-US" i="1" dirty="0"/>
              <a:t>slightly</a:t>
            </a:r>
            <a:r>
              <a:rPr lang="en-US" dirty="0"/>
              <a:t> machine-actionable…)</a:t>
            </a:r>
          </a:p>
          <a:p>
            <a:r>
              <a:rPr lang="en-US" dirty="0"/>
              <a:t>Described data for a single study (one point in time)</a:t>
            </a:r>
          </a:p>
          <a:p>
            <a:r>
              <a:rPr lang="en-US" dirty="0"/>
              <a:t>After-the-fact description to support archiving and reuse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F68CD-67CE-477E-B754-E3724D11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79C2F4-E779-4A49-9C49-3818D7D5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1750" y="6207125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902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1C4089-9AB2-4D46-A4C5-94496D17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Support: DDI Codebook (DDI-C)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2480C8-7B94-417A-846D-9CB23DB4F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945" y="1434904"/>
            <a:ext cx="10515600" cy="4854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“domain” standard (Social, Behavioral, Economic sciences)</a:t>
            </a:r>
          </a:p>
          <a:p>
            <a:r>
              <a:rPr lang="en-US" dirty="0"/>
              <a:t>Encoded using XML</a:t>
            </a:r>
          </a:p>
          <a:p>
            <a:pPr lvl="1"/>
            <a:r>
              <a:rPr lang="en-US" dirty="0"/>
              <a:t>But also (to some extent) in RDF – the Disco Vocabulary for discovery</a:t>
            </a:r>
          </a:p>
          <a:p>
            <a:pPr lvl="1"/>
            <a:r>
              <a:rPr lang="en-US" dirty="0"/>
              <a:t>Includes Dublin Core which has many representations</a:t>
            </a:r>
          </a:p>
          <a:p>
            <a:r>
              <a:rPr lang="en-US" dirty="0"/>
              <a:t>Study- and Data Set-level metadata is good for </a:t>
            </a:r>
            <a:r>
              <a:rPr lang="en-US" dirty="0">
                <a:solidFill>
                  <a:srgbClr val="FF0000"/>
                </a:solidFill>
              </a:rPr>
              <a:t>Findability</a:t>
            </a:r>
          </a:p>
          <a:p>
            <a:pPr lvl="1"/>
            <a:r>
              <a:rPr lang="en-US" dirty="0"/>
              <a:t>Investigators, Funders, etc.</a:t>
            </a:r>
          </a:p>
          <a:p>
            <a:pPr lvl="1"/>
            <a:r>
              <a:rPr lang="en-US" dirty="0"/>
              <a:t>Coverage and Scope</a:t>
            </a:r>
          </a:p>
          <a:p>
            <a:pPr lvl="1"/>
            <a:r>
              <a:rPr lang="en-US" dirty="0"/>
              <a:t>Access and holdings</a:t>
            </a:r>
          </a:p>
          <a:p>
            <a:pPr lvl="1"/>
            <a:r>
              <a:rPr lang="en-US" dirty="0"/>
              <a:t>Methodology</a:t>
            </a:r>
          </a:p>
          <a:p>
            <a:r>
              <a:rPr lang="en-US" dirty="0"/>
              <a:t>Good support in catalogues</a:t>
            </a:r>
          </a:p>
          <a:p>
            <a:pPr lvl="1"/>
            <a:r>
              <a:rPr lang="en-US" dirty="0"/>
              <a:t>IHSN NADA Catalogue</a:t>
            </a:r>
          </a:p>
          <a:p>
            <a:pPr lvl="1"/>
            <a:r>
              <a:rPr lang="en-US" dirty="0"/>
              <a:t>CESSDA (currently using </a:t>
            </a:r>
            <a:r>
              <a:rPr lang="en-US" dirty="0" err="1"/>
              <a:t>Nesstar</a:t>
            </a:r>
            <a:r>
              <a:rPr lang="en-US" dirty="0"/>
              <a:t> Server)</a:t>
            </a:r>
          </a:p>
          <a:p>
            <a:r>
              <a:rPr lang="en-US" dirty="0"/>
              <a:t>Variable-level metadata is good for </a:t>
            </a: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Reusability</a:t>
            </a:r>
          </a:p>
          <a:p>
            <a:pPr lvl="1"/>
            <a:r>
              <a:rPr lang="en-US" dirty="0"/>
              <a:t>Supports external vocabularies of many types</a:t>
            </a:r>
          </a:p>
        </p:txBody>
      </p:sp>
    </p:spTree>
    <p:extLst>
      <p:ext uri="{BB962C8B-B14F-4D97-AF65-F5344CB8AC3E}">
        <p14:creationId xmlns:p14="http://schemas.microsoft.com/office/powerpoint/2010/main" val="4117541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ED18-40D1-46D9-9F05-651C503B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Lifecycle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F44D-B055-43EF-A773-045C40CD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Major expansion</a:t>
            </a:r>
          </a:p>
          <a:p>
            <a:pPr lvl="1"/>
            <a:r>
              <a:rPr lang="en-US" dirty="0"/>
              <a:t>Describe multiple waves for longitudinal/repeat data collection</a:t>
            </a:r>
          </a:p>
          <a:p>
            <a:pPr lvl="1"/>
            <a:r>
              <a:rPr lang="en-US" dirty="0"/>
              <a:t>Describe comparison and harmonization</a:t>
            </a:r>
          </a:p>
          <a:p>
            <a:pPr lvl="1"/>
            <a:r>
              <a:rPr lang="en-US" dirty="0"/>
              <a:t>Describe data collection and survey instruments</a:t>
            </a:r>
          </a:p>
          <a:p>
            <a:pPr lvl="1"/>
            <a:r>
              <a:rPr lang="en-US" dirty="0"/>
              <a:t>Describe the entire data lifecycle</a:t>
            </a:r>
          </a:p>
          <a:p>
            <a:r>
              <a:rPr lang="en-US" dirty="0"/>
              <a:t>Reuse of metadata was central to these functions</a:t>
            </a:r>
          </a:p>
          <a:p>
            <a:pPr lvl="1"/>
            <a:r>
              <a:rPr lang="en-US" dirty="0"/>
              <a:t>Support for centralized metadata management</a:t>
            </a:r>
          </a:p>
          <a:p>
            <a:r>
              <a:rPr lang="en-US" dirty="0"/>
              <a:t>Focus still primarily on rectangular data</a:t>
            </a:r>
          </a:p>
          <a:p>
            <a:r>
              <a:rPr lang="en-US" dirty="0"/>
              <a:t>XML encoding</a:t>
            </a:r>
          </a:p>
          <a:p>
            <a:pPr lvl="1"/>
            <a:r>
              <a:rPr lang="en-US" dirty="0"/>
              <a:t>Machine-readable</a:t>
            </a:r>
          </a:p>
          <a:p>
            <a:pPr lvl="1"/>
            <a:r>
              <a:rPr lang="en-US" dirty="0"/>
              <a:t>Machine-actionable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B7FF1-E01A-4BF8-A8B0-044B27E9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8FBF0-4939-4607-A08E-4D0C9A3DA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176963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6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8033-2440-4FEC-816B-4DC249E23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DDI Lifecycle Diagram (Original Version)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A5A98-7E5B-404E-981B-C4099C02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33</a:t>
            </a:fld>
            <a:endParaRPr lang="en-US"/>
          </a:p>
        </p:txBody>
      </p:sp>
      <p:pic>
        <p:nvPicPr>
          <p:cNvPr id="1026" name="Picture 2" descr="DDI Lifecycle (Thomas, Gregory, &amp; Piazza, 2005) | Download Scientific  Diagram">
            <a:extLst>
              <a:ext uri="{FF2B5EF4-FFF2-40B4-BE49-F238E27FC236}">
                <a16:creationId xmlns:a16="http://schemas.microsoft.com/office/drawing/2014/main" id="{3D8D15C6-A96C-4A08-A751-8B2393959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36" y="1690688"/>
            <a:ext cx="10083185" cy="438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03092B-72E7-4091-8F94-DA406AC1C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6149975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77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4EDF-D8E5-4CBB-8813-72B311D43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Important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5FD7-27EA-48BD-890A-95F795289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DDI Codebook allowed you to reference Concepts from variable descriptions</a:t>
            </a:r>
          </a:p>
          <a:p>
            <a:r>
              <a:rPr lang="en-US" dirty="0"/>
              <a:t>DDI Lifecycle provided full-blown support for describing Concepts and reusing them </a:t>
            </a:r>
          </a:p>
          <a:p>
            <a:pPr lvl="1"/>
            <a:r>
              <a:rPr lang="en-US" dirty="0"/>
              <a:t>Referenced by Variables</a:t>
            </a:r>
          </a:p>
          <a:p>
            <a:pPr lvl="1"/>
            <a:r>
              <a:rPr lang="en-US" dirty="0"/>
              <a:t>Referenced by Categories in Classifications/</a:t>
            </a:r>
            <a:r>
              <a:rPr lang="en-US" dirty="0" err="1"/>
              <a:t>Codelists</a:t>
            </a:r>
            <a:endParaRPr lang="en-US" dirty="0"/>
          </a:p>
          <a:p>
            <a:pPr lvl="1"/>
            <a:r>
              <a:rPr lang="en-US" dirty="0"/>
              <a:t>Referenced by Units/Populations/Universes</a:t>
            </a:r>
          </a:p>
          <a:p>
            <a:r>
              <a:rPr lang="en-US" dirty="0"/>
              <a:t>With the popular “semantic” technologies, Concepts become central</a:t>
            </a:r>
          </a:p>
          <a:p>
            <a:pPr lvl="1"/>
            <a:r>
              <a:rPr lang="en-US" dirty="0"/>
              <a:t>SKOS is the most-used vocabulary in the RDF world</a:t>
            </a:r>
          </a:p>
          <a:p>
            <a:pPr lvl="1"/>
            <a:r>
              <a:rPr lang="en-US" dirty="0"/>
              <a:t>Basis of sematic mapping between organizations/domains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C920C-4C51-463B-88B2-5AFB155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243D25-7C85-4A05-9CF9-25AC12F23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253162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34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140A4-18B2-4BD1-9135-2AA44131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Support: DDI Lifecycle (DDI-L)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4516E-43BD-4DA9-B783-D92858619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Like DDI Codebook, an XML-based “domain” standard for SBE</a:t>
            </a:r>
          </a:p>
          <a:p>
            <a:r>
              <a:rPr lang="en-US" dirty="0"/>
              <a:t>FAIR takes a “data-centric” view: DDI Lifecycle has a more holistic view</a:t>
            </a:r>
          </a:p>
          <a:p>
            <a:r>
              <a:rPr lang="en-US" dirty="0"/>
              <a:t>Much richer information on provenance and processing (</a:t>
            </a:r>
            <a:r>
              <a:rPr lang="en-US" dirty="0">
                <a:solidFill>
                  <a:srgbClr val="FF0000"/>
                </a:solidFill>
              </a:rPr>
              <a:t>Interoperability, Reusability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Detailed description of data collection (especially questionnaires)</a:t>
            </a:r>
          </a:p>
          <a:p>
            <a:pPr lvl="1"/>
            <a:r>
              <a:rPr lang="en-US" dirty="0"/>
              <a:t>Can associate processing information to many aspects of the data lifecycle (e.g., cleaning, aggregation, anonymization)</a:t>
            </a:r>
          </a:p>
          <a:p>
            <a:pPr lvl="1"/>
            <a:r>
              <a:rPr lang="en-US" dirty="0"/>
              <a:t>Supports use of process description standards such as SDTL</a:t>
            </a:r>
          </a:p>
          <a:p>
            <a:r>
              <a:rPr lang="en-US" dirty="0"/>
              <a:t>Can be used to describe reusable metadata (</a:t>
            </a:r>
            <a:r>
              <a:rPr lang="en-US" dirty="0">
                <a:solidFill>
                  <a:srgbClr val="FF0000"/>
                </a:solidFill>
              </a:rPr>
              <a:t>Interoperability, Reusability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Vocabularies are first-order objects</a:t>
            </a:r>
          </a:p>
          <a:p>
            <a:pPr lvl="1"/>
            <a:r>
              <a:rPr lang="en-US" dirty="0"/>
              <a:t>Comparison and harmonization of data is well-supported at a granular “variable” level</a:t>
            </a:r>
          </a:p>
          <a:p>
            <a:pPr lvl="1"/>
            <a:r>
              <a:rPr lang="en-US" dirty="0"/>
              <a:t>Supports external controlled vocabularies and references</a:t>
            </a:r>
          </a:p>
          <a:p>
            <a:pPr lvl="1"/>
            <a:r>
              <a:rPr lang="en-US" dirty="0"/>
              <a:t>Very rich in describing concepts to support sematic integration</a:t>
            </a:r>
          </a:p>
          <a:p>
            <a:r>
              <a:rPr lang="en-US" dirty="0"/>
              <a:t>Provides support for exchange protocols of many types with “packaging” features</a:t>
            </a:r>
          </a:p>
          <a:p>
            <a:r>
              <a:rPr lang="en-US" dirty="0"/>
              <a:t>Excellent tool to support data </a:t>
            </a: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Reusability</a:t>
            </a:r>
          </a:p>
        </p:txBody>
      </p:sp>
    </p:spTree>
    <p:extLst>
      <p:ext uri="{BB962C8B-B14F-4D97-AF65-F5344CB8AC3E}">
        <p14:creationId xmlns:p14="http://schemas.microsoft.com/office/powerpoint/2010/main" val="2373176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9A1B8-6506-4271-AAD3-CDE22BB0E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Cross-Domain Integration (DDI-CDI)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1FC8-637A-45B1-A05F-034D2BF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007"/>
            <a:ext cx="10515600" cy="46629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extension of the metadata set found in DDI-C and DDI-L</a:t>
            </a:r>
          </a:p>
          <a:p>
            <a:pPr lvl="1"/>
            <a:r>
              <a:rPr lang="en-US" dirty="0"/>
              <a:t>Not a replacement!</a:t>
            </a:r>
          </a:p>
          <a:p>
            <a:pPr lvl="1"/>
            <a:r>
              <a:rPr lang="en-US" dirty="0"/>
              <a:t>Will be released Summer 2021</a:t>
            </a:r>
          </a:p>
          <a:p>
            <a:r>
              <a:rPr lang="en-US" dirty="0"/>
              <a:t>Provides support for additional types of data</a:t>
            </a:r>
          </a:p>
          <a:p>
            <a:pPr lvl="1"/>
            <a:r>
              <a:rPr lang="en-US" dirty="0"/>
              <a:t>Long data/sensor data/event data</a:t>
            </a:r>
          </a:p>
          <a:p>
            <a:pPr lvl="1"/>
            <a:r>
              <a:rPr lang="en-US" dirty="0"/>
              <a:t>Multi-dimensional data/data “cubes”</a:t>
            </a:r>
          </a:p>
          <a:p>
            <a:pPr lvl="1"/>
            <a:r>
              <a:rPr lang="en-US" dirty="0"/>
              <a:t>Key-Value data/No SQL data/”big” data</a:t>
            </a:r>
          </a:p>
          <a:p>
            <a:r>
              <a:rPr lang="en-US" dirty="0"/>
              <a:t>Provides support for describing process and provenance across data sets as data is reused/harmonized/integrated</a:t>
            </a:r>
          </a:p>
          <a:p>
            <a:r>
              <a:rPr lang="en-US" i="1" dirty="0"/>
              <a:t>Very</a:t>
            </a:r>
            <a:r>
              <a:rPr lang="en-US" dirty="0"/>
              <a:t> Concept-rich </a:t>
            </a:r>
          </a:p>
          <a:p>
            <a:r>
              <a:rPr lang="en-US" dirty="0"/>
              <a:t>Focus is on individual “Datums”</a:t>
            </a:r>
          </a:p>
          <a:p>
            <a:r>
              <a:rPr lang="en-US" dirty="0"/>
              <a:t>Model-based (UML), not just XML</a:t>
            </a:r>
          </a:p>
          <a:p>
            <a:pPr lvl="1"/>
            <a:r>
              <a:rPr lang="en-US" dirty="0"/>
              <a:t>Emphasis on machine-actionable metadata!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42375-E4B6-4900-895D-5CE1A57B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132C50-A174-4559-AA42-29D4AFAD1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207125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78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363B-BFF3-4922-818E-0F40F008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Support: DDI Cross-Domain Integration (DDI-CDI)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D1A65-4B9A-4508-B157-7D5565B52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cross-domain “conceptual” standard focused on </a:t>
            </a: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Reusability</a:t>
            </a:r>
          </a:p>
          <a:p>
            <a:pPr lvl="1"/>
            <a:r>
              <a:rPr lang="en-US" dirty="0"/>
              <a:t>Also touches on </a:t>
            </a:r>
            <a:r>
              <a:rPr lang="en-US" dirty="0">
                <a:solidFill>
                  <a:srgbClr val="FF0000"/>
                </a:solidFill>
              </a:rPr>
              <a:t>Findability</a:t>
            </a:r>
          </a:p>
          <a:p>
            <a:r>
              <a:rPr lang="en-US" dirty="0"/>
              <a:t>Model-based (UML) to support other representations in addition to standard XML</a:t>
            </a:r>
          </a:p>
          <a:p>
            <a:r>
              <a:rPr lang="en-US" dirty="0"/>
              <a:t>Describes a wide range of data formats used in a variety of domains</a:t>
            </a:r>
          </a:p>
          <a:p>
            <a:r>
              <a:rPr lang="en-US" dirty="0"/>
              <a:t>Detailed and flexible description for process and provenance</a:t>
            </a:r>
          </a:p>
          <a:p>
            <a:r>
              <a:rPr lang="en-US" dirty="0"/>
              <a:t>Rich “core” metadata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Vocabularies</a:t>
            </a:r>
          </a:p>
          <a:p>
            <a:r>
              <a:rPr lang="en-US" dirty="0"/>
              <a:t>Designed to complement/reference other standards</a:t>
            </a:r>
          </a:p>
          <a:p>
            <a:pPr lvl="1"/>
            <a:r>
              <a:rPr lang="en-US" dirty="0"/>
              <a:t>Cataloguing</a:t>
            </a:r>
          </a:p>
          <a:p>
            <a:pPr lvl="1"/>
            <a:r>
              <a:rPr lang="en-US" dirty="0"/>
              <a:t>Vocabularies</a:t>
            </a:r>
          </a:p>
          <a:p>
            <a:pPr lvl="1"/>
            <a:r>
              <a:rPr lang="en-US" dirty="0"/>
              <a:t>Domain semantics</a:t>
            </a:r>
          </a:p>
          <a:p>
            <a:pPr lvl="1"/>
            <a:r>
              <a:rPr lang="en-US" dirty="0"/>
              <a:t>Process and provenance</a:t>
            </a:r>
          </a:p>
        </p:txBody>
      </p:sp>
    </p:spTree>
    <p:extLst>
      <p:ext uri="{BB962C8B-B14F-4D97-AF65-F5344CB8AC3E}">
        <p14:creationId xmlns:p14="http://schemas.microsoft.com/office/powerpoint/2010/main" val="2623205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1204-6391-447C-9FE1-1E9ECE0B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Credits: DDI Training Working Group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C0D4-7293-41FD-8F5C-311FB4023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Florio </a:t>
            </a:r>
            <a:r>
              <a:rPr lang="en-US" sz="2100" dirty="0" err="1"/>
              <a:t>Orocio</a:t>
            </a:r>
            <a:r>
              <a:rPr lang="en-US" sz="2100" dirty="0"/>
              <a:t> </a:t>
            </a:r>
            <a:r>
              <a:rPr lang="en-US" sz="2100" dirty="0" err="1"/>
              <a:t>Arguillas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Alina </a:t>
            </a:r>
            <a:r>
              <a:rPr lang="en-US" sz="2100" dirty="0" err="1"/>
              <a:t>Danciu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Adrian </a:t>
            </a:r>
            <a:r>
              <a:rPr lang="en-US" sz="2100" dirty="0" err="1"/>
              <a:t>Dusa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Jane Fry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Martine Gagnon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Arofan</a:t>
            </a:r>
            <a:r>
              <a:rPr lang="en-US" sz="210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Taras</a:t>
            </a:r>
            <a:r>
              <a:rPr lang="en-US" sz="2100" dirty="0"/>
              <a:t> Günther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Lea </a:t>
            </a:r>
            <a:r>
              <a:rPr lang="en-US" sz="2100" dirty="0" err="1"/>
              <a:t>Sztuk</a:t>
            </a:r>
            <a:r>
              <a:rPr lang="en-US" sz="2100" dirty="0"/>
              <a:t> Haahr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Simon Hodson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Chifundo</a:t>
            </a:r>
            <a:r>
              <a:rPr lang="en-US" sz="2100" dirty="0"/>
              <a:t> </a:t>
            </a:r>
            <a:r>
              <a:rPr lang="en-US" sz="2100" dirty="0" err="1"/>
              <a:t>Kanjala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Kaia </a:t>
            </a:r>
            <a:r>
              <a:rPr lang="en-US" sz="2100" dirty="0" err="1"/>
              <a:t>Kulla</a:t>
            </a:r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F7-0875-4451-89EB-4A2F21A2C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Kathryn Lavender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Amber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Leahey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Limmert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Jared Lyle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Alexandre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Mairot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Hilde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Orten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Anja Perry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/>
              <a:t>Barry </a:t>
            </a:r>
            <a:r>
              <a:rPr lang="en-US" sz="2100" dirty="0" err="1"/>
              <a:t>Radler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Knut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Wenzig</a:t>
            </a:r>
            <a:endParaRPr lang="en-US" sz="210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2273477E-CBEE-4860-9D17-AEB0FBE36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099733" y="1598511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045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34F0BC-5F64-474C-986E-F69CF908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FAIR?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2525A-4C98-4C22-AF52-3AD496F56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</p:spTree>
    <p:extLst>
      <p:ext uri="{BB962C8B-B14F-4D97-AF65-F5344CB8AC3E}">
        <p14:creationId xmlns:p14="http://schemas.microsoft.com/office/powerpoint/2010/main" val="406603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7938B2-14A4-4552-B950-8C8D9E18C005}"/>
              </a:ext>
            </a:extLst>
          </p:cNvPr>
          <p:cNvCxnSpPr/>
          <p:nvPr/>
        </p:nvCxnSpPr>
        <p:spPr>
          <a:xfrm>
            <a:off x="838200" y="1477108"/>
            <a:ext cx="9135794" cy="1463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19CD1F-5102-4BC9-B3BB-EFA9D50AA3AF}"/>
              </a:ext>
            </a:extLst>
          </p:cNvPr>
          <p:cNvCxnSpPr>
            <a:cxnSpLocks/>
          </p:cNvCxnSpPr>
          <p:nvPr/>
        </p:nvCxnSpPr>
        <p:spPr>
          <a:xfrm flipV="1">
            <a:off x="956603" y="1378634"/>
            <a:ext cx="9017391" cy="15615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21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ED5503-27A4-4793-B7B8-DEF59F1EE486}"/>
              </a:ext>
            </a:extLst>
          </p:cNvPr>
          <p:cNvCxnSpPr/>
          <p:nvPr/>
        </p:nvCxnSpPr>
        <p:spPr>
          <a:xfrm>
            <a:off x="838200" y="1477108"/>
            <a:ext cx="9135794" cy="1463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048330-18B9-4FAB-B1EC-102CAE54E60D}"/>
              </a:ext>
            </a:extLst>
          </p:cNvPr>
          <p:cNvCxnSpPr>
            <a:cxnSpLocks/>
          </p:cNvCxnSpPr>
          <p:nvPr/>
        </p:nvCxnSpPr>
        <p:spPr>
          <a:xfrm flipV="1">
            <a:off x="956603" y="1378634"/>
            <a:ext cx="9017391" cy="15615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BDB647-19EE-419E-A72A-E6520DB89E3C}"/>
              </a:ext>
            </a:extLst>
          </p:cNvPr>
          <p:cNvCxnSpPr>
            <a:cxnSpLocks/>
          </p:cNvCxnSpPr>
          <p:nvPr/>
        </p:nvCxnSpPr>
        <p:spPr>
          <a:xfrm>
            <a:off x="1229751" y="3173559"/>
            <a:ext cx="8744243" cy="10467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98D428-D328-4B1B-B719-B54DC88B1E12}"/>
              </a:ext>
            </a:extLst>
          </p:cNvPr>
          <p:cNvCxnSpPr>
            <a:cxnSpLocks/>
          </p:cNvCxnSpPr>
          <p:nvPr/>
        </p:nvCxnSpPr>
        <p:spPr>
          <a:xfrm flipV="1">
            <a:off x="1322363" y="3207434"/>
            <a:ext cx="8651631" cy="9321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5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ED5503-27A4-4793-B7B8-DEF59F1EE486}"/>
              </a:ext>
            </a:extLst>
          </p:cNvPr>
          <p:cNvCxnSpPr/>
          <p:nvPr/>
        </p:nvCxnSpPr>
        <p:spPr>
          <a:xfrm>
            <a:off x="838200" y="1477108"/>
            <a:ext cx="9135794" cy="1463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048330-18B9-4FAB-B1EC-102CAE54E60D}"/>
              </a:ext>
            </a:extLst>
          </p:cNvPr>
          <p:cNvCxnSpPr>
            <a:cxnSpLocks/>
          </p:cNvCxnSpPr>
          <p:nvPr/>
        </p:nvCxnSpPr>
        <p:spPr>
          <a:xfrm flipV="1">
            <a:off x="956603" y="1378634"/>
            <a:ext cx="9017391" cy="15615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BDB647-19EE-419E-A72A-E6520DB89E3C}"/>
              </a:ext>
            </a:extLst>
          </p:cNvPr>
          <p:cNvCxnSpPr>
            <a:cxnSpLocks/>
          </p:cNvCxnSpPr>
          <p:nvPr/>
        </p:nvCxnSpPr>
        <p:spPr>
          <a:xfrm>
            <a:off x="1229751" y="3173559"/>
            <a:ext cx="8744243" cy="10467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98D428-D328-4B1B-B719-B54DC88B1E12}"/>
              </a:ext>
            </a:extLst>
          </p:cNvPr>
          <p:cNvCxnSpPr>
            <a:cxnSpLocks/>
          </p:cNvCxnSpPr>
          <p:nvPr/>
        </p:nvCxnSpPr>
        <p:spPr>
          <a:xfrm flipV="1">
            <a:off x="1322363" y="3207434"/>
            <a:ext cx="8651631" cy="9321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01F5B8E-B7AA-4781-879C-CBD141ADB5E3}"/>
              </a:ext>
            </a:extLst>
          </p:cNvPr>
          <p:cNvSpPr/>
          <p:nvPr/>
        </p:nvSpPr>
        <p:spPr>
          <a:xfrm>
            <a:off x="-91441" y="3859434"/>
            <a:ext cx="11479237" cy="24524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1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48D9-EC72-47A5-9DAC-D864B0CC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331"/>
          </a:xfrm>
        </p:spPr>
        <p:txBody>
          <a:bodyPr>
            <a:normAutofit fontScale="90000"/>
          </a:bodyPr>
          <a:lstStyle/>
          <a:p>
            <a:r>
              <a:rPr lang="en-US" dirty="0"/>
              <a:t>FAIR Is a (Simple)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E271B-BB5D-4F55-9A0D-DA31FA65F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</a:t>
            </a:r>
            <a:r>
              <a:rPr lang="en-US" dirty="0"/>
              <a:t>indable, </a:t>
            </a:r>
            <a:r>
              <a:rPr lang="en-US" b="1" dirty="0"/>
              <a:t>A</a:t>
            </a:r>
            <a:r>
              <a:rPr lang="en-US" dirty="0"/>
              <a:t>ccessible, </a:t>
            </a:r>
            <a:r>
              <a:rPr lang="en-US" b="1" dirty="0"/>
              <a:t>I</a:t>
            </a:r>
            <a:r>
              <a:rPr lang="en-US" dirty="0"/>
              <a:t>nteroperable, </a:t>
            </a:r>
            <a:r>
              <a:rPr lang="en-US" b="1" dirty="0"/>
              <a:t>R</a:t>
            </a:r>
            <a:r>
              <a:rPr lang="en-US" dirty="0"/>
              <a:t>e-usable</a:t>
            </a:r>
          </a:p>
          <a:p>
            <a:r>
              <a:rPr lang="en-US" dirty="0"/>
              <a:t>Embodied in a set of principles (“The FAIR Guiding Principles”)</a:t>
            </a:r>
            <a:r>
              <a:rPr lang="en-US" b="1" dirty="0"/>
              <a:t>*</a:t>
            </a:r>
            <a:endParaRPr lang="en-US" dirty="0"/>
          </a:p>
          <a:p>
            <a:pPr lvl="1"/>
            <a:r>
              <a:rPr lang="en-US" dirty="0"/>
              <a:t>Promote data-sharing and reuse</a:t>
            </a:r>
          </a:p>
          <a:p>
            <a:pPr lvl="1"/>
            <a:r>
              <a:rPr lang="en-US" dirty="0"/>
              <a:t>Within and between domains</a:t>
            </a:r>
          </a:p>
          <a:p>
            <a:r>
              <a:rPr lang="en-US" dirty="0"/>
              <a:t>Not a new idea!</a:t>
            </a:r>
          </a:p>
          <a:p>
            <a:pPr lvl="1"/>
            <a:r>
              <a:rPr lang="en-US" dirty="0"/>
              <a:t>DDI has been focused on data sharing and reuse for decades</a:t>
            </a:r>
          </a:p>
          <a:p>
            <a:pPr lvl="1"/>
            <a:r>
              <a:rPr lang="en-US" dirty="0"/>
              <a:t>The archival community is in the business of data-sharing and reuse</a:t>
            </a:r>
          </a:p>
          <a:p>
            <a:pPr lvl="1"/>
            <a:r>
              <a:rPr lang="en-US" dirty="0"/>
              <a:t>Complex topic, not always clearly articulated</a:t>
            </a:r>
          </a:p>
          <a:p>
            <a:r>
              <a:rPr lang="en-US" dirty="0"/>
              <a:t>Important ideas whose time has come</a:t>
            </a:r>
          </a:p>
          <a:p>
            <a:pPr lvl="1"/>
            <a:r>
              <a:rPr lang="en-US" dirty="0"/>
              <a:t>Demand for more data (large projects, new technologies)</a:t>
            </a:r>
          </a:p>
          <a:p>
            <a:pPr lvl="1"/>
            <a:r>
              <a:rPr lang="en-US" dirty="0"/>
              <a:t>More cross-cutting, multi-domain research (i.e., UN Sustainable Development Goals)</a:t>
            </a:r>
          </a:p>
          <a:p>
            <a:pPr lvl="1"/>
            <a:r>
              <a:rPr lang="en-US" dirty="0"/>
              <a:t>Demand for data coming from more different sources</a:t>
            </a:r>
          </a:p>
          <a:p>
            <a:pPr lvl="1"/>
            <a:r>
              <a:rPr lang="en-US" dirty="0"/>
              <a:t>Broader acceptance of data-sharing as </a:t>
            </a:r>
            <a:r>
              <a:rPr lang="en-US" i="1" dirty="0"/>
              <a:t>important</a:t>
            </a:r>
          </a:p>
          <a:p>
            <a:r>
              <a:rPr lang="en-US" dirty="0"/>
              <a:t>The key to FAIR data is </a:t>
            </a:r>
            <a:r>
              <a:rPr lang="en-US" i="1" dirty="0"/>
              <a:t>metadata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D3DD41-6432-4BA3-82FD-5E95E31EB616}"/>
              </a:ext>
            </a:extLst>
          </p:cNvPr>
          <p:cNvSpPr txBox="1"/>
          <p:nvPr/>
        </p:nvSpPr>
        <p:spPr>
          <a:xfrm>
            <a:off x="3265715" y="5690882"/>
            <a:ext cx="878114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* Wilkinson MD, Dumontier M, </a:t>
            </a:r>
            <a:r>
              <a:rPr lang="en-US" sz="1800" dirty="0" err="1">
                <a:effectLst/>
                <a:latin typeface="Calibri" panose="020F0502020204030204" pitchFamily="34" charset="0"/>
                <a:ea typeface="Arial Unicode MS"/>
              </a:rPr>
              <a:t>Aalbersberg</a:t>
            </a:r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 IJJ, Appleton G, Axton M, </a:t>
            </a:r>
            <a:r>
              <a:rPr lang="en-US" sz="1800" dirty="0" err="1">
                <a:effectLst/>
                <a:latin typeface="Calibri" panose="020F0502020204030204" pitchFamily="34" charset="0"/>
                <a:ea typeface="Arial Unicode MS"/>
              </a:rPr>
              <a:t>Baak</a:t>
            </a:r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 A et al. The FAIR Guiding Principles for scientific data management and stewardship. Scientific Data. 2016;3. 160018. </a:t>
            </a:r>
            <a:r>
              <a:rPr lang="en-US" sz="1800" u="sng" dirty="0">
                <a:effectLst/>
                <a:latin typeface="Calibri" panose="020F0502020204030204" pitchFamily="34" charset="0"/>
                <a:ea typeface="Arial Unicode MS"/>
                <a:hlinkClick r:id="rId2"/>
              </a:rPr>
              <a:t>https://doi.org/10.1038/sdata.2016.18</a:t>
            </a:r>
            <a:r>
              <a:rPr lang="en-US" sz="1800" u="sng" dirty="0">
                <a:solidFill>
                  <a:srgbClr val="0563C1"/>
                </a:solidFill>
                <a:effectLst/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ea typeface="Arial Unicode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06600"/>
      </p:ext>
    </p:extLst>
  </p:cSld>
  <p:clrMapOvr>
    <a:masterClrMapping/>
  </p:clrMapOvr>
</p:sld>
</file>

<file path=ppt/theme/theme1.xml><?xml version="1.0" encoding="utf-8"?>
<a:theme xmlns:a="http://schemas.openxmlformats.org/drawingml/2006/main" name="DDITrain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DITrainTheme" id="{1B63F068-15B3-4CA8-8E1F-E6C672DF7D90}" vid="{B4B68D13-242C-496C-8F3B-F6251011F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DDITrainTheme</Template>
  <TotalTime>4083</TotalTime>
  <Words>2404</Words>
  <Application>Microsoft Office PowerPoint</Application>
  <PresentationFormat>Widescreen</PresentationFormat>
  <Paragraphs>315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DDITrainTheme</vt:lpstr>
      <vt:lpstr>FAIR Data Sharing and DDI</vt:lpstr>
      <vt:lpstr>Overview</vt:lpstr>
      <vt:lpstr>What is DDI?</vt:lpstr>
      <vt:lpstr>What is FAIR?</vt:lpstr>
      <vt:lpstr>QUIZ: What is “FAIR”?</vt:lpstr>
      <vt:lpstr>QUIZ: What is “FAIR”?</vt:lpstr>
      <vt:lpstr>QUIZ: What is “FAIR”?</vt:lpstr>
      <vt:lpstr>QUIZ: What is “FAIR”?</vt:lpstr>
      <vt:lpstr>FAIR Is a (Simple) Idea</vt:lpstr>
      <vt:lpstr>Where is the Metadata?</vt:lpstr>
      <vt:lpstr>FINDABLE</vt:lpstr>
      <vt:lpstr>ACCESSIBLE</vt:lpstr>
      <vt:lpstr>INTEROPERABLE</vt:lpstr>
      <vt:lpstr>RE-USABLE</vt:lpstr>
      <vt:lpstr>Some Things to Note</vt:lpstr>
      <vt:lpstr>The FAIR Ecosystem</vt:lpstr>
      <vt:lpstr>The FAIR Ecosystem</vt:lpstr>
      <vt:lpstr>FAIR Implementation Profiles (FIPS)</vt:lpstr>
      <vt:lpstr>FAIR Digital Objects (FDOs)</vt:lpstr>
      <vt:lpstr>FAIR Data Points (FDPs)</vt:lpstr>
      <vt:lpstr>How Do These Things Fit Together?</vt:lpstr>
      <vt:lpstr>PowerPoint Presentation</vt:lpstr>
      <vt:lpstr>Implementation of FAIR Constructs</vt:lpstr>
      <vt:lpstr>PowerPoint Presentation</vt:lpstr>
      <vt:lpstr>PowerPoint Presentation</vt:lpstr>
      <vt:lpstr>PowerPoint Presentation</vt:lpstr>
      <vt:lpstr>How DDI Supports FAIR</vt:lpstr>
      <vt:lpstr>An Observation</vt:lpstr>
      <vt:lpstr>DDI: Major Specifications</vt:lpstr>
      <vt:lpstr>DDI Codebook</vt:lpstr>
      <vt:lpstr>FAIR Support: DDI Codebook (DDI-C)</vt:lpstr>
      <vt:lpstr>DDI Lifecycle</vt:lpstr>
      <vt:lpstr>The DDI Lifecycle Diagram (Original Version)</vt:lpstr>
      <vt:lpstr>An Important Change…</vt:lpstr>
      <vt:lpstr>FAIR Support: DDI Lifecycle (DDI-L)</vt:lpstr>
      <vt:lpstr>DDI Cross-Domain Integration (DDI-CDI)</vt:lpstr>
      <vt:lpstr>FAIR Support: DDI Cross-Domain Integration (DDI-CDI)</vt:lpstr>
      <vt:lpstr>Credits: DDI Training Working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Arofan Gregory</dc:creator>
  <cp:lastModifiedBy>Arofan Gregory</cp:lastModifiedBy>
  <cp:revision>84</cp:revision>
  <dcterms:created xsi:type="dcterms:W3CDTF">2021-05-07T17:43:13Z</dcterms:created>
  <dcterms:modified xsi:type="dcterms:W3CDTF">2021-06-30T18:25:41Z</dcterms:modified>
</cp:coreProperties>
</file>