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458" r:id="rId3"/>
    <p:sldId id="464" r:id="rId4"/>
    <p:sldId id="375" r:id="rId5"/>
    <p:sldId id="467" r:id="rId6"/>
    <p:sldId id="356" r:id="rId7"/>
    <p:sldId id="469" r:id="rId8"/>
    <p:sldId id="415" r:id="rId9"/>
    <p:sldId id="468" r:id="rId10"/>
    <p:sldId id="353" r:id="rId11"/>
    <p:sldId id="354" r:id="rId12"/>
    <p:sldId id="297" r:id="rId13"/>
    <p:sldId id="355" r:id="rId14"/>
    <p:sldId id="459" r:id="rId15"/>
    <p:sldId id="357" r:id="rId16"/>
    <p:sldId id="418" r:id="rId17"/>
    <p:sldId id="416" r:id="rId18"/>
    <p:sldId id="460" r:id="rId19"/>
    <p:sldId id="417" r:id="rId20"/>
    <p:sldId id="314" r:id="rId21"/>
    <p:sldId id="273" r:id="rId22"/>
    <p:sldId id="284" r:id="rId23"/>
    <p:sldId id="286" r:id="rId24"/>
    <p:sldId id="399" r:id="rId25"/>
    <p:sldId id="398" r:id="rId26"/>
    <p:sldId id="471" r:id="rId27"/>
    <p:sldId id="461" r:id="rId28"/>
    <p:sldId id="436" r:id="rId29"/>
    <p:sldId id="451" r:id="rId30"/>
    <p:sldId id="450" r:id="rId31"/>
    <p:sldId id="287" r:id="rId32"/>
    <p:sldId id="296" r:id="rId33"/>
    <p:sldId id="443" r:id="rId34"/>
    <p:sldId id="445" r:id="rId35"/>
    <p:sldId id="447" r:id="rId36"/>
    <p:sldId id="452" r:id="rId37"/>
    <p:sldId id="601" r:id="rId38"/>
    <p:sldId id="591" r:id="rId39"/>
    <p:sldId id="462" r:id="rId40"/>
    <p:sldId id="389" r:id="rId41"/>
    <p:sldId id="390" r:id="rId42"/>
    <p:sldId id="430" r:id="rId43"/>
    <p:sldId id="431" r:id="rId44"/>
    <p:sldId id="432" r:id="rId45"/>
    <p:sldId id="319" r:id="rId46"/>
    <p:sldId id="267" r:id="rId47"/>
    <p:sldId id="457" r:id="rId48"/>
    <p:sldId id="258" r:id="rId49"/>
    <p:sldId id="260" r:id="rId50"/>
    <p:sldId id="259" r:id="rId51"/>
    <p:sldId id="261" r:id="rId52"/>
    <p:sldId id="263" r:id="rId53"/>
    <p:sldId id="266" r:id="rId54"/>
    <p:sldId id="602" r:id="rId55"/>
    <p:sldId id="386" r:id="rId56"/>
    <p:sldId id="465" r:id="rId57"/>
    <p:sldId id="466" r:id="rId58"/>
    <p:sldId id="429" r:id="rId59"/>
    <p:sldId id="313"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249" autoAdjust="0"/>
  </p:normalViewPr>
  <p:slideViewPr>
    <p:cSldViewPr snapToGrid="0" showGuides="1">
      <p:cViewPr varScale="1">
        <p:scale>
          <a:sx n="68" d="100"/>
          <a:sy n="68" d="100"/>
        </p:scale>
        <p:origin x="738" y="72"/>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CC987-226A-49BE-A420-D128007A08E2}" type="datetimeFigureOut">
              <a:rPr lang="en-US" smtClean="0"/>
              <a:pPr/>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1D656-562F-4672-9768-3C654A67C616}" type="slidenum">
              <a:rPr lang="en-US" smtClean="0"/>
              <a:pPr/>
              <a:t>‹#›</a:t>
            </a:fld>
            <a:endParaRPr lang="en-US"/>
          </a:p>
        </p:txBody>
      </p:sp>
    </p:spTree>
    <p:extLst>
      <p:ext uri="{BB962C8B-B14F-4D97-AF65-F5344CB8AC3E}">
        <p14:creationId xmlns:p14="http://schemas.microsoft.com/office/powerpoint/2010/main" val="59796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3.org/TR/vocab-ssn/#iphone_barometer-sos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nb-NO" dirty="0"/>
          </a:p>
        </p:txBody>
      </p:sp>
    </p:spTree>
    <p:extLst>
      <p:ext uri="{BB962C8B-B14F-4D97-AF65-F5344CB8AC3E}">
        <p14:creationId xmlns:p14="http://schemas.microsoft.com/office/powerpoint/2010/main" val="96060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InstanceVariables are for collected data. </a:t>
            </a:r>
            <a:r>
              <a:rPr lang="en-US" sz="1200" b="0" i="0" u="none" strike="noStrike" kern="1200" baseline="0" dirty="0">
                <a:solidFill>
                  <a:schemeClr val="tx1"/>
                </a:solidFill>
                <a:latin typeface="+mn-lt"/>
                <a:ea typeface="+mn-ea"/>
                <a:cs typeface="+mn-cs"/>
              </a:rPr>
              <a:t>Represents the use of a </a:t>
            </a:r>
            <a:r>
              <a:rPr lang="en-US" sz="1200" b="0" i="0" u="none" strike="noStrike" kern="1200" baseline="0" dirty="0" err="1">
                <a:solidFill>
                  <a:schemeClr val="tx1"/>
                </a:solidFill>
                <a:latin typeface="+mn-lt"/>
                <a:ea typeface="+mn-ea"/>
                <a:cs typeface="+mn-cs"/>
              </a:rPr>
              <a:t>RepresentedVariable</a:t>
            </a:r>
            <a:r>
              <a:rPr lang="en-US" sz="1200" b="0" i="0" u="none" strike="noStrike" kern="1200" baseline="0" dirty="0">
                <a:solidFill>
                  <a:schemeClr val="tx1"/>
                </a:solidFill>
                <a:latin typeface="+mn-lt"/>
                <a:ea typeface="+mn-ea"/>
                <a:cs typeface="+mn-cs"/>
              </a:rPr>
              <a:t> within a data set.</a:t>
            </a:r>
          </a:p>
          <a:p>
            <a:endParaRPr lang="nb-N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InstanceVariable</a:t>
            </a:r>
            <a:r>
              <a:rPr lang="en-US" sz="1200" b="0" i="0" u="none" strike="noStrike" kern="1200" baseline="0" dirty="0">
                <a:solidFill>
                  <a:schemeClr val="tx1"/>
                </a:solidFill>
                <a:latin typeface="+mn-lt"/>
                <a:ea typeface="+mn-ea"/>
                <a:cs typeface="+mn-cs"/>
              </a:rPr>
              <a:t> class inherits all of the properties and relationships of the </a:t>
            </a:r>
            <a:r>
              <a:rPr lang="en-US" sz="1200" b="0" i="0" u="none" strike="noStrike" kern="1200" baseline="0" dirty="0" err="1">
                <a:solidFill>
                  <a:schemeClr val="tx1"/>
                </a:solidFill>
                <a:latin typeface="+mn-lt"/>
                <a:ea typeface="+mn-ea"/>
                <a:cs typeface="+mn-cs"/>
              </a:rPr>
              <a:t>RepresentedVariable</a:t>
            </a:r>
            <a:r>
              <a:rPr lang="en-US" sz="1200" b="0" i="0" u="none" strike="noStrike" kern="1200" baseline="0" dirty="0">
                <a:solidFill>
                  <a:schemeClr val="tx1"/>
                </a:solidFill>
                <a:latin typeface="+mn-lt"/>
                <a:ea typeface="+mn-ea"/>
                <a:cs typeface="+mn-cs"/>
              </a:rPr>
              <a:t> class and, in turn, the </a:t>
            </a:r>
            <a:r>
              <a:rPr lang="en-US" sz="1200" b="0" i="0" u="none" strike="noStrike" kern="1200" baseline="0" dirty="0" err="1">
                <a:solidFill>
                  <a:schemeClr val="tx1"/>
                </a:solidFill>
                <a:latin typeface="+mn-lt"/>
                <a:ea typeface="+mn-ea"/>
                <a:cs typeface="+mn-cs"/>
              </a:rPr>
              <a:t>ConceptualVariable</a:t>
            </a:r>
            <a:r>
              <a:rPr lang="en-US" sz="1200" b="0" i="0" u="none" strike="noStrike" kern="1200" baseline="0" dirty="0">
                <a:solidFill>
                  <a:schemeClr val="tx1"/>
                </a:solidFill>
                <a:latin typeface="+mn-lt"/>
                <a:ea typeface="+mn-ea"/>
                <a:cs typeface="+mn-cs"/>
              </a:rPr>
              <a:t> class. </a:t>
            </a:r>
          </a:p>
          <a:p>
            <a:r>
              <a:rPr lang="en-US" sz="1200" b="0" i="0" u="none" strike="noStrike" kern="1200" baseline="0" dirty="0">
                <a:solidFill>
                  <a:schemeClr val="tx1"/>
                </a:solidFill>
                <a:latin typeface="+mn-lt"/>
                <a:ea typeface="+mn-ea"/>
                <a:cs typeface="+mn-cs"/>
              </a:rPr>
              <a:t>This means that an </a:t>
            </a:r>
            <a:r>
              <a:rPr lang="en-US" sz="1200" b="0" i="0" u="none" strike="noStrike" kern="1200" baseline="0" dirty="0" err="1">
                <a:solidFill>
                  <a:schemeClr val="tx1"/>
                </a:solidFill>
                <a:latin typeface="+mn-lt"/>
                <a:ea typeface="+mn-ea"/>
                <a:cs typeface="+mn-cs"/>
              </a:rPr>
              <a:t>InstanceVariable</a:t>
            </a:r>
            <a:r>
              <a:rPr lang="en-US" sz="1200" b="0" i="0" u="none" strike="noStrike" kern="1200" baseline="0" dirty="0">
                <a:solidFill>
                  <a:schemeClr val="tx1"/>
                </a:solidFill>
                <a:latin typeface="+mn-lt"/>
                <a:ea typeface="+mn-ea"/>
                <a:cs typeface="+mn-cs"/>
              </a:rPr>
              <a:t> can be completely populated without the need to create an associated </a:t>
            </a:r>
            <a:r>
              <a:rPr lang="en-US" sz="1200" b="0" i="0" u="none" strike="noStrike" kern="1200" baseline="0" dirty="0" err="1">
                <a:solidFill>
                  <a:schemeClr val="tx1"/>
                </a:solidFill>
                <a:latin typeface="+mn-lt"/>
                <a:ea typeface="+mn-ea"/>
                <a:cs typeface="+mn-cs"/>
              </a:rPr>
              <a:t>RepresentedVariable</a:t>
            </a:r>
            <a:r>
              <a:rPr lang="en-US" sz="1200" b="0" i="0" u="none" strike="noStrike" kern="1200" baseline="0" dirty="0">
                <a:solidFill>
                  <a:schemeClr val="tx1"/>
                </a:solidFill>
                <a:latin typeface="+mn-lt"/>
                <a:ea typeface="+mn-ea"/>
                <a:cs typeface="+mn-cs"/>
              </a:rPr>
              <a:t> or </a:t>
            </a:r>
            <a:r>
              <a:rPr lang="en-US" sz="1200" b="0" i="0" u="none" strike="noStrike" kern="1200" baseline="0" dirty="0" err="1">
                <a:solidFill>
                  <a:schemeClr val="tx1"/>
                </a:solidFill>
                <a:latin typeface="+mn-lt"/>
                <a:ea typeface="+mn-ea"/>
                <a:cs typeface="+mn-cs"/>
              </a:rPr>
              <a:t>ConceptualVariable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FE0AF796-6038-4A37-81B4-65B81D74E855}" type="slidenum">
              <a:rPr lang="en-US" smtClean="0"/>
              <a:pPr/>
              <a:t>23</a:t>
            </a:fld>
            <a:endParaRPr lang="en-US"/>
          </a:p>
        </p:txBody>
      </p:sp>
    </p:spTree>
    <p:extLst>
      <p:ext uri="{BB962C8B-B14F-4D97-AF65-F5344CB8AC3E}">
        <p14:creationId xmlns:p14="http://schemas.microsoft.com/office/powerpoint/2010/main" val="118819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example, European Social Survey 2004, 2008 and 2018:</a:t>
            </a:r>
          </a:p>
          <a:p>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Three Different (distinct) sets of data with a different variables all measuring legal marriage status.</a:t>
            </a: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Represented variables link variables which are directly comparable</a:t>
            </a:r>
            <a:r>
              <a:rPr lang="en-GB" sz="1200" kern="1200" baseline="0" dirty="0">
                <a:solidFill>
                  <a:schemeClr val="tx1"/>
                </a:solidFill>
                <a:effectLst/>
                <a:latin typeface="+mn-lt"/>
                <a:ea typeface="+mn-ea"/>
                <a:cs typeface="+mn-cs"/>
              </a:rPr>
              <a:t> and have the s</a:t>
            </a:r>
            <a:r>
              <a:rPr lang="en-GB" sz="1200" kern="1200" dirty="0">
                <a:solidFill>
                  <a:schemeClr val="tx1"/>
                </a:solidFill>
                <a:effectLst/>
                <a:latin typeface="+mn-lt"/>
                <a:ea typeface="+mn-ea"/>
                <a:cs typeface="+mn-cs"/>
              </a:rPr>
              <a:t>ame representation of the value domain. It doesn’t care about the question asked- only the value domain.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represented variable is a way to measure marriage and so links to the marriage conceptual variable.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(Value domain = Variable representation in DDI-Lifecycle)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2E7B8E-2A5B-4963-98B3-F55FF1DA915E}" type="slidenum">
              <a:rPr lang="sv-SE" smtClean="0"/>
              <a:pPr/>
              <a:t>24</a:t>
            </a:fld>
            <a:endParaRPr lang="sv-SE"/>
          </a:p>
        </p:txBody>
      </p:sp>
    </p:spTree>
    <p:extLst>
      <p:ext uri="{BB962C8B-B14F-4D97-AF65-F5344CB8AC3E}">
        <p14:creationId xmlns:p14="http://schemas.microsoft.com/office/powerpoint/2010/main" val="25426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9758" indent="-57724">
              <a:spcBef>
                <a:spcPts val="0"/>
              </a:spcBef>
              <a:buSzPts val="2800"/>
              <a:buNone/>
            </a:pPr>
            <a:r>
              <a:rPr lang="en-US" dirty="0"/>
              <a:t>Wide Data</a:t>
            </a:r>
          </a:p>
          <a:p>
            <a:pPr marL="779275" indent="-57724">
              <a:spcBef>
                <a:spcPts val="0"/>
              </a:spcBef>
              <a:buSzPts val="2800"/>
              <a:buNone/>
            </a:pPr>
            <a:r>
              <a:rPr lang="en-US" sz="2400" dirty="0"/>
              <a:t>Traditional rectangular unit record data sets. Each record has a unit identifier and a set of measures for the same unit</a:t>
            </a:r>
          </a:p>
          <a:p>
            <a:pPr marL="779275" indent="-57724">
              <a:spcBef>
                <a:spcPts val="0"/>
              </a:spcBef>
              <a:buSzPts val="2800"/>
              <a:buNone/>
            </a:pPr>
            <a:endParaRPr lang="en-US" sz="2500" dirty="0"/>
          </a:p>
          <a:p>
            <a:pPr marL="259758" indent="-57724">
              <a:spcBef>
                <a:spcPts val="0"/>
              </a:spcBef>
              <a:buSzPts val="2800"/>
              <a:buNone/>
            </a:pPr>
            <a:r>
              <a:rPr lang="en-US" dirty="0"/>
              <a:t>Long Data</a:t>
            </a:r>
          </a:p>
          <a:p>
            <a:pPr marL="779275" indent="-57724">
              <a:spcBef>
                <a:spcPts val="0"/>
              </a:spcBef>
              <a:buSzPts val="2800"/>
              <a:buNone/>
            </a:pPr>
            <a:r>
              <a:rPr lang="en-US" sz="2400" dirty="0"/>
              <a:t>Each record has a unit identifier and a set of measures but there may be multiple records for any given unit. The structure is used for many different data types, for example event data and spell data</a:t>
            </a:r>
          </a:p>
          <a:p>
            <a:pPr marL="779275" indent="-57724">
              <a:spcBef>
                <a:spcPts val="0"/>
              </a:spcBef>
              <a:buSzPts val="2800"/>
              <a:buNone/>
            </a:pPr>
            <a:endParaRPr lang="en-US" sz="2500" dirty="0"/>
          </a:p>
          <a:p>
            <a:pPr marL="259758" indent="-57724">
              <a:spcBef>
                <a:spcPts val="0"/>
              </a:spcBef>
              <a:buSzPts val="2800"/>
              <a:buNone/>
            </a:pPr>
            <a:r>
              <a:rPr lang="en-US" dirty="0"/>
              <a:t>Multi-Dimensional Data</a:t>
            </a:r>
          </a:p>
          <a:p>
            <a:pPr marL="779275" indent="-57724">
              <a:spcBef>
                <a:spcPts val="0"/>
              </a:spcBef>
              <a:buSzPts val="2800"/>
              <a:buNone/>
            </a:pPr>
            <a:r>
              <a:rPr lang="en-US" sz="2400" dirty="0"/>
              <a:t>Data in which observations are identified using a set of dimensions. Examples are multi-dimensional cubes and time series</a:t>
            </a:r>
          </a:p>
          <a:p>
            <a:pPr marL="779275" indent="-57724">
              <a:spcBef>
                <a:spcPts val="0"/>
              </a:spcBef>
              <a:buSzPts val="2800"/>
              <a:buNone/>
            </a:pPr>
            <a:endParaRPr lang="en-US" sz="2500" dirty="0"/>
          </a:p>
          <a:p>
            <a:pPr marL="259758" indent="-57724">
              <a:spcBef>
                <a:spcPts val="0"/>
              </a:spcBef>
              <a:buSzPts val="2800"/>
              <a:buNone/>
            </a:pPr>
            <a:r>
              <a:rPr lang="en-US" dirty="0"/>
              <a:t>Key-Value Data	</a:t>
            </a:r>
          </a:p>
          <a:p>
            <a:pPr marL="779275" lvl="1" indent="-57724">
              <a:spcBef>
                <a:spcPts val="0"/>
              </a:spcBef>
              <a:buSzPts val="2800"/>
              <a:buNone/>
            </a:pPr>
            <a:r>
              <a:rPr lang="en-US" sz="2100" dirty="0"/>
              <a:t>	</a:t>
            </a:r>
            <a:r>
              <a:rPr lang="en-US" dirty="0"/>
              <a:t>Set of measures, each paired with an identifier</a:t>
            </a:r>
          </a:p>
        </p:txBody>
      </p:sp>
      <p:sp>
        <p:nvSpPr>
          <p:cNvPr id="4" name="Slide Number Placeholder 3"/>
          <p:cNvSpPr>
            <a:spLocks noGrp="1"/>
          </p:cNvSpPr>
          <p:nvPr>
            <p:ph type="sldNum" sz="quarter" idx="10"/>
          </p:nvPr>
        </p:nvSpPr>
        <p:spPr/>
        <p:txBody>
          <a:bodyPr/>
          <a:lstStyle/>
          <a:p>
            <a:fld id="{2871D656-562F-4672-9768-3C654A67C616}" type="slidenum">
              <a:rPr lang="en-US" smtClean="0"/>
              <a:pPr/>
              <a:t>28</a:t>
            </a:fld>
            <a:endParaRPr lang="en-US"/>
          </a:p>
        </p:txBody>
      </p:sp>
    </p:spTree>
    <p:extLst>
      <p:ext uri="{BB962C8B-B14F-4D97-AF65-F5344CB8AC3E}">
        <p14:creationId xmlns:p14="http://schemas.microsoft.com/office/powerpoint/2010/main" val="94360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871D656-562F-4672-9768-3C654A67C616}" type="slidenum">
              <a:rPr lang="en-US" smtClean="0"/>
              <a:pPr/>
              <a:t>29</a:t>
            </a:fld>
            <a:endParaRPr lang="en-US"/>
          </a:p>
        </p:txBody>
      </p:sp>
    </p:spTree>
    <p:extLst>
      <p:ext uri="{BB962C8B-B14F-4D97-AF65-F5344CB8AC3E}">
        <p14:creationId xmlns:p14="http://schemas.microsoft.com/office/powerpoint/2010/main" val="329447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example: DDI-CDI builds up compound keys from components. For Long structures there are identifier, measure and attribute components. </a:t>
            </a:r>
          </a:p>
          <a:p>
            <a:r>
              <a:rPr lang="en-US" dirty="0"/>
              <a:t>Here Position is intended as an attribute of the blood pressure measurement. More on that in the next slide. A long structure has a column that is problematic for describing this as a traditional record. The </a:t>
            </a:r>
          </a:p>
          <a:p>
            <a:endParaRPr lang="en-US" dirty="0"/>
          </a:p>
          <a:p>
            <a:r>
              <a:rPr lang="en-US" dirty="0"/>
              <a:t>Value column does not have a single concept or datatype, instead there is another column that has a code that indicates what the measure is. This is a common type of  structure for event or stream data. Here, the value column is associated with a VariableValueComponent and the Measure column is associated with the VariableDescriptorComponent.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IdentifierComponent</a:t>
            </a:r>
            <a:r>
              <a:rPr lang="en-US" sz="1200" kern="1200" dirty="0">
                <a:solidFill>
                  <a:schemeClr val="tx1"/>
                </a:solidFill>
                <a:effectLst/>
                <a:latin typeface="+mn-lt"/>
                <a:ea typeface="+mn-ea"/>
                <a:cs typeface="+mn-cs"/>
              </a:rPr>
              <a:t> – one of possibly several components that together identify the Unit associated with the measures and attributes. </a:t>
            </a:r>
            <a:endParaRPr lang="nb-NO"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AttributeComponent</a:t>
            </a:r>
            <a:r>
              <a:rPr lang="en-US" sz="1200" kern="1200" dirty="0">
                <a:solidFill>
                  <a:schemeClr val="tx1"/>
                </a:solidFill>
                <a:effectLst/>
                <a:latin typeface="+mn-lt"/>
                <a:ea typeface="+mn-ea"/>
                <a:cs typeface="+mn-cs"/>
              </a:rPr>
              <a:t> – an attribute that annotates the associated measure values. </a:t>
            </a:r>
            <a:endParaRPr lang="nb-NO"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VariableDescriptorComponent</a:t>
            </a:r>
            <a:r>
              <a:rPr lang="en-US" sz="1200" kern="1200" dirty="0">
                <a:solidFill>
                  <a:schemeClr val="tx1"/>
                </a:solidFill>
                <a:effectLst/>
                <a:latin typeface="+mn-lt"/>
                <a:ea typeface="+mn-ea"/>
                <a:cs typeface="+mn-cs"/>
              </a:rPr>
              <a:t> – an indicator of the </a:t>
            </a:r>
            <a:r>
              <a:rPr lang="en-US" sz="1200" kern="1200" dirty="0" err="1">
                <a:solidFill>
                  <a:schemeClr val="tx1"/>
                </a:solidFill>
                <a:effectLst/>
                <a:latin typeface="+mn-lt"/>
                <a:ea typeface="+mn-ea"/>
                <a:cs typeface="+mn-cs"/>
              </a:rPr>
              <a:t>InstanceVariable</a:t>
            </a:r>
            <a:r>
              <a:rPr lang="en-US" sz="1200" kern="1200" dirty="0">
                <a:solidFill>
                  <a:schemeClr val="tx1"/>
                </a:solidFill>
                <a:effectLst/>
                <a:latin typeface="+mn-lt"/>
                <a:ea typeface="+mn-ea"/>
                <a:cs typeface="+mn-cs"/>
              </a:rPr>
              <a:t> in each associated </a:t>
            </a:r>
            <a:r>
              <a:rPr lang="en-US" sz="1200" kern="1200" dirty="0" err="1">
                <a:solidFill>
                  <a:schemeClr val="tx1"/>
                </a:solidFill>
                <a:effectLst/>
                <a:latin typeface="+mn-lt"/>
                <a:ea typeface="+mn-ea"/>
                <a:cs typeface="+mn-cs"/>
              </a:rPr>
              <a:t>VariableValueComponent</a:t>
            </a:r>
            <a:r>
              <a:rPr lang="en-US"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VariableValueComponent</a:t>
            </a:r>
            <a:r>
              <a:rPr lang="en-US" sz="1200" kern="1200" dirty="0">
                <a:solidFill>
                  <a:schemeClr val="tx1"/>
                </a:solidFill>
                <a:effectLst/>
                <a:latin typeface="+mn-lt"/>
                <a:ea typeface="+mn-ea"/>
                <a:cs typeface="+mn-cs"/>
              </a:rPr>
              <a:t> – defines a column that has a value associated with the value in the </a:t>
            </a:r>
            <a:r>
              <a:rPr lang="en-US" sz="1200" kern="1200" dirty="0" err="1">
                <a:solidFill>
                  <a:schemeClr val="tx1"/>
                </a:solidFill>
                <a:effectLst/>
                <a:latin typeface="+mn-lt"/>
                <a:ea typeface="+mn-ea"/>
                <a:cs typeface="+mn-cs"/>
              </a:rPr>
              <a:t>VariableDescriptorComponent</a:t>
            </a:r>
            <a:r>
              <a:rPr lang="en-US" sz="1200" kern="1200" dirty="0">
                <a:solidFill>
                  <a:schemeClr val="tx1"/>
                </a:solidFill>
                <a:effectLst/>
                <a:latin typeface="+mn-lt"/>
                <a:ea typeface="+mn-ea"/>
                <a:cs typeface="+mn-cs"/>
              </a:rPr>
              <a:t>. A </a:t>
            </a:r>
            <a:r>
              <a:rPr lang="en-US" sz="1200" b="1" kern="1200" dirty="0">
                <a:solidFill>
                  <a:schemeClr val="tx1"/>
                </a:solidFill>
                <a:effectLst/>
                <a:latin typeface="+mn-lt"/>
                <a:ea typeface="+mn-ea"/>
                <a:cs typeface="+mn-cs"/>
              </a:rPr>
              <a:t>character</a:t>
            </a:r>
            <a:r>
              <a:rPr lang="en-US" sz="1200" kern="1200" dirty="0">
                <a:solidFill>
                  <a:schemeClr val="tx1"/>
                </a:solidFill>
                <a:effectLst/>
                <a:latin typeface="+mn-lt"/>
                <a:ea typeface="+mn-ea"/>
                <a:cs typeface="+mn-cs"/>
              </a:rPr>
              <a:t> datatype for the associated </a:t>
            </a:r>
            <a:r>
              <a:rPr lang="en-US" sz="1200" kern="1200" dirty="0" err="1">
                <a:solidFill>
                  <a:schemeClr val="tx1"/>
                </a:solidFill>
                <a:effectLst/>
                <a:latin typeface="+mn-lt"/>
                <a:ea typeface="+mn-ea"/>
                <a:cs typeface="+mn-cs"/>
              </a:rPr>
              <a:t>RepresentedVariable</a:t>
            </a:r>
            <a:r>
              <a:rPr lang="en-US" sz="1200" kern="1200" dirty="0">
                <a:solidFill>
                  <a:schemeClr val="tx1"/>
                </a:solidFill>
                <a:effectLst/>
                <a:latin typeface="+mn-lt"/>
                <a:ea typeface="+mn-ea"/>
                <a:cs typeface="+mn-cs"/>
              </a:rPr>
              <a:t> would be required. </a:t>
            </a:r>
            <a:endParaRPr lang="nb-NO"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NB: In many statistical platforms there are tools to reshape data between wide and long format. Many have restrictions that would force all of the measure values to have the same datatype (e.g. all numeric).</a:t>
            </a:r>
            <a:endParaRPr lang="nb-NO"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MeasureComponent</a:t>
            </a:r>
            <a:r>
              <a:rPr lang="en-US" sz="1200" kern="1200" dirty="0">
                <a:solidFill>
                  <a:schemeClr val="tx1"/>
                </a:solidFill>
                <a:effectLst/>
                <a:latin typeface="+mn-lt"/>
                <a:ea typeface="+mn-ea"/>
                <a:cs typeface="+mn-cs"/>
              </a:rPr>
              <a:t> (not in the example) – a measure just like in the wide layout. This allows a hybrid wide-tall layout. There is no such column in the example above.</a:t>
            </a:r>
            <a:endParaRPr lang="nb-NO"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0AF796-6038-4A37-81B4-65B81D74E855}" type="slidenum">
              <a:rPr lang="en-US" smtClean="0"/>
              <a:pPr/>
              <a:t>30</a:t>
            </a:fld>
            <a:endParaRPr lang="en-US"/>
          </a:p>
        </p:txBody>
      </p:sp>
    </p:spTree>
    <p:extLst>
      <p:ext uri="{BB962C8B-B14F-4D97-AF65-F5344CB8AC3E}">
        <p14:creationId xmlns:p14="http://schemas.microsoft.com/office/powerpoint/2010/main" val="75193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All of the preceding structures are built up as sets of DataPoints.</a:t>
            </a:r>
          </a:p>
          <a:p>
            <a:r>
              <a:rPr lang="en-US" dirty="0"/>
              <a:t>It might be worth describing this one model diagram in detail, The Datum ties together the InstanceVariable, the InstanceValue and the ConceptualValue.  Contained in a DataPoint, the InstanceValue is the physical  representation of the person’s systolic BP at that point in time. In this case it is a string. The InstanceVariable carries the metadata described earlier. </a:t>
            </a:r>
          </a:p>
          <a:p>
            <a:r>
              <a:rPr lang="en-US" dirty="0"/>
              <a:t>There could be many InstanceValues representing the same </a:t>
            </a:r>
            <a:r>
              <a:rPr lang="en-US" dirty="0" err="1"/>
              <a:t>ConceptualValue</a:t>
            </a:r>
            <a:r>
              <a:rPr lang="en-US" dirty="0"/>
              <a:t>. </a:t>
            </a:r>
          </a:p>
          <a:p>
            <a:r>
              <a:rPr lang="en-US" dirty="0"/>
              <a:t>The model does not require the use of Datum and </a:t>
            </a:r>
            <a:r>
              <a:rPr lang="en-US" dirty="0" err="1"/>
              <a:t>ConceptualValue</a:t>
            </a:r>
            <a:r>
              <a:rPr lang="en-US" dirty="0"/>
              <a:t> though. Data can be described with </a:t>
            </a:r>
            <a:r>
              <a:rPr lang="en-US" dirty="0" err="1"/>
              <a:t>InstanceValue</a:t>
            </a:r>
            <a:r>
              <a:rPr lang="en-US" dirty="0"/>
              <a:t> and </a:t>
            </a:r>
            <a:r>
              <a:rPr lang="en-US" dirty="0" err="1"/>
              <a:t>DataPoint</a:t>
            </a:r>
            <a:r>
              <a:rPr lang="en-US" dirty="0"/>
              <a:t> if explicitly tracking measurements is not needed.</a:t>
            </a:r>
          </a:p>
        </p:txBody>
      </p:sp>
      <p:sp>
        <p:nvSpPr>
          <p:cNvPr id="4" name="Slide Number Placeholder 3"/>
          <p:cNvSpPr>
            <a:spLocks noGrp="1"/>
          </p:cNvSpPr>
          <p:nvPr>
            <p:ph type="sldNum" sz="quarter" idx="5"/>
          </p:nvPr>
        </p:nvSpPr>
        <p:spPr/>
        <p:txBody>
          <a:bodyPr/>
          <a:lstStyle/>
          <a:p>
            <a:fld id="{FE0AF796-6038-4A37-81B4-65B81D74E855}" type="slidenum">
              <a:rPr lang="en-US" smtClean="0"/>
              <a:t>31</a:t>
            </a:fld>
            <a:endParaRPr lang="en-US"/>
          </a:p>
        </p:txBody>
      </p:sp>
    </p:spTree>
    <p:extLst>
      <p:ext uri="{BB962C8B-B14F-4D97-AF65-F5344CB8AC3E}">
        <p14:creationId xmlns:p14="http://schemas.microsoft.com/office/powerpoint/2010/main" val="36638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domains not only deal with different concepts, but also may have different expectations for data structure. A cross – domain standard needs to be able to deal with, and transform among the differences.</a:t>
            </a:r>
          </a:p>
          <a:p>
            <a:r>
              <a:rPr lang="en-US" dirty="0"/>
              <a:t>No standard is going to be able to include all of the details needed to thoroughly document and integrate data across disciplines. Referencing metadata in other standards can help, but software using the referenced information faces the same dilemma – it must be able to understand the structure of anything it needs to use.</a:t>
            </a:r>
          </a:p>
        </p:txBody>
      </p:sp>
      <p:sp>
        <p:nvSpPr>
          <p:cNvPr id="4" name="Slide Number Placeholder 3"/>
          <p:cNvSpPr>
            <a:spLocks noGrp="1"/>
          </p:cNvSpPr>
          <p:nvPr>
            <p:ph type="sldNum" sz="quarter" idx="5"/>
          </p:nvPr>
        </p:nvSpPr>
        <p:spPr/>
        <p:txBody>
          <a:bodyPr/>
          <a:lstStyle/>
          <a:p>
            <a:fld id="{C1BDA552-B92C-46B0-B61A-27A2E5699F30}" type="slidenum">
              <a:rPr lang="en-US" smtClean="0"/>
              <a:t>32</a:t>
            </a:fld>
            <a:endParaRPr lang="en-US"/>
          </a:p>
        </p:txBody>
      </p:sp>
    </p:spTree>
    <p:extLst>
      <p:ext uri="{BB962C8B-B14F-4D97-AF65-F5344CB8AC3E}">
        <p14:creationId xmlns:p14="http://schemas.microsoft.com/office/powerpoint/2010/main" val="3059198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source: https://www.fiskeridir.no/Yrkesfiske/Tall-og-analyse/Fangst-og-kvoter/Fangst/Fangst-fordelt-paa-art</a:t>
            </a:r>
          </a:p>
        </p:txBody>
      </p:sp>
      <p:sp>
        <p:nvSpPr>
          <p:cNvPr id="4" name="Slide Number Placeholder 3"/>
          <p:cNvSpPr>
            <a:spLocks noGrp="1"/>
          </p:cNvSpPr>
          <p:nvPr>
            <p:ph type="sldNum" sz="quarter" idx="5"/>
          </p:nvPr>
        </p:nvSpPr>
        <p:spPr/>
        <p:txBody>
          <a:bodyPr/>
          <a:lstStyle/>
          <a:p>
            <a:fld id="{FE0AF796-6038-4A37-81B4-65B81D74E855}" type="slidenum">
              <a:rPr lang="en-US" smtClean="0"/>
              <a:pPr/>
              <a:t>33</a:t>
            </a:fld>
            <a:endParaRPr lang="en-US"/>
          </a:p>
        </p:txBody>
      </p:sp>
    </p:spTree>
    <p:extLst>
      <p:ext uri="{BB962C8B-B14F-4D97-AF65-F5344CB8AC3E}">
        <p14:creationId xmlns:p14="http://schemas.microsoft.com/office/powerpoint/2010/main" val="372142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Calibri"/>
                <a:ea typeface="Calibri"/>
                <a:cs typeface="Calibri"/>
                <a:sym typeface="Calibri"/>
              </a:rPr>
              <a:t>Streaming data may involve a flexible set of measures arriving at unpredictable times. Structures that may be useful for streaming data include the long structure (like for event data) or a key value store. </a:t>
            </a: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Calibri"/>
                <a:ea typeface="Calibri"/>
                <a:cs typeface="Calibri"/>
                <a:sym typeface="Calibri"/>
              </a:rPr>
              <a:t>With a long structure measure variables, may be associated with identifier variables (such as a sensor identifier) and attribute variables (such as time of measurement, time of receipt, location of measurement).</a:t>
            </a:r>
            <a:endParaRPr dirty="0">
              <a:solidFill>
                <a:schemeClr val="dk1"/>
              </a:solidFill>
              <a:latin typeface="Calibri"/>
              <a:ea typeface="Calibri"/>
              <a:cs typeface="Calibri"/>
              <a:sym typeface="Calibri"/>
            </a:endParaRPr>
          </a:p>
          <a:p>
            <a:pPr marL="0" lvl="0" indent="0" algn="l" rtl="0">
              <a:spcBef>
                <a:spcPts val="1200"/>
              </a:spcBef>
              <a:spcAft>
                <a:spcPts val="0"/>
              </a:spcAft>
              <a:buNone/>
            </a:pPr>
            <a:r>
              <a:rPr lang="en-US" dirty="0">
                <a:solidFill>
                  <a:schemeClr val="dk1"/>
                </a:solidFill>
                <a:latin typeface="Calibri"/>
                <a:ea typeface="Calibri"/>
                <a:cs typeface="Calibri"/>
                <a:sym typeface="Calibri"/>
              </a:rPr>
              <a:t>An example sensor observation from the W3C Semantic Sensor Network Ontology (SSN) (</a:t>
            </a:r>
            <a:r>
              <a:rPr lang="en-US" u="sng" dirty="0">
                <a:solidFill>
                  <a:schemeClr val="hlink"/>
                </a:solidFill>
                <a:latin typeface="Calibri"/>
                <a:ea typeface="Calibri"/>
                <a:cs typeface="Calibri"/>
                <a:sym typeface="Calibri"/>
                <a:hlinkClick r:id="rId3"/>
              </a:rPr>
              <a:t>https://www.w3.org/TR/vocab-ssn/#iphone_barometer-sosa</a:t>
            </a:r>
            <a:r>
              <a:rPr lang="en-US" dirty="0">
                <a:solidFill>
                  <a:schemeClr val="dk1"/>
                </a:solidFill>
                <a:latin typeface="Calibri"/>
                <a:ea typeface="Calibri"/>
                <a:cs typeface="Calibri"/>
                <a:sym typeface="Calibri"/>
              </a:rPr>
              <a:t>) is of a barometric pressure taken by an iPhone.</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Upper table: Long format:</a:t>
            </a: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The value </a:t>
            </a:r>
            <a:r>
              <a:rPr lang="en-US" dirty="0" err="1">
                <a:solidFill>
                  <a:schemeClr val="dk1"/>
                </a:solidFill>
                <a:latin typeface="Calibri"/>
                <a:ea typeface="Calibri"/>
                <a:cs typeface="Calibri"/>
                <a:sym typeface="Calibri"/>
              </a:rPr>
              <a:t>atmosphericPressurehPa</a:t>
            </a:r>
            <a:r>
              <a:rPr lang="en-US" dirty="0">
                <a:solidFill>
                  <a:schemeClr val="dk1"/>
                </a:solidFill>
                <a:latin typeface="Calibri"/>
                <a:ea typeface="Calibri"/>
                <a:cs typeface="Calibri"/>
                <a:sym typeface="Calibri"/>
              </a:rPr>
              <a:t> is a code that points to a variable that links to the Concept “</a:t>
            </a:r>
            <a:r>
              <a:rPr lang="en-US" dirty="0" err="1">
                <a:solidFill>
                  <a:schemeClr val="dk1"/>
                </a:solidFill>
                <a:latin typeface="Calibri"/>
                <a:ea typeface="Calibri"/>
                <a:cs typeface="Calibri"/>
                <a:sym typeface="Calibri"/>
              </a:rPr>
              <a:t>earthAtmosphere</a:t>
            </a:r>
            <a:r>
              <a:rPr lang="en-US" dirty="0">
                <a:solidFill>
                  <a:schemeClr val="dk1"/>
                </a:solidFill>
                <a:latin typeface="Calibri"/>
                <a:ea typeface="Calibri"/>
                <a:cs typeface="Calibri"/>
                <a:sym typeface="Calibri"/>
              </a:rPr>
              <a:t>” in units of </a:t>
            </a:r>
            <a:r>
              <a:rPr lang="en-US" dirty="0" err="1">
                <a:solidFill>
                  <a:schemeClr val="dk1"/>
                </a:solidFill>
                <a:latin typeface="Calibri"/>
                <a:ea typeface="Calibri"/>
                <a:cs typeface="Calibri"/>
                <a:sym typeface="Calibri"/>
              </a:rPr>
              <a:t>hectoPascal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hPa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Lower table: Key Value Store format: </a:t>
            </a: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The </a:t>
            </a:r>
            <a:r>
              <a:rPr lang="en-US" dirty="0" err="1">
                <a:solidFill>
                  <a:schemeClr val="dk1"/>
                </a:solidFill>
                <a:latin typeface="Calibri"/>
                <a:ea typeface="Calibri"/>
                <a:cs typeface="Calibri"/>
                <a:sym typeface="Calibri"/>
              </a:rPr>
              <a:t>SensorID</a:t>
            </a:r>
            <a:r>
              <a:rPr lang="en-US" dirty="0">
                <a:solidFill>
                  <a:schemeClr val="dk1"/>
                </a:solidFill>
                <a:latin typeface="Calibri"/>
                <a:ea typeface="Calibri"/>
                <a:cs typeface="Calibri"/>
                <a:sym typeface="Calibri"/>
              </a:rPr>
              <a:t> and Property are concatenated into a single Key. The Key could be decomposed into the </a:t>
            </a:r>
            <a:r>
              <a:rPr lang="en-US" dirty="0" err="1">
                <a:solidFill>
                  <a:schemeClr val="dk1"/>
                </a:solidFill>
                <a:latin typeface="Calibri"/>
                <a:ea typeface="Calibri"/>
                <a:cs typeface="Calibri"/>
                <a:sym typeface="Calibri"/>
              </a:rPr>
              <a:t>SensorID</a:t>
            </a:r>
            <a:r>
              <a:rPr lang="en-US" dirty="0">
                <a:solidFill>
                  <a:schemeClr val="dk1"/>
                </a:solidFill>
                <a:latin typeface="Calibri"/>
                <a:ea typeface="Calibri"/>
                <a:cs typeface="Calibri"/>
                <a:sym typeface="Calibri"/>
              </a:rPr>
              <a:t> and Property components as needed.</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Calibri"/>
                <a:ea typeface="Calibri"/>
                <a:cs typeface="Calibri"/>
                <a:sym typeface="Calibri"/>
              </a:rPr>
              <a:t>Measures may involve datatypes not</a:t>
            </a:r>
            <a:r>
              <a:rPr lang="en-US" baseline="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currently described in DDI (images, sound recording, etc.) but envisioned for future updates such as for Qualitative data.</a:t>
            </a:r>
            <a:endParaRPr dirty="0">
              <a:solidFill>
                <a:schemeClr val="dk1"/>
              </a:solidFill>
              <a:latin typeface="Calibri"/>
              <a:ea typeface="Calibri"/>
              <a:cs typeface="Calibri"/>
              <a:sym typeface="Calibri"/>
            </a:endParaRPr>
          </a:p>
          <a:p>
            <a:pPr marL="0" lvl="0" indent="0" algn="l" rtl="0">
              <a:spcBef>
                <a:spcPts val="1200"/>
              </a:spcBef>
              <a:spcAft>
                <a:spcPts val="0"/>
              </a:spcAft>
              <a:buNone/>
            </a:pPr>
            <a:endParaRPr dirty="0">
              <a:solidFill>
                <a:schemeClr val="dk1"/>
              </a:solidFill>
              <a:latin typeface="Calibri"/>
              <a:ea typeface="Calibri"/>
              <a:cs typeface="Calibri"/>
              <a:sym typeface="Calibri"/>
            </a:endParaRPr>
          </a:p>
        </p:txBody>
      </p:sp>
      <p:sp>
        <p:nvSpPr>
          <p:cNvPr id="325" name="Google Shape;3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2469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versions of DDI would have difficulty in documenting these three representations (Instance values) of the weight of entry 101 at 2020-07-14T13:54 as representing the same thing.</a:t>
            </a:r>
          </a:p>
          <a:p>
            <a:endParaRPr lang="en-US" dirty="0"/>
          </a:p>
          <a:p>
            <a:r>
              <a:rPr lang="en-US" dirty="0"/>
              <a:t>DDI-CDI allows for identifying DataPoints through the use of keys. </a:t>
            </a:r>
          </a:p>
        </p:txBody>
      </p:sp>
      <p:sp>
        <p:nvSpPr>
          <p:cNvPr id="4" name="Slide Number Placeholder 3"/>
          <p:cNvSpPr>
            <a:spLocks noGrp="1"/>
          </p:cNvSpPr>
          <p:nvPr>
            <p:ph type="sldNum" sz="quarter" idx="5"/>
          </p:nvPr>
        </p:nvSpPr>
        <p:spPr/>
        <p:txBody>
          <a:bodyPr/>
          <a:lstStyle/>
          <a:p>
            <a:fld id="{FE0AF796-6038-4A37-81B4-65B81D74E855}" type="slidenum">
              <a:rPr lang="en-US" smtClean="0"/>
              <a:t>35</a:t>
            </a:fld>
            <a:endParaRPr lang="en-US"/>
          </a:p>
        </p:txBody>
      </p:sp>
    </p:spTree>
    <p:extLst>
      <p:ext uri="{BB962C8B-B14F-4D97-AF65-F5344CB8AC3E}">
        <p14:creationId xmlns:p14="http://schemas.microsoft.com/office/powerpoint/2010/main" val="171367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nb-NO" dirty="0"/>
          </a:p>
        </p:txBody>
      </p:sp>
    </p:spTree>
    <p:extLst>
      <p:ext uri="{BB962C8B-B14F-4D97-AF65-F5344CB8AC3E}">
        <p14:creationId xmlns:p14="http://schemas.microsoft.com/office/powerpoint/2010/main" val="171338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1D656-562F-4672-9768-3C654A67C616}" type="slidenum">
              <a:rPr lang="en-US" smtClean="0"/>
              <a:pPr/>
              <a:t>51</a:t>
            </a:fld>
            <a:endParaRPr lang="en-US"/>
          </a:p>
        </p:txBody>
      </p:sp>
    </p:spTree>
    <p:extLst>
      <p:ext uri="{BB962C8B-B14F-4D97-AF65-F5344CB8AC3E}">
        <p14:creationId xmlns:p14="http://schemas.microsoft.com/office/powerpoint/2010/main" val="419638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138D6-192C-4989-8768-5E262BF9E849}" type="slidenum">
              <a:rPr lang="en-US" smtClean="0"/>
              <a:t>59</a:t>
            </a:fld>
            <a:endParaRPr lang="en-US"/>
          </a:p>
        </p:txBody>
      </p:sp>
    </p:spTree>
    <p:extLst>
      <p:ext uri="{BB962C8B-B14F-4D97-AF65-F5344CB8AC3E}">
        <p14:creationId xmlns:p14="http://schemas.microsoft.com/office/powerpoint/2010/main" val="340034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0532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Back row,</a:t>
            </a:r>
            <a:r>
              <a:rPr lang="en-US" baseline="0" dirty="0"/>
              <a:t> from left: Joachim Wackerow, Dan Gillman, Larry Hoyle, Arofan Gregory, Jay Greenfield</a:t>
            </a:r>
          </a:p>
          <a:p>
            <a:pPr marL="0" lvl="0" indent="0" algn="l" rtl="0">
              <a:spcBef>
                <a:spcPts val="0"/>
              </a:spcBef>
              <a:spcAft>
                <a:spcPts val="0"/>
              </a:spcAft>
              <a:buNone/>
            </a:pPr>
            <a:r>
              <a:rPr lang="en-US" baseline="0" dirty="0"/>
              <a:t>In front, from left: Hilde Orten, Flavio Rizzolo</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Not on the picture: Oliver Hopt, Wendy Thomas</a:t>
            </a:r>
            <a:endParaRPr lang="en-US" dirty="0"/>
          </a:p>
          <a:p>
            <a:pPr marL="0" lvl="0" indent="0" algn="l" rtl="0">
              <a:spcBef>
                <a:spcPts val="0"/>
              </a:spcBef>
              <a:spcAft>
                <a:spcPts val="0"/>
              </a:spcAft>
              <a:buNone/>
            </a:pPr>
            <a:endParaRPr dirty="0"/>
          </a:p>
        </p:txBody>
      </p:sp>
      <p:sp>
        <p:nvSpPr>
          <p:cNvPr id="332" name="Google Shape;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nb-NO" dirty="0"/>
          </a:p>
        </p:txBody>
      </p:sp>
    </p:spTree>
    <p:extLst>
      <p:ext uri="{BB962C8B-B14F-4D97-AF65-F5344CB8AC3E}">
        <p14:creationId xmlns:p14="http://schemas.microsoft.com/office/powerpoint/2010/main" val="345873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nb-NO" dirty="0"/>
          </a:p>
        </p:txBody>
      </p:sp>
    </p:spTree>
    <p:extLst>
      <p:ext uri="{BB962C8B-B14F-4D97-AF65-F5344CB8AC3E}">
        <p14:creationId xmlns:p14="http://schemas.microsoft.com/office/powerpoint/2010/main" val="313277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Variable Cascade was developed as part of the DDI-CDI (DDI4) development. It</a:t>
            </a:r>
            <a:r>
              <a:rPr lang="en-US" baseline="0" dirty="0"/>
              <a:t> is also taken on board in DDI-Lifecycle</a:t>
            </a:r>
            <a:endParaRPr lang="nb-NO" dirty="0"/>
          </a:p>
        </p:txBody>
      </p:sp>
      <p:sp>
        <p:nvSpPr>
          <p:cNvPr id="4" name="Slide Number Placeholder 3"/>
          <p:cNvSpPr>
            <a:spLocks noGrp="1"/>
          </p:cNvSpPr>
          <p:nvPr>
            <p:ph type="sldNum" sz="quarter" idx="10"/>
          </p:nvPr>
        </p:nvSpPr>
        <p:spPr/>
        <p:txBody>
          <a:bodyPr/>
          <a:lstStyle/>
          <a:p>
            <a:fld id="{2871D656-562F-4672-9768-3C654A67C616}" type="slidenum">
              <a:rPr lang="en-US" smtClean="0"/>
              <a:pPr/>
              <a:t>20</a:t>
            </a:fld>
            <a:endParaRPr lang="en-US"/>
          </a:p>
        </p:txBody>
      </p:sp>
    </p:spTree>
    <p:extLst>
      <p:ext uri="{BB962C8B-B14F-4D97-AF65-F5344CB8AC3E}">
        <p14:creationId xmlns:p14="http://schemas.microsoft.com/office/powerpoint/2010/main" val="69250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ConceptualVariable holds information at a very general level.</a:t>
            </a:r>
          </a:p>
        </p:txBody>
      </p:sp>
      <p:sp>
        <p:nvSpPr>
          <p:cNvPr id="4" name="Slide Number Placeholder 3"/>
          <p:cNvSpPr>
            <a:spLocks noGrp="1"/>
          </p:cNvSpPr>
          <p:nvPr>
            <p:ph type="sldNum" sz="quarter" idx="5"/>
          </p:nvPr>
        </p:nvSpPr>
        <p:spPr/>
        <p:txBody>
          <a:bodyPr/>
          <a:lstStyle/>
          <a:p>
            <a:fld id="{FE0AF796-6038-4A37-81B4-65B81D74E855}" type="slidenum">
              <a:rPr lang="en-US" smtClean="0"/>
              <a:pPr/>
              <a:t>21</a:t>
            </a:fld>
            <a:endParaRPr lang="en-US"/>
          </a:p>
        </p:txBody>
      </p:sp>
    </p:spTree>
    <p:extLst>
      <p:ext uri="{BB962C8B-B14F-4D97-AF65-F5344CB8AC3E}">
        <p14:creationId xmlns:p14="http://schemas.microsoft.com/office/powerpoint/2010/main" val="13546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RepresentedVariable</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ConceptualVariable</a:t>
            </a:r>
            <a:r>
              <a:rPr lang="en-US" sz="1200" b="0" i="0" u="none" strike="noStrike" kern="1200" baseline="0" dirty="0">
                <a:solidFill>
                  <a:schemeClr val="tx1"/>
                </a:solidFill>
                <a:latin typeface="+mn-lt"/>
                <a:ea typeface="+mn-ea"/>
                <a:cs typeface="+mn-cs"/>
              </a:rPr>
              <a:t> with a substantive value domain specified.</a:t>
            </a:r>
          </a:p>
        </p:txBody>
      </p:sp>
      <p:sp>
        <p:nvSpPr>
          <p:cNvPr id="4" name="Slide Number Placeholder 3"/>
          <p:cNvSpPr>
            <a:spLocks noGrp="1"/>
          </p:cNvSpPr>
          <p:nvPr>
            <p:ph type="sldNum" sz="quarter" idx="5"/>
          </p:nvPr>
        </p:nvSpPr>
        <p:spPr/>
        <p:txBody>
          <a:bodyPr/>
          <a:lstStyle/>
          <a:p>
            <a:fld id="{FE0AF796-6038-4A37-81B4-65B81D74E855}" type="slidenum">
              <a:rPr lang="en-US" smtClean="0"/>
              <a:pPr/>
              <a:t>22</a:t>
            </a:fld>
            <a:endParaRPr lang="en-US"/>
          </a:p>
        </p:txBody>
      </p:sp>
    </p:spTree>
    <p:extLst>
      <p:ext uri="{BB962C8B-B14F-4D97-AF65-F5344CB8AC3E}">
        <p14:creationId xmlns:p14="http://schemas.microsoft.com/office/powerpoint/2010/main" val="223233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7B24-5046-4E24-8358-DF61AF64D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0D5398B-BCAA-4BAC-AAD4-5B83EA145D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42DAF3-576D-4B9B-AB27-C7858BF9C885}"/>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5" name="Footer Placeholder 4">
            <a:extLst>
              <a:ext uri="{FF2B5EF4-FFF2-40B4-BE49-F238E27FC236}">
                <a16:creationId xmlns:a16="http://schemas.microsoft.com/office/drawing/2014/main" id="{B1E4344C-2349-46BB-82C3-423E41C6C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D4F37-F0A7-46B7-BBF7-18B72CB3CA14}"/>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43799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35D0-4847-4A58-9F13-DBA5389B0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48F1C2-E883-4CCE-9152-0407271090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C5C96-0BDA-47B4-AE93-1872D1FA8510}"/>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5" name="Footer Placeholder 4">
            <a:extLst>
              <a:ext uri="{FF2B5EF4-FFF2-40B4-BE49-F238E27FC236}">
                <a16:creationId xmlns:a16="http://schemas.microsoft.com/office/drawing/2014/main" id="{793D3CB5-4EEA-4AD4-AC1E-66F368512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C9056-C82C-43F3-8C26-3724A5BCC9EB}"/>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365019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E0E54-0896-43EB-94AA-A7830EBAC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0795C7-B3D9-492E-8883-D4BD56F22C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157B4-EAD4-47C2-BBCA-7B7E4F435BAB}"/>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5" name="Footer Placeholder 4">
            <a:extLst>
              <a:ext uri="{FF2B5EF4-FFF2-40B4-BE49-F238E27FC236}">
                <a16:creationId xmlns:a16="http://schemas.microsoft.com/office/drawing/2014/main" id="{5CE3C215-E350-4CCD-8269-3D0F159DFD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A0F0B5-8F1E-4BCF-AF84-8D458C63AB39}"/>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184161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F84E-C466-4EA4-8E44-5936E8EE43C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9A85261-7C66-4AC7-B60B-832819A54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1B1531-9337-4ABB-9B39-2A2F1DB4EE9B}"/>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5" name="Footer Placeholder 4">
            <a:extLst>
              <a:ext uri="{FF2B5EF4-FFF2-40B4-BE49-F238E27FC236}">
                <a16:creationId xmlns:a16="http://schemas.microsoft.com/office/drawing/2014/main" id="{5CB2D0D5-F42C-41E4-8580-FE657523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26C500-D12E-4730-A8BF-C88ACB75726D}"/>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424181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DFAF-9EA0-4A6A-A901-942CE5248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4C2BB8-1312-478B-BB62-9991576B0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3AFA1-5D28-44B4-87E8-55D2FF96E374}"/>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5" name="Footer Placeholder 4">
            <a:extLst>
              <a:ext uri="{FF2B5EF4-FFF2-40B4-BE49-F238E27FC236}">
                <a16:creationId xmlns:a16="http://schemas.microsoft.com/office/drawing/2014/main" id="{0AF1D87F-7C67-451A-B588-3D380C8951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812481-624C-4714-B106-8A6846B48118}"/>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414228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45AA-3D29-4062-90FC-9FF2A0832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1656D-C1A2-405B-B4F8-E626C090D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C6967A-C821-4E6E-B7D5-97F063C8A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7AE79-0086-40F7-9649-1DA5E17BB8F7}"/>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6" name="Footer Placeholder 5">
            <a:extLst>
              <a:ext uri="{FF2B5EF4-FFF2-40B4-BE49-F238E27FC236}">
                <a16:creationId xmlns:a16="http://schemas.microsoft.com/office/drawing/2014/main" id="{B6D99D01-0814-4571-9C8D-F4E1BA4B7D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7CBB7C-59BB-4635-8AAF-B97602E8C013}"/>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13584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3963-07FE-4D4F-BA7E-0987F44B6F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96486-FF52-49F0-B6B4-69BD6D513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9B8C06-3718-40FE-8EAC-612C92EB91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46EAC7-1833-4B16-B5BC-7D0B5FB62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B7B68B-3DBE-41A1-A8CC-19097286CA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8EDA1-0958-4687-A6C5-AAE6C25C8DE2}"/>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8" name="Footer Placeholder 7">
            <a:extLst>
              <a:ext uri="{FF2B5EF4-FFF2-40B4-BE49-F238E27FC236}">
                <a16:creationId xmlns:a16="http://schemas.microsoft.com/office/drawing/2014/main" id="{3034B16B-8A7F-4779-A158-D80C70F27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20FA56F-2CFD-48B5-9A4A-7D857730881C}"/>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9536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D097-9AA3-4D2A-B455-A367BE97A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EA1E1-FC51-4690-A2CE-90155B1ADBB4}"/>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4" name="Footer Placeholder 3">
            <a:extLst>
              <a:ext uri="{FF2B5EF4-FFF2-40B4-BE49-F238E27FC236}">
                <a16:creationId xmlns:a16="http://schemas.microsoft.com/office/drawing/2014/main" id="{8CB6FAF7-4ACE-4353-B270-A9831D4FF2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DCB935E-D38B-4C5C-81C3-59EED331A137}"/>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110992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337BEE-BBAA-46E3-A512-7B37048AD902}"/>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3" name="Footer Placeholder 2">
            <a:extLst>
              <a:ext uri="{FF2B5EF4-FFF2-40B4-BE49-F238E27FC236}">
                <a16:creationId xmlns:a16="http://schemas.microsoft.com/office/drawing/2014/main" id="{C9EC39E4-4DB8-408D-87BC-6C4F59B994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AA7E214-8AC0-4151-BF8F-C27E9174D5AE}"/>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402868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2BF0-ECE6-49F0-9150-B41B3958D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E42571-5446-42DF-8B5E-04DBC872D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31C4462-B86F-4AE6-BF82-0626F1314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7B95B-E9CE-4AE6-ACCA-AD5823CE8DD7}"/>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6" name="Footer Placeholder 5">
            <a:extLst>
              <a:ext uri="{FF2B5EF4-FFF2-40B4-BE49-F238E27FC236}">
                <a16:creationId xmlns:a16="http://schemas.microsoft.com/office/drawing/2014/main" id="{C7EA85BD-51DC-4743-86BD-A01852222E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24A61B-43E1-4087-A3C1-88CF65CDAA6C}"/>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235335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420C-B10F-4069-9E6F-F8CC36247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9DC1B-8E79-4CA8-ADFC-DFD51FA3A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F72EED6-400C-4ADA-AC8D-D212BF6F3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037CD-B929-4CB2-A1B9-B78AEAB85823}"/>
              </a:ext>
            </a:extLst>
          </p:cNvPr>
          <p:cNvSpPr>
            <a:spLocks noGrp="1"/>
          </p:cNvSpPr>
          <p:nvPr>
            <p:ph type="dt" sz="half" idx="10"/>
          </p:nvPr>
        </p:nvSpPr>
        <p:spPr>
          <a:xfrm>
            <a:off x="838200" y="6356350"/>
            <a:ext cx="2743200" cy="365125"/>
          </a:xfrm>
          <a:prstGeom prst="rect">
            <a:avLst/>
          </a:prstGeom>
        </p:spPr>
        <p:txBody>
          <a:bodyPr/>
          <a:lstStyle/>
          <a:p>
            <a:fld id="{55166024-4973-42BF-BAE7-822B8A1507B5}" type="datetimeFigureOut">
              <a:rPr lang="en-US" smtClean="0"/>
              <a:pPr/>
              <a:t>6/30/2021</a:t>
            </a:fld>
            <a:endParaRPr lang="en-US"/>
          </a:p>
        </p:txBody>
      </p:sp>
      <p:sp>
        <p:nvSpPr>
          <p:cNvPr id="6" name="Footer Placeholder 5">
            <a:extLst>
              <a:ext uri="{FF2B5EF4-FFF2-40B4-BE49-F238E27FC236}">
                <a16:creationId xmlns:a16="http://schemas.microsoft.com/office/drawing/2014/main" id="{95F55CE6-9CB0-4D41-A92A-2A53EEC31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3509D9-8310-4A35-8144-A09C44EAE4EA}"/>
              </a:ext>
            </a:extLst>
          </p:cNvPr>
          <p:cNvSpPr>
            <a:spLocks noGrp="1"/>
          </p:cNvSpPr>
          <p:nvPr>
            <p:ph type="sldNum" sz="quarter" idx="12"/>
          </p:nvPr>
        </p:nvSpPr>
        <p:spPr/>
        <p:txBody>
          <a:bodyPr/>
          <a:lstStyle/>
          <a:p>
            <a:fld id="{0985606F-733B-4E08-B72E-A48E497F7D8B}" type="slidenum">
              <a:rPr lang="en-US" smtClean="0"/>
              <a:pPr/>
              <a:t>‹#›</a:t>
            </a:fld>
            <a:endParaRPr lang="en-US"/>
          </a:p>
        </p:txBody>
      </p:sp>
    </p:spTree>
    <p:extLst>
      <p:ext uri="{BB962C8B-B14F-4D97-AF65-F5344CB8AC3E}">
        <p14:creationId xmlns:p14="http://schemas.microsoft.com/office/powerpoint/2010/main" val="110405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4BDD4-349E-4023-8592-1BE3A4577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EEF6E-7D2D-4BE1-86C8-79D50EC60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2A0245-1297-42CB-910A-9DD3E9BDE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5606F-733B-4E08-B72E-A48E497F7D8B}" type="slidenum">
              <a:rPr lang="en-US" smtClean="0"/>
              <a:pPr/>
              <a:t>‹#›</a:t>
            </a:fld>
            <a:endParaRPr lang="en-US"/>
          </a:p>
        </p:txBody>
      </p:sp>
      <p:pic>
        <p:nvPicPr>
          <p:cNvPr id="1026" name="Picture 2">
            <a:extLst>
              <a:ext uri="{FF2B5EF4-FFF2-40B4-BE49-F238E27FC236}">
                <a16:creationId xmlns:a16="http://schemas.microsoft.com/office/drawing/2014/main" id="{8B15BD08-0F93-4F3C-9208-D88AEBFF9E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004" y="6311900"/>
            <a:ext cx="1020391"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39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lpha.lshtm.ac.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kuscholarworks.ku.edu/handle/1808/27778" TargetMode="External"/><Relationship Id="rId4" Type="http://schemas.openxmlformats.org/officeDocument/2006/relationships/hyperlink" Target="https://kuscholarworks.ku.edu/handle/1808/27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20https:/ddi-alliance.atlassian.net/wiki/spaces/DDI4/pages/55377937/Spri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di-alliance.atlassian.net/wiki/spaces/DDI4/pages/707624961/Dagstuhl+Sprint+October+201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4710EC3E-21BD-45F1-9425-DFBDF13CE179}"/>
              </a:ext>
            </a:extLst>
          </p:cNvPr>
          <p:cNvSpPr/>
          <p:nvPr/>
        </p:nvSpPr>
        <p:spPr bwMode="auto">
          <a:xfrm>
            <a:off x="9569923" y="6380192"/>
            <a:ext cx="2448271" cy="338554"/>
          </a:xfrm>
          <a:prstGeom prst="rect">
            <a:avLst/>
          </a:prstGeom>
          <a:noFill/>
        </p:spPr>
        <p:txBody>
          <a:bodyPr wrap="square" rtlCol="0">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800" dirty="0">
                <a:latin typeface="Arial" panose="020B0604020202020204" pitchFamily="34" charset="0"/>
                <a:cs typeface="Arial" panose="020B0604020202020204" pitchFamily="34" charset="0"/>
              </a:rPr>
              <a:t>This work is licensed under </a:t>
            </a:r>
            <a:r>
              <a:rPr lang="en-US" sz="800" dirty="0">
                <a:latin typeface="Arial" panose="020B0604020202020204" pitchFamily="34" charset="0"/>
                <a:cs typeface="Arial" panose="020B0604020202020204" pitchFamily="34" charset="0"/>
                <a:hlinkClick r:id="rId2"/>
              </a:rPr>
              <a:t>Creative Commons Attribution 4.0 International License</a:t>
            </a:r>
            <a:r>
              <a:rPr lang="en-US" sz="800" dirty="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p:txBody>
      </p:sp>
      <p:pic>
        <p:nvPicPr>
          <p:cNvPr id="7" name="Picture 13">
            <a:extLst>
              <a:ext uri="{FF2B5EF4-FFF2-40B4-BE49-F238E27FC236}">
                <a16:creationId xmlns:a16="http://schemas.microsoft.com/office/drawing/2014/main" id="{4FAB5F2A-389D-48BC-AE1F-D2A40D5B6A7E}"/>
              </a:ext>
              <a:ext uri="{C183D7F6-B498-43B3-948B-1728B52AA6E4}">
                <adec:decorative xmlns:adec="http://schemas.microsoft.com/office/drawing/2017/decorative" val="1"/>
              </a:ext>
            </a:extLst>
          </p:cNvPr>
          <p:cNvPicPr>
            <a:picLocks noChangeAspect="1" noChangeArrowheads="1"/>
          </p:cNvPicPr>
          <p:nvPr/>
        </p:nvPicPr>
        <p:blipFill>
          <a:blip r:embed="rId3"/>
          <a:stretch/>
        </p:blipFill>
        <p:spPr bwMode="auto">
          <a:xfrm>
            <a:off x="11154099" y="5981523"/>
            <a:ext cx="419100" cy="433388"/>
          </a:xfrm>
          <a:prstGeom prst="rect">
            <a:avLst/>
          </a:prstGeom>
          <a:noFill/>
          <a:ln>
            <a:noFill/>
          </a:ln>
        </p:spPr>
      </p:pic>
      <p:pic>
        <p:nvPicPr>
          <p:cNvPr id="8" name="Picture 14">
            <a:extLst>
              <a:ext uri="{FF2B5EF4-FFF2-40B4-BE49-F238E27FC236}">
                <a16:creationId xmlns:a16="http://schemas.microsoft.com/office/drawing/2014/main" id="{0C2744B7-6968-4A43-969F-B90ABDCD90E3}"/>
              </a:ext>
              <a:ext uri="{C183D7F6-B498-43B3-948B-1728B52AA6E4}">
                <adec:decorative xmlns:adec="http://schemas.microsoft.com/office/drawing/2017/decorative" val="1"/>
              </a:ext>
            </a:extLst>
          </p:cNvPr>
          <p:cNvPicPr>
            <a:picLocks noChangeAspect="1" noChangeArrowheads="1"/>
          </p:cNvPicPr>
          <p:nvPr/>
        </p:nvPicPr>
        <p:blipFill>
          <a:blip r:embed="rId4"/>
          <a:stretch/>
        </p:blipFill>
        <p:spPr bwMode="auto">
          <a:xfrm>
            <a:off x="11560108" y="5997528"/>
            <a:ext cx="458086" cy="447792"/>
          </a:xfrm>
          <a:prstGeom prst="rect">
            <a:avLst/>
          </a:prstGeom>
          <a:noFill/>
          <a:ln>
            <a:noFill/>
          </a:ln>
        </p:spPr>
      </p:pic>
      <p:sp>
        <p:nvSpPr>
          <p:cNvPr id="11" name="Title 1">
            <a:extLst>
              <a:ext uri="{FF2B5EF4-FFF2-40B4-BE49-F238E27FC236}">
                <a16:creationId xmlns:a16="http://schemas.microsoft.com/office/drawing/2014/main" id="{212D1A4D-24DD-4C0C-8E89-31EE0F2FE19E}"/>
              </a:ext>
            </a:extLst>
          </p:cNvPr>
          <p:cNvSpPr txBox="1">
            <a:spLocks/>
          </p:cNvSpPr>
          <p:nvPr/>
        </p:nvSpPr>
        <p:spPr>
          <a:xfrm>
            <a:off x="1524000" y="1122363"/>
            <a:ext cx="9144000" cy="23876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dirty="0"/>
              <a:t>DDI-CDI Overview, Status, and Implementation</a:t>
            </a:r>
          </a:p>
        </p:txBody>
      </p:sp>
      <p:sp>
        <p:nvSpPr>
          <p:cNvPr id="12" name="Subtitle 2">
            <a:extLst>
              <a:ext uri="{FF2B5EF4-FFF2-40B4-BE49-F238E27FC236}">
                <a16:creationId xmlns:a16="http://schemas.microsoft.com/office/drawing/2014/main" id="{1888CD56-B829-480A-B8C4-C3BAEE69097A}"/>
              </a:ext>
            </a:extLst>
          </p:cNvPr>
          <p:cNvSpPr>
            <a:spLocks noGrp="1"/>
          </p:cNvSpPr>
          <p:nvPr>
            <p:ph type="subTitle" idx="1"/>
          </p:nvPr>
        </p:nvSpPr>
        <p:spPr>
          <a:xfrm>
            <a:off x="1524000" y="3648691"/>
            <a:ext cx="9144000" cy="1655762"/>
          </a:xfrm>
        </p:spPr>
        <p:txBody>
          <a:bodyPr/>
          <a:lstStyle/>
          <a:p>
            <a:r>
              <a:rPr lang="en-US" dirty="0"/>
              <a:t>DDI Training Group</a:t>
            </a:r>
          </a:p>
          <a:p>
            <a:r>
              <a:rPr lang="en-US" i="1" dirty="0"/>
              <a:t>DDI Alliance</a:t>
            </a:r>
          </a:p>
        </p:txBody>
      </p:sp>
    </p:spTree>
    <p:extLst>
      <p:ext uri="{BB962C8B-B14F-4D97-AF65-F5344CB8AC3E}">
        <p14:creationId xmlns:p14="http://schemas.microsoft.com/office/powerpoint/2010/main" val="232375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07D7-A4E0-4976-8642-5AB8A16FE360}"/>
              </a:ext>
            </a:extLst>
          </p:cNvPr>
          <p:cNvSpPr>
            <a:spLocks noGrp="1"/>
          </p:cNvSpPr>
          <p:nvPr>
            <p:ph type="title"/>
          </p:nvPr>
        </p:nvSpPr>
        <p:spPr/>
        <p:txBody>
          <a:bodyPr/>
          <a:lstStyle/>
          <a:p>
            <a:r>
              <a:rPr lang="en-US" dirty="0"/>
              <a:t>History: MRT and DDI Developments</a:t>
            </a:r>
          </a:p>
        </p:txBody>
      </p:sp>
      <p:sp>
        <p:nvSpPr>
          <p:cNvPr id="3" name="Content Placeholder 2">
            <a:extLst>
              <a:ext uri="{FF2B5EF4-FFF2-40B4-BE49-F238E27FC236}">
                <a16:creationId xmlns:a16="http://schemas.microsoft.com/office/drawing/2014/main" id="{8AF92C3D-0244-4BC1-961B-03338CBE3AE6}"/>
              </a:ext>
            </a:extLst>
          </p:cNvPr>
          <p:cNvSpPr>
            <a:spLocks noGrp="1"/>
          </p:cNvSpPr>
          <p:nvPr>
            <p:ph idx="1"/>
          </p:nvPr>
        </p:nvSpPr>
        <p:spPr>
          <a:xfrm>
            <a:off x="838200" y="1575582"/>
            <a:ext cx="10515600" cy="4628270"/>
          </a:xfrm>
        </p:spPr>
        <p:txBody>
          <a:bodyPr>
            <a:normAutofit fontScale="77500" lnSpcReduction="20000"/>
          </a:bodyPr>
          <a:lstStyle/>
          <a:p>
            <a:r>
              <a:rPr lang="en-US" dirty="0"/>
              <a:t>DDI was working on a “model-driven” version of the standard for many years – “DDI 4” or “DDI Moving Forward”</a:t>
            </a:r>
          </a:p>
          <a:p>
            <a:pPr lvl="1"/>
            <a:r>
              <a:rPr lang="en-US" dirty="0"/>
              <a:t>This work is the basis of DDI-CDI</a:t>
            </a:r>
          </a:p>
          <a:p>
            <a:pPr lvl="1"/>
            <a:r>
              <a:rPr lang="en-US" dirty="0"/>
              <a:t>This work has also informed developments in DDI Lifecycle</a:t>
            </a:r>
          </a:p>
          <a:p>
            <a:r>
              <a:rPr lang="en-US" dirty="0"/>
              <a:t>In the margins of the 2018 European DDI User </a:t>
            </a:r>
            <a:r>
              <a:rPr lang="en-US" dirty="0">
                <a:solidFill>
                  <a:schemeClr val="tx1"/>
                </a:solidFill>
              </a:rPr>
              <a:t>Conference</a:t>
            </a:r>
            <a:r>
              <a:rPr lang="en-US" dirty="0"/>
              <a:t> (Berlin) it was agreed that a “core” of the next-generation/model based DDI work should be brought to market</a:t>
            </a:r>
          </a:p>
          <a:p>
            <a:r>
              <a:rPr lang="en-US" dirty="0"/>
              <a:t>A 1-year timeframe was proposed but as usual it took basically forever – thanks COVID! (Qualify w/ first public review version)</a:t>
            </a:r>
          </a:p>
          <a:p>
            <a:r>
              <a:rPr lang="en-US" dirty="0"/>
              <a:t>The Modelling, Representation and Testing (MRT) group was formed in early 2019</a:t>
            </a:r>
          </a:p>
          <a:p>
            <a:r>
              <a:rPr lang="en-US" dirty="0"/>
              <a:t>The working process was to base models on implementations, tested against real-world use cases</a:t>
            </a:r>
          </a:p>
          <a:p>
            <a:pPr lvl="1"/>
            <a:r>
              <a:rPr lang="en-US" dirty="0">
                <a:hlinkClick r:id="rId3"/>
              </a:rPr>
              <a:t>ALPHA Network</a:t>
            </a:r>
            <a:endParaRPr lang="en-US" dirty="0"/>
          </a:p>
          <a:p>
            <a:pPr lvl="1"/>
            <a:r>
              <a:rPr lang="en-US" dirty="0"/>
              <a:t>DDI R Libraries (references: </a:t>
            </a:r>
            <a:r>
              <a:rPr lang="en-US" dirty="0">
                <a:hlinkClick r:id="rId4"/>
              </a:rPr>
              <a:t>1</a:t>
            </a:r>
            <a:r>
              <a:rPr lang="en-US" dirty="0"/>
              <a:t>, </a:t>
            </a:r>
            <a:r>
              <a:rPr lang="en-US" dirty="0">
                <a:hlinkClick r:id="rId5"/>
              </a:rPr>
              <a:t>2</a:t>
            </a:r>
            <a:r>
              <a:rPr lang="en-US" dirty="0"/>
              <a:t>)</a:t>
            </a:r>
          </a:p>
          <a:p>
            <a:pPr lvl="1"/>
            <a:r>
              <a:rPr lang="en-US" dirty="0"/>
              <a:t>Others (</a:t>
            </a:r>
            <a:r>
              <a:rPr lang="en-US" dirty="0">
                <a:solidFill>
                  <a:schemeClr val="tx1"/>
                </a:solidFill>
              </a:rPr>
              <a:t>U.S. Bureau of Labor Statistics</a:t>
            </a:r>
            <a:r>
              <a:rPr lang="en-US" dirty="0"/>
              <a:t> for time series, etc.)</a:t>
            </a:r>
          </a:p>
          <a:p>
            <a:endParaRPr lang="en-US" dirty="0"/>
          </a:p>
        </p:txBody>
      </p:sp>
    </p:spTree>
    <p:extLst>
      <p:ext uri="{BB962C8B-B14F-4D97-AF65-F5344CB8AC3E}">
        <p14:creationId xmlns:p14="http://schemas.microsoft.com/office/powerpoint/2010/main" val="89341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5101-C48F-4F6B-B73D-7E8FBB58FEF4}"/>
              </a:ext>
            </a:extLst>
          </p:cNvPr>
          <p:cNvSpPr>
            <a:spLocks noGrp="1"/>
          </p:cNvSpPr>
          <p:nvPr>
            <p:ph type="title"/>
          </p:nvPr>
        </p:nvSpPr>
        <p:spPr/>
        <p:txBody>
          <a:bodyPr/>
          <a:lstStyle/>
          <a:p>
            <a:r>
              <a:rPr lang="en-US" dirty="0"/>
              <a:t>Group and Events</a:t>
            </a:r>
          </a:p>
        </p:txBody>
      </p:sp>
      <p:sp>
        <p:nvSpPr>
          <p:cNvPr id="3" name="Content Placeholder 2">
            <a:extLst>
              <a:ext uri="{FF2B5EF4-FFF2-40B4-BE49-F238E27FC236}">
                <a16:creationId xmlns:a16="http://schemas.microsoft.com/office/drawing/2014/main" id="{EFDE359C-EA5A-46C2-83E1-0FCA6DD9A067}"/>
              </a:ext>
            </a:extLst>
          </p:cNvPr>
          <p:cNvSpPr>
            <a:spLocks noGrp="1"/>
          </p:cNvSpPr>
          <p:nvPr>
            <p:ph idx="1"/>
          </p:nvPr>
        </p:nvSpPr>
        <p:spPr/>
        <p:txBody>
          <a:bodyPr>
            <a:normAutofit fontScale="77500" lnSpcReduction="20000"/>
          </a:bodyPr>
          <a:lstStyle/>
          <a:p>
            <a:r>
              <a:rPr lang="en-US" dirty="0"/>
              <a:t>Confluence </a:t>
            </a:r>
            <a:r>
              <a:rPr lang="en-US" dirty="0">
                <a:hlinkClick r:id="rId3" action="ppaction://hlinkfile"/>
              </a:rPr>
              <a:t>Sprints Page</a:t>
            </a:r>
            <a:r>
              <a:rPr lang="en-US" dirty="0"/>
              <a:t> lists the events in the development of DDI 4 (and CDI)</a:t>
            </a:r>
          </a:p>
          <a:p>
            <a:r>
              <a:rPr lang="en-US" dirty="0"/>
              <a:t>MRT: small group (9 members) meeting weekly (and more) for over a year</a:t>
            </a:r>
          </a:p>
          <a:p>
            <a:r>
              <a:rPr lang="en-US" dirty="0"/>
              <a:t>No turn-over – members have been extremely focused and disciplined</a:t>
            </a:r>
          </a:p>
          <a:p>
            <a:r>
              <a:rPr lang="en-US" dirty="0"/>
              <a:t>Ottawa Sprint in margins of NADDI 2019</a:t>
            </a:r>
          </a:p>
          <a:p>
            <a:r>
              <a:rPr lang="en-US" dirty="0" err="1"/>
              <a:t>Dagstuhl</a:t>
            </a:r>
            <a:r>
              <a:rPr lang="en-US" dirty="0"/>
              <a:t> Sprint in October 2019</a:t>
            </a:r>
          </a:p>
          <a:p>
            <a:r>
              <a:rPr lang="en-US" dirty="0"/>
              <a:t>Public Review Release April 2020</a:t>
            </a:r>
          </a:p>
          <a:p>
            <a:r>
              <a:rPr lang="en-US" dirty="0"/>
              <a:t>MRT has done 7 webinars to reach out to users in different areas (250+ people)</a:t>
            </a:r>
          </a:p>
          <a:p>
            <a:pPr lvl="1"/>
            <a:r>
              <a:rPr lang="en-US" dirty="0"/>
              <a:t>In collaboration with CODATA</a:t>
            </a:r>
          </a:p>
          <a:p>
            <a:pPr lvl="1"/>
            <a:r>
              <a:rPr lang="en-US" dirty="0"/>
              <a:t>More are planned</a:t>
            </a:r>
          </a:p>
          <a:p>
            <a:r>
              <a:rPr lang="en-US" dirty="0"/>
              <a:t>Communications with management, technical committee work, marketing, and training groups within the DDI Alliance have been emphasized</a:t>
            </a:r>
          </a:p>
        </p:txBody>
      </p:sp>
    </p:spTree>
    <p:extLst>
      <p:ext uri="{BB962C8B-B14F-4D97-AF65-F5344CB8AC3E}">
        <p14:creationId xmlns:p14="http://schemas.microsoft.com/office/powerpoint/2010/main" val="415168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9"/>
          <p:cNvSpPr txBox="1">
            <a:spLocks noGrp="1"/>
          </p:cNvSpPr>
          <p:nvPr>
            <p:ph type="title"/>
          </p:nvPr>
        </p:nvSpPr>
        <p:spPr>
          <a:xfrm>
            <a:off x="2152879" y="394266"/>
            <a:ext cx="7886243" cy="994475"/>
          </a:xfrm>
          <a:prstGeom prst="rect">
            <a:avLst/>
          </a:prstGeom>
          <a:noFill/>
          <a:ln>
            <a:noFill/>
          </a:ln>
        </p:spPr>
        <p:txBody>
          <a:bodyPr spcFirstLastPara="1" vert="horz" wrap="square" lIns="77920" tIns="38950" rIns="77920" bIns="38950" rtlCol="0" anchor="ctr" anchorCtr="0">
            <a:normAutofit/>
          </a:bodyPr>
          <a:lstStyle/>
          <a:p>
            <a:pPr>
              <a:buSzPts val="4400"/>
            </a:pPr>
            <a:r>
              <a:rPr lang="en-US" dirty="0"/>
              <a:t>MRT Members</a:t>
            </a:r>
            <a:endParaRPr dirty="0"/>
          </a:p>
        </p:txBody>
      </p:sp>
      <p:sp>
        <p:nvSpPr>
          <p:cNvPr id="335" name="Google Shape;335;p9"/>
          <p:cNvSpPr txBox="1">
            <a:spLocks noGrp="1"/>
          </p:cNvSpPr>
          <p:nvPr>
            <p:ph idx="1"/>
          </p:nvPr>
        </p:nvSpPr>
        <p:spPr>
          <a:xfrm>
            <a:off x="1848511" y="1388740"/>
            <a:ext cx="2430445" cy="4577756"/>
          </a:xfrm>
          <a:prstGeom prst="rect">
            <a:avLst/>
          </a:prstGeom>
          <a:noFill/>
          <a:ln>
            <a:noFill/>
          </a:ln>
        </p:spPr>
        <p:txBody>
          <a:bodyPr spcFirstLastPara="1" vert="horz" wrap="square" lIns="77920" tIns="38950" rIns="77920" bIns="38950" rtlCol="0" anchor="t" anchorCtr="0">
            <a:normAutofit fontScale="55000" lnSpcReduction="20000"/>
          </a:bodyPr>
          <a:lstStyle/>
          <a:p>
            <a:pPr marL="194831" indent="-43296">
              <a:lnSpc>
                <a:spcPct val="150000"/>
              </a:lnSpc>
              <a:spcBef>
                <a:spcPts val="0"/>
              </a:spcBef>
              <a:buNone/>
            </a:pPr>
            <a:r>
              <a:rPr lang="en-US" b="1" i="1" dirty="0">
                <a:solidFill>
                  <a:schemeClr val="tx1"/>
                </a:solidFill>
              </a:rPr>
              <a:t>Back row, from left:</a:t>
            </a:r>
            <a:r>
              <a:rPr lang="en-US" i="1" dirty="0">
                <a:solidFill>
                  <a:schemeClr val="tx1"/>
                </a:solidFill>
              </a:rPr>
              <a:t> </a:t>
            </a:r>
            <a:r>
              <a:rPr lang="en-US" dirty="0">
                <a:solidFill>
                  <a:schemeClr val="tx1"/>
                </a:solidFill>
              </a:rPr>
              <a:t>Joachim </a:t>
            </a:r>
            <a:r>
              <a:rPr lang="en-US" dirty="0" err="1">
                <a:solidFill>
                  <a:schemeClr val="tx1"/>
                </a:solidFill>
              </a:rPr>
              <a:t>Wackerow</a:t>
            </a:r>
            <a:r>
              <a:rPr lang="en-US" dirty="0">
                <a:solidFill>
                  <a:schemeClr val="tx1"/>
                </a:solidFill>
              </a:rPr>
              <a:t> Dan Gillman</a:t>
            </a:r>
            <a:br>
              <a:rPr lang="en-US" dirty="0">
                <a:solidFill>
                  <a:schemeClr val="tx1"/>
                </a:solidFill>
              </a:rPr>
            </a:br>
            <a:r>
              <a:rPr lang="en-US" dirty="0">
                <a:solidFill>
                  <a:schemeClr val="tx1"/>
                </a:solidFill>
              </a:rPr>
              <a:t>Larry Hoyle</a:t>
            </a:r>
            <a:br>
              <a:rPr lang="en-US" dirty="0">
                <a:solidFill>
                  <a:schemeClr val="tx1"/>
                </a:solidFill>
              </a:rPr>
            </a:br>
            <a:r>
              <a:rPr lang="en-US" dirty="0">
                <a:solidFill>
                  <a:schemeClr val="tx1"/>
                </a:solidFill>
              </a:rPr>
              <a:t>Arofan Gregory</a:t>
            </a:r>
            <a:br>
              <a:rPr lang="en-US" dirty="0">
                <a:solidFill>
                  <a:schemeClr val="tx1"/>
                </a:solidFill>
              </a:rPr>
            </a:br>
            <a:r>
              <a:rPr lang="en-US" dirty="0">
                <a:solidFill>
                  <a:schemeClr val="tx1"/>
                </a:solidFill>
              </a:rPr>
              <a:t>Jay Greenfield</a:t>
            </a:r>
          </a:p>
          <a:p>
            <a:pPr marL="194831" indent="-43296">
              <a:lnSpc>
                <a:spcPct val="150000"/>
              </a:lnSpc>
              <a:spcBef>
                <a:spcPts val="0"/>
              </a:spcBef>
              <a:buNone/>
            </a:pPr>
            <a:r>
              <a:rPr lang="en-US" b="1" i="1" dirty="0">
                <a:solidFill>
                  <a:schemeClr val="tx1"/>
                </a:solidFill>
              </a:rPr>
              <a:t>Front row, from left: </a:t>
            </a:r>
            <a:r>
              <a:rPr lang="en-US" dirty="0">
                <a:solidFill>
                  <a:schemeClr val="tx1"/>
                </a:solidFill>
              </a:rPr>
              <a:t>Hilde </a:t>
            </a:r>
            <a:r>
              <a:rPr lang="en-US" dirty="0" err="1">
                <a:solidFill>
                  <a:schemeClr val="tx1"/>
                </a:solidFill>
              </a:rPr>
              <a:t>Orten</a:t>
            </a:r>
            <a:br>
              <a:rPr lang="en-US" dirty="0">
                <a:solidFill>
                  <a:schemeClr val="tx1"/>
                </a:solidFill>
              </a:rPr>
            </a:br>
            <a:r>
              <a:rPr lang="en-US" dirty="0">
                <a:solidFill>
                  <a:schemeClr val="tx1"/>
                </a:solidFill>
              </a:rPr>
              <a:t>Flavio Rizzolo</a:t>
            </a:r>
          </a:p>
          <a:p>
            <a:pPr marL="194831" indent="-43296">
              <a:lnSpc>
                <a:spcPct val="150000"/>
              </a:lnSpc>
              <a:spcBef>
                <a:spcPts val="0"/>
              </a:spcBef>
              <a:buNone/>
            </a:pPr>
            <a:r>
              <a:rPr lang="de-DE" b="1" i="1" dirty="0">
                <a:solidFill>
                  <a:schemeClr val="tx1"/>
                </a:solidFill>
              </a:rPr>
              <a:t>Not in picture:</a:t>
            </a:r>
            <a:r>
              <a:rPr lang="de-DE" dirty="0">
                <a:solidFill>
                  <a:schemeClr val="tx1"/>
                </a:solidFill>
              </a:rPr>
              <a:t> </a:t>
            </a:r>
          </a:p>
          <a:p>
            <a:pPr marL="194831" indent="-43296">
              <a:lnSpc>
                <a:spcPct val="150000"/>
              </a:lnSpc>
              <a:spcBef>
                <a:spcPts val="0"/>
              </a:spcBef>
              <a:buNone/>
            </a:pPr>
            <a:r>
              <a:rPr lang="en-US" dirty="0">
                <a:solidFill>
                  <a:schemeClr val="tx1"/>
                </a:solidFill>
              </a:rPr>
              <a:t>Oliver </a:t>
            </a:r>
            <a:r>
              <a:rPr lang="en-US" dirty="0" err="1">
                <a:solidFill>
                  <a:schemeClr val="tx1"/>
                </a:solidFill>
              </a:rPr>
              <a:t>Hopt</a:t>
            </a:r>
            <a:br>
              <a:rPr lang="en-US" dirty="0">
                <a:solidFill>
                  <a:schemeClr val="tx1"/>
                </a:solidFill>
              </a:rPr>
            </a:br>
            <a:r>
              <a:rPr lang="en-US" dirty="0">
                <a:solidFill>
                  <a:schemeClr val="tx1"/>
                </a:solidFill>
              </a:rPr>
              <a:t>Wendy Thomas</a:t>
            </a:r>
            <a:r>
              <a:rPr lang="de-DE" dirty="0">
                <a:solidFill>
                  <a:schemeClr val="tx1"/>
                </a:solidFill>
              </a:rPr>
              <a:t> </a:t>
            </a:r>
            <a:endParaRPr lang="en-US" dirty="0">
              <a:solidFill>
                <a:schemeClr val="tx1"/>
              </a:solidFill>
            </a:endParaRPr>
          </a:p>
          <a:p>
            <a:pPr marL="194831" indent="-43296">
              <a:lnSpc>
                <a:spcPct val="150000"/>
              </a:lnSpc>
              <a:spcBef>
                <a:spcPts val="0"/>
              </a:spcBef>
              <a:buNone/>
            </a:pPr>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88" y="1388740"/>
            <a:ext cx="5865870" cy="394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23823" y="5643407"/>
            <a:ext cx="4374802" cy="207701"/>
          </a:xfrm>
          <a:prstGeom prst="rect">
            <a:avLst/>
          </a:prstGeom>
        </p:spPr>
        <p:txBody>
          <a:bodyPr wrap="square">
            <a:spAutoFit/>
          </a:bodyPr>
          <a:lstStyle/>
          <a:p>
            <a:r>
              <a:rPr lang="en-US" sz="750" dirty="0">
                <a:hlinkClick r:id="rId4"/>
              </a:rPr>
              <a:t>https://ddi-alliance.atlassian.net/wiki/spaces/DDI4/pages/707624961/Dagstuhl+Sprint+October+2019</a:t>
            </a:r>
            <a:r>
              <a:rPr lang="en-US" sz="750" dirty="0"/>
              <a:t> </a:t>
            </a:r>
          </a:p>
        </p:txBody>
      </p:sp>
    </p:spTree>
    <p:extLst>
      <p:ext uri="{BB962C8B-B14F-4D97-AF65-F5344CB8AC3E}">
        <p14:creationId xmlns:p14="http://schemas.microsoft.com/office/powerpoint/2010/main" val="223585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7A8D-ED88-4CD8-AAF1-87D5C44244FA}"/>
              </a:ext>
            </a:extLst>
          </p:cNvPr>
          <p:cNvSpPr>
            <a:spLocks noGrp="1"/>
          </p:cNvSpPr>
          <p:nvPr>
            <p:ph type="title"/>
          </p:nvPr>
        </p:nvSpPr>
        <p:spPr/>
        <p:txBody>
          <a:bodyPr/>
          <a:lstStyle/>
          <a:p>
            <a:r>
              <a:rPr lang="en-US" dirty="0"/>
              <a:t>Evolution in Purpose</a:t>
            </a:r>
          </a:p>
        </p:txBody>
      </p:sp>
      <p:sp>
        <p:nvSpPr>
          <p:cNvPr id="3" name="Content Placeholder 2">
            <a:extLst>
              <a:ext uri="{FF2B5EF4-FFF2-40B4-BE49-F238E27FC236}">
                <a16:creationId xmlns:a16="http://schemas.microsoft.com/office/drawing/2014/main" id="{4D7B4B6E-4E37-452C-BB6D-4FA6556DB9FD}"/>
              </a:ext>
            </a:extLst>
          </p:cNvPr>
          <p:cNvSpPr>
            <a:spLocks noGrp="1"/>
          </p:cNvSpPr>
          <p:nvPr>
            <p:ph idx="1"/>
          </p:nvPr>
        </p:nvSpPr>
        <p:spPr/>
        <p:txBody>
          <a:bodyPr>
            <a:normAutofit/>
          </a:bodyPr>
          <a:lstStyle/>
          <a:p>
            <a:r>
              <a:rPr lang="en-US" dirty="0"/>
              <a:t>DDI-CDI was expected to be the “core” of a model-driven DDI </a:t>
            </a:r>
          </a:p>
          <a:p>
            <a:pPr lvl="1"/>
            <a:r>
              <a:rPr lang="en-US" dirty="0"/>
              <a:t>A “next generation” after DDI-Lifecycle</a:t>
            </a:r>
          </a:p>
          <a:p>
            <a:r>
              <a:rPr lang="en-US" dirty="0"/>
              <a:t>Implementation cases showed that something else was needed: a focus on data provenance and data integration</a:t>
            </a:r>
          </a:p>
          <a:p>
            <a:r>
              <a:rPr lang="en-US" dirty="0"/>
              <a:t>DDI-CDI has emerged as a </a:t>
            </a:r>
            <a:r>
              <a:rPr lang="en-US" i="1" dirty="0"/>
              <a:t>companion</a:t>
            </a:r>
            <a:r>
              <a:rPr lang="en-US" dirty="0"/>
              <a:t> to DDI-Codebook and DDI-Lifecycle, not a replacement for them</a:t>
            </a:r>
          </a:p>
          <a:p>
            <a:r>
              <a:rPr lang="en-US" dirty="0"/>
              <a:t>The Social, Behavioral, and Economic (SBE) community needs better data integration tools</a:t>
            </a:r>
          </a:p>
          <a:p>
            <a:pPr lvl="1"/>
            <a:r>
              <a:rPr lang="en-US" dirty="0"/>
              <a:t>So do other domains!</a:t>
            </a:r>
          </a:p>
        </p:txBody>
      </p:sp>
    </p:spTree>
    <p:extLst>
      <p:ext uri="{BB962C8B-B14F-4D97-AF65-F5344CB8AC3E}">
        <p14:creationId xmlns:p14="http://schemas.microsoft.com/office/powerpoint/2010/main" val="92019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DFF56-942E-4C40-AB5C-6EA9570254E0}"/>
              </a:ext>
            </a:extLst>
          </p:cNvPr>
          <p:cNvSpPr>
            <a:spLocks noGrp="1"/>
          </p:cNvSpPr>
          <p:nvPr>
            <p:ph type="title"/>
          </p:nvPr>
        </p:nvSpPr>
        <p:spPr/>
        <p:txBody>
          <a:bodyPr/>
          <a:lstStyle/>
          <a:p>
            <a:r>
              <a:rPr lang="en-US" dirty="0"/>
              <a:t>Scope and Design</a:t>
            </a:r>
          </a:p>
        </p:txBody>
      </p:sp>
      <p:sp>
        <p:nvSpPr>
          <p:cNvPr id="5" name="Text Placeholder 4">
            <a:extLst>
              <a:ext uri="{FF2B5EF4-FFF2-40B4-BE49-F238E27FC236}">
                <a16:creationId xmlns:a16="http://schemas.microsoft.com/office/drawing/2014/main" id="{5A394B27-F306-4F77-AF93-8056A90F97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7123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CE53-779A-41B7-BC2A-9F0A98270C15}"/>
              </a:ext>
            </a:extLst>
          </p:cNvPr>
          <p:cNvSpPr>
            <a:spLocks noGrp="1"/>
          </p:cNvSpPr>
          <p:nvPr>
            <p:ph type="title"/>
          </p:nvPr>
        </p:nvSpPr>
        <p:spPr/>
        <p:txBody>
          <a:bodyPr/>
          <a:lstStyle/>
          <a:p>
            <a:r>
              <a:rPr lang="en-US" dirty="0"/>
              <a:t>DDI-CDI within the Realm of Metadata Standards</a:t>
            </a:r>
          </a:p>
        </p:txBody>
      </p:sp>
      <p:sp>
        <p:nvSpPr>
          <p:cNvPr id="3" name="Content Placeholder 2">
            <a:extLst>
              <a:ext uri="{FF2B5EF4-FFF2-40B4-BE49-F238E27FC236}">
                <a16:creationId xmlns:a16="http://schemas.microsoft.com/office/drawing/2014/main" id="{D363324D-AA8B-4668-ADDF-1856363DB874}"/>
              </a:ext>
            </a:extLst>
          </p:cNvPr>
          <p:cNvSpPr>
            <a:spLocks noGrp="1"/>
          </p:cNvSpPr>
          <p:nvPr>
            <p:ph idx="1"/>
          </p:nvPr>
        </p:nvSpPr>
        <p:spPr/>
        <p:txBody>
          <a:bodyPr>
            <a:normAutofit/>
          </a:bodyPr>
          <a:lstStyle/>
          <a:p>
            <a:r>
              <a:rPr lang="en-US" dirty="0"/>
              <a:t>DDI-CDI does not replace existing domain metadata standards</a:t>
            </a:r>
          </a:p>
          <a:p>
            <a:pPr lvl="1"/>
            <a:r>
              <a:rPr lang="en-US" dirty="0"/>
              <a:t>DDI</a:t>
            </a:r>
            <a:r>
              <a:rPr lang="en-US" dirty="0">
                <a:solidFill>
                  <a:schemeClr val="tx1"/>
                </a:solidFill>
              </a:rPr>
              <a:t>-</a:t>
            </a:r>
            <a:r>
              <a:rPr lang="en-US" dirty="0"/>
              <a:t>C</a:t>
            </a:r>
            <a:r>
              <a:rPr lang="en-US" dirty="0">
                <a:solidFill>
                  <a:schemeClr val="tx1"/>
                </a:solidFill>
              </a:rPr>
              <a:t>odebook</a:t>
            </a:r>
            <a:r>
              <a:rPr lang="en-US" dirty="0"/>
              <a:t> or </a:t>
            </a:r>
            <a:r>
              <a:rPr lang="en-US" dirty="0">
                <a:solidFill>
                  <a:schemeClr val="tx1"/>
                </a:solidFill>
              </a:rPr>
              <a:t>DDI-Lifecycle for SBE sciences</a:t>
            </a:r>
          </a:p>
          <a:p>
            <a:pPr lvl="1"/>
            <a:r>
              <a:rPr lang="en-US" dirty="0"/>
              <a:t>Other fine-grained standards according to domain use (EML for ecology, OMOP CDM for clinical records, etc.)</a:t>
            </a:r>
          </a:p>
          <a:p>
            <a:pPr lvl="1"/>
            <a:r>
              <a:rPr lang="en-US" dirty="0"/>
              <a:t>It functions as a </a:t>
            </a:r>
            <a:r>
              <a:rPr lang="en-US" i="1" dirty="0"/>
              <a:t>complement</a:t>
            </a:r>
          </a:p>
          <a:p>
            <a:r>
              <a:rPr lang="en-US" dirty="0"/>
              <a:t>It adds support for understanding diverse types of data across domain boundaries</a:t>
            </a:r>
          </a:p>
          <a:p>
            <a:r>
              <a:rPr lang="en-US" dirty="0"/>
              <a:t>It expands the ability to describe process (provenance)</a:t>
            </a:r>
          </a:p>
          <a:p>
            <a:r>
              <a:rPr lang="en-US" dirty="0"/>
              <a:t>It provides a detailed description of integration between disparate types of data </a:t>
            </a:r>
          </a:p>
        </p:txBody>
      </p:sp>
    </p:spTree>
    <p:extLst>
      <p:ext uri="{BB962C8B-B14F-4D97-AF65-F5344CB8AC3E}">
        <p14:creationId xmlns:p14="http://schemas.microsoft.com/office/powerpoint/2010/main" val="197888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3EC0-7972-4B9B-A56B-867750DEEDEF}"/>
              </a:ext>
            </a:extLst>
          </p:cNvPr>
          <p:cNvSpPr>
            <a:spLocks noGrp="1"/>
          </p:cNvSpPr>
          <p:nvPr>
            <p:ph type="title"/>
          </p:nvPr>
        </p:nvSpPr>
        <p:spPr/>
        <p:txBody>
          <a:bodyPr/>
          <a:lstStyle/>
          <a:p>
            <a:r>
              <a:rPr lang="en-US" dirty="0"/>
              <a:t>The Model is the Main Thing!</a:t>
            </a:r>
          </a:p>
        </p:txBody>
      </p:sp>
      <p:sp>
        <p:nvSpPr>
          <p:cNvPr id="3" name="Content Placeholder 2">
            <a:extLst>
              <a:ext uri="{FF2B5EF4-FFF2-40B4-BE49-F238E27FC236}">
                <a16:creationId xmlns:a16="http://schemas.microsoft.com/office/drawing/2014/main" id="{C284A472-EE9E-4FB4-BF6C-A21CCC5251E5}"/>
              </a:ext>
            </a:extLst>
          </p:cNvPr>
          <p:cNvSpPr>
            <a:spLocks noGrp="1"/>
          </p:cNvSpPr>
          <p:nvPr>
            <p:ph idx="1"/>
          </p:nvPr>
        </p:nvSpPr>
        <p:spPr>
          <a:xfrm>
            <a:off x="800100" y="1460500"/>
            <a:ext cx="10515600" cy="5032375"/>
          </a:xfrm>
        </p:spPr>
        <p:txBody>
          <a:bodyPr>
            <a:normAutofit/>
          </a:bodyPr>
          <a:lstStyle/>
          <a:p>
            <a:r>
              <a:rPr lang="en-US" dirty="0"/>
              <a:t>A formal UML class model</a:t>
            </a:r>
          </a:p>
          <a:p>
            <a:r>
              <a:rPr lang="en-US" dirty="0"/>
              <a:t>Based on a subset of UML features</a:t>
            </a:r>
          </a:p>
          <a:p>
            <a:r>
              <a:rPr lang="en-US" dirty="0"/>
              <a:t>Expressed as Canonical XMI</a:t>
            </a:r>
          </a:p>
          <a:p>
            <a:pPr lvl="1"/>
            <a:r>
              <a:rPr lang="en-US" dirty="0"/>
              <a:t>XMI is an XML language for describing/exchanging UML models</a:t>
            </a:r>
          </a:p>
          <a:p>
            <a:pPr lvl="1"/>
            <a:r>
              <a:rPr lang="en-US" dirty="0"/>
              <a:t>Canonical XMI is well-supported by a broad range of UML tools</a:t>
            </a:r>
          </a:p>
          <a:p>
            <a:r>
              <a:rPr lang="en-US" dirty="0"/>
              <a:t>Representations in specific tools/syntaxes can be generated automatically from the UML (even by users)</a:t>
            </a:r>
          </a:p>
          <a:p>
            <a:r>
              <a:rPr lang="en-US" dirty="0"/>
              <a:t>An XML representation is provided, others may be in future</a:t>
            </a:r>
          </a:p>
          <a:p>
            <a:r>
              <a:rPr lang="en-US" dirty="0"/>
              <a:t>UML “future-proofs” the standards</a:t>
            </a:r>
          </a:p>
          <a:p>
            <a:pPr lvl="1"/>
            <a:r>
              <a:rPr lang="en-US" dirty="0"/>
              <a:t>Against changes in technology tools</a:t>
            </a:r>
          </a:p>
          <a:p>
            <a:pPr lvl="1"/>
            <a:r>
              <a:rPr lang="en-US" dirty="0"/>
              <a:t>By being extensible</a:t>
            </a:r>
          </a:p>
        </p:txBody>
      </p:sp>
    </p:spTree>
    <p:extLst>
      <p:ext uri="{BB962C8B-B14F-4D97-AF65-F5344CB8AC3E}">
        <p14:creationId xmlns:p14="http://schemas.microsoft.com/office/powerpoint/2010/main" val="363341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F84CC-347E-4F39-861F-6FD428725725}"/>
              </a:ext>
            </a:extLst>
          </p:cNvPr>
          <p:cNvSpPr>
            <a:spLocks noGrp="1"/>
          </p:cNvSpPr>
          <p:nvPr>
            <p:ph type="title"/>
          </p:nvPr>
        </p:nvSpPr>
        <p:spPr>
          <a:xfrm>
            <a:off x="838200" y="365126"/>
            <a:ext cx="10515600" cy="589342"/>
          </a:xfrm>
        </p:spPr>
        <p:txBody>
          <a:bodyPr>
            <a:normAutofit fontScale="90000"/>
          </a:bodyPr>
          <a:lstStyle/>
          <a:p>
            <a:r>
              <a:rPr lang="en-US" dirty="0"/>
              <a:t>DDI – CDI Scope (Example)</a:t>
            </a:r>
          </a:p>
        </p:txBody>
      </p:sp>
      <p:sp>
        <p:nvSpPr>
          <p:cNvPr id="5" name="Rectangle 4">
            <a:extLst>
              <a:ext uri="{FF2B5EF4-FFF2-40B4-BE49-F238E27FC236}">
                <a16:creationId xmlns:a16="http://schemas.microsoft.com/office/drawing/2014/main" id="{1E129F56-140D-4741-9B4F-DC3717565859}"/>
              </a:ext>
            </a:extLst>
          </p:cNvPr>
          <p:cNvSpPr/>
          <p:nvPr/>
        </p:nvSpPr>
        <p:spPr>
          <a:xfrm>
            <a:off x="866629" y="1403797"/>
            <a:ext cx="1364566" cy="128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177BEC-4D4A-4026-9C81-30B2C07357C7}"/>
              </a:ext>
            </a:extLst>
          </p:cNvPr>
          <p:cNvSpPr txBox="1"/>
          <p:nvPr/>
        </p:nvSpPr>
        <p:spPr>
          <a:xfrm>
            <a:off x="993238" y="1860969"/>
            <a:ext cx="1111348" cy="369332"/>
          </a:xfrm>
          <a:prstGeom prst="rect">
            <a:avLst/>
          </a:prstGeom>
          <a:noFill/>
        </p:spPr>
        <p:txBody>
          <a:bodyPr wrap="square" rtlCol="0">
            <a:spAutoFit/>
          </a:bodyPr>
          <a:lstStyle/>
          <a:p>
            <a:r>
              <a:rPr lang="en-US" b="1" dirty="0"/>
              <a:t>Raw Data</a:t>
            </a:r>
          </a:p>
        </p:txBody>
      </p:sp>
      <p:sp>
        <p:nvSpPr>
          <p:cNvPr id="7" name="Arrow: Down 6">
            <a:extLst>
              <a:ext uri="{FF2B5EF4-FFF2-40B4-BE49-F238E27FC236}">
                <a16:creationId xmlns:a16="http://schemas.microsoft.com/office/drawing/2014/main" id="{855684AC-9235-42FD-B414-7F5AC4FF0F35}"/>
              </a:ext>
            </a:extLst>
          </p:cNvPr>
          <p:cNvSpPr/>
          <p:nvPr/>
        </p:nvSpPr>
        <p:spPr>
          <a:xfrm rot="16200000">
            <a:off x="2632124" y="1511062"/>
            <a:ext cx="520505" cy="10691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8D1798-5F90-42DD-95B0-B16BA7A6768B}"/>
              </a:ext>
            </a:extLst>
          </p:cNvPr>
          <p:cNvSpPr/>
          <p:nvPr/>
        </p:nvSpPr>
        <p:spPr>
          <a:xfrm>
            <a:off x="3553559" y="1403797"/>
            <a:ext cx="1814732" cy="128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641B59-C20D-4815-B73B-E31F5AB44F3F}"/>
              </a:ext>
            </a:extLst>
          </p:cNvPr>
          <p:cNvSpPr txBox="1"/>
          <p:nvPr/>
        </p:nvSpPr>
        <p:spPr>
          <a:xfrm>
            <a:off x="3778642" y="1583969"/>
            <a:ext cx="1364566" cy="923330"/>
          </a:xfrm>
          <a:prstGeom prst="rect">
            <a:avLst/>
          </a:prstGeom>
          <a:noFill/>
        </p:spPr>
        <p:txBody>
          <a:bodyPr wrap="square" rtlCol="0">
            <a:spAutoFit/>
          </a:bodyPr>
          <a:lstStyle/>
          <a:p>
            <a:r>
              <a:rPr lang="en-US" b="1" dirty="0"/>
              <a:t>“Microdata”/Unit Record Data</a:t>
            </a:r>
          </a:p>
        </p:txBody>
      </p:sp>
      <p:sp>
        <p:nvSpPr>
          <p:cNvPr id="13" name="Arrow: Down 12">
            <a:extLst>
              <a:ext uri="{FF2B5EF4-FFF2-40B4-BE49-F238E27FC236}">
                <a16:creationId xmlns:a16="http://schemas.microsoft.com/office/drawing/2014/main" id="{30C46D92-F387-472E-8F54-CE749CCCD10E}"/>
              </a:ext>
            </a:extLst>
          </p:cNvPr>
          <p:cNvSpPr/>
          <p:nvPr/>
        </p:nvSpPr>
        <p:spPr>
          <a:xfrm rot="16200000">
            <a:off x="5881761" y="1435476"/>
            <a:ext cx="520505" cy="10691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AE7B69-F882-4A63-BE91-1C5A0FF8CA84}"/>
              </a:ext>
            </a:extLst>
          </p:cNvPr>
          <p:cNvSpPr/>
          <p:nvPr/>
        </p:nvSpPr>
        <p:spPr>
          <a:xfrm>
            <a:off x="6915736" y="1403797"/>
            <a:ext cx="1814732" cy="128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828B2B8-771B-4534-9F6E-9CD68D3B9840}"/>
              </a:ext>
            </a:extLst>
          </p:cNvPr>
          <p:cNvSpPr txBox="1"/>
          <p:nvPr/>
        </p:nvSpPr>
        <p:spPr>
          <a:xfrm>
            <a:off x="7140819" y="1583969"/>
            <a:ext cx="1364566" cy="923330"/>
          </a:xfrm>
          <a:prstGeom prst="rect">
            <a:avLst/>
          </a:prstGeom>
          <a:noFill/>
        </p:spPr>
        <p:txBody>
          <a:bodyPr wrap="square" rtlCol="0">
            <a:spAutoFit/>
          </a:bodyPr>
          <a:lstStyle/>
          <a:p>
            <a:r>
              <a:rPr lang="en-US" b="1" dirty="0"/>
              <a:t> Aggregate Data/ Data “Cube”</a:t>
            </a:r>
          </a:p>
        </p:txBody>
      </p:sp>
      <p:sp>
        <p:nvSpPr>
          <p:cNvPr id="19" name="Rectangle 18">
            <a:extLst>
              <a:ext uri="{FF2B5EF4-FFF2-40B4-BE49-F238E27FC236}">
                <a16:creationId xmlns:a16="http://schemas.microsoft.com/office/drawing/2014/main" id="{B4F5813D-890A-412D-9138-958103847AEC}"/>
              </a:ext>
            </a:extLst>
          </p:cNvPr>
          <p:cNvSpPr/>
          <p:nvPr/>
        </p:nvSpPr>
        <p:spPr>
          <a:xfrm>
            <a:off x="10222817" y="1411640"/>
            <a:ext cx="1364566" cy="128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D741D6-A123-431D-8986-CD74BC922788}"/>
              </a:ext>
            </a:extLst>
          </p:cNvPr>
          <p:cNvSpPr txBox="1"/>
          <p:nvPr/>
        </p:nvSpPr>
        <p:spPr>
          <a:xfrm>
            <a:off x="10349426" y="1868812"/>
            <a:ext cx="1364566" cy="369332"/>
          </a:xfrm>
          <a:prstGeom prst="rect">
            <a:avLst/>
          </a:prstGeom>
          <a:noFill/>
        </p:spPr>
        <p:txBody>
          <a:bodyPr wrap="square" rtlCol="0">
            <a:spAutoFit/>
          </a:bodyPr>
          <a:lstStyle/>
          <a:p>
            <a:r>
              <a:rPr lang="en-US" b="1" dirty="0"/>
              <a:t>Indicators</a:t>
            </a:r>
          </a:p>
        </p:txBody>
      </p:sp>
      <p:sp>
        <p:nvSpPr>
          <p:cNvPr id="23" name="Arrow: Down 22">
            <a:extLst>
              <a:ext uri="{FF2B5EF4-FFF2-40B4-BE49-F238E27FC236}">
                <a16:creationId xmlns:a16="http://schemas.microsoft.com/office/drawing/2014/main" id="{E8B8EEAB-CC31-4960-A40A-D367B1F0F6E5}"/>
              </a:ext>
            </a:extLst>
          </p:cNvPr>
          <p:cNvSpPr/>
          <p:nvPr/>
        </p:nvSpPr>
        <p:spPr>
          <a:xfrm rot="16200000">
            <a:off x="9131397" y="1511061"/>
            <a:ext cx="520505" cy="10691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478AF6A-32C2-436A-A053-0F213A5AA363}"/>
              </a:ext>
            </a:extLst>
          </p:cNvPr>
          <p:cNvSpPr txBox="1"/>
          <p:nvPr/>
        </p:nvSpPr>
        <p:spPr>
          <a:xfrm>
            <a:off x="796291" y="3061214"/>
            <a:ext cx="10678343"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DDI – CDI describes the data at each stage, indicating the roles played by each atomic bit of data (“datum”)</a:t>
            </a:r>
          </a:p>
          <a:p>
            <a:pPr marL="457200" indent="-457200">
              <a:buFont typeface="Arial" panose="020B0604020202020204" pitchFamily="34" charset="0"/>
              <a:buChar char="•"/>
            </a:pPr>
            <a:r>
              <a:rPr lang="en-US" sz="2800" dirty="0"/>
              <a:t>This includes describing classifications, variables, concepts, etc. (“Foundational Metadata”)</a:t>
            </a:r>
          </a:p>
          <a:p>
            <a:pPr marL="457200" indent="-457200">
              <a:buFont typeface="Arial" panose="020B0604020202020204" pitchFamily="34" charset="0"/>
              <a:buChar char="•"/>
            </a:pPr>
            <a:r>
              <a:rPr lang="en-US" sz="2800" dirty="0"/>
              <a:t>New types of data can be described</a:t>
            </a:r>
          </a:p>
          <a:p>
            <a:pPr marL="457200" indent="-457200">
              <a:buFont typeface="Arial" panose="020B0604020202020204" pitchFamily="34" charset="0"/>
              <a:buChar char="•"/>
            </a:pPr>
            <a:r>
              <a:rPr lang="en-US" sz="2800" dirty="0"/>
              <a:t>DDI – CDI tracks the processing between each stage (implements PROV), reflecting the relationships between atomic datums (uses other standards for describing specific processes - SDTL)</a:t>
            </a:r>
          </a:p>
        </p:txBody>
      </p:sp>
    </p:spTree>
    <p:extLst>
      <p:ext uri="{BB962C8B-B14F-4D97-AF65-F5344CB8AC3E}">
        <p14:creationId xmlns:p14="http://schemas.microsoft.com/office/powerpoint/2010/main" val="420403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EF078-6116-4BE6-9CA8-62C36F841EF1}"/>
              </a:ext>
            </a:extLst>
          </p:cNvPr>
          <p:cNvSpPr>
            <a:spLocks noGrp="1"/>
          </p:cNvSpPr>
          <p:nvPr>
            <p:ph type="title"/>
          </p:nvPr>
        </p:nvSpPr>
        <p:spPr/>
        <p:txBody>
          <a:bodyPr/>
          <a:lstStyle/>
          <a:p>
            <a:r>
              <a:rPr lang="en-US" dirty="0"/>
              <a:t>Foundational Metadata</a:t>
            </a:r>
          </a:p>
        </p:txBody>
      </p:sp>
      <p:sp>
        <p:nvSpPr>
          <p:cNvPr id="4" name="Text Placeholder 3">
            <a:extLst>
              <a:ext uri="{FF2B5EF4-FFF2-40B4-BE49-F238E27FC236}">
                <a16:creationId xmlns:a16="http://schemas.microsoft.com/office/drawing/2014/main" id="{CDAD91DE-D9BF-4550-82C2-2663A4C2E8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807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775C-9B2A-487E-8A2C-BC98FFE2E449}"/>
              </a:ext>
            </a:extLst>
          </p:cNvPr>
          <p:cNvSpPr>
            <a:spLocks noGrp="1"/>
          </p:cNvSpPr>
          <p:nvPr>
            <p:ph type="title"/>
          </p:nvPr>
        </p:nvSpPr>
        <p:spPr/>
        <p:txBody>
          <a:bodyPr/>
          <a:lstStyle/>
          <a:p>
            <a:r>
              <a:rPr lang="en-US" dirty="0"/>
              <a:t>Foundational Metadata (from DDI 4)</a:t>
            </a:r>
          </a:p>
        </p:txBody>
      </p:sp>
      <p:sp>
        <p:nvSpPr>
          <p:cNvPr id="3" name="Content Placeholder 2">
            <a:extLst>
              <a:ext uri="{FF2B5EF4-FFF2-40B4-BE49-F238E27FC236}">
                <a16:creationId xmlns:a16="http://schemas.microsoft.com/office/drawing/2014/main" id="{A0E4E693-7462-4685-BE4A-4FD580FF7DC2}"/>
              </a:ext>
            </a:extLst>
          </p:cNvPr>
          <p:cNvSpPr>
            <a:spLocks noGrp="1"/>
          </p:cNvSpPr>
          <p:nvPr>
            <p:ph idx="1"/>
          </p:nvPr>
        </p:nvSpPr>
        <p:spPr/>
        <p:txBody>
          <a:bodyPr/>
          <a:lstStyle/>
          <a:p>
            <a:r>
              <a:rPr lang="en-US" dirty="0"/>
              <a:t>Concepts and Concept Systems</a:t>
            </a:r>
          </a:p>
          <a:p>
            <a:r>
              <a:rPr lang="en-US" dirty="0"/>
              <a:t>Variables (of many types!)</a:t>
            </a:r>
          </a:p>
          <a:p>
            <a:r>
              <a:rPr lang="en-US" dirty="0"/>
              <a:t>Classifications, </a:t>
            </a:r>
            <a:r>
              <a:rPr lang="en-US" dirty="0" err="1"/>
              <a:t>Codelists</a:t>
            </a:r>
            <a:r>
              <a:rPr lang="en-US" dirty="0"/>
              <a:t>, Categories (etc.)</a:t>
            </a:r>
          </a:p>
          <a:p>
            <a:pPr lvl="1"/>
            <a:r>
              <a:rPr lang="en-US" dirty="0"/>
              <a:t>Includes classification management</a:t>
            </a:r>
          </a:p>
          <a:p>
            <a:r>
              <a:rPr lang="en-US" dirty="0"/>
              <a:t>Populations, Units, and Universes</a:t>
            </a:r>
          </a:p>
        </p:txBody>
      </p:sp>
    </p:spTree>
    <p:extLst>
      <p:ext uri="{BB962C8B-B14F-4D97-AF65-F5344CB8AC3E}">
        <p14:creationId xmlns:p14="http://schemas.microsoft.com/office/powerpoint/2010/main" val="409112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67E6-ABF3-4EE6-A210-16588AD45F0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585583A-5A56-4163-ADF0-11D4ED85BD36}"/>
              </a:ext>
            </a:extLst>
          </p:cNvPr>
          <p:cNvSpPr>
            <a:spLocks noGrp="1"/>
          </p:cNvSpPr>
          <p:nvPr>
            <p:ph idx="1"/>
          </p:nvPr>
        </p:nvSpPr>
        <p:spPr/>
        <p:txBody>
          <a:bodyPr/>
          <a:lstStyle/>
          <a:p>
            <a:r>
              <a:rPr lang="en-US" dirty="0"/>
              <a:t>Introduction</a:t>
            </a:r>
          </a:p>
          <a:p>
            <a:r>
              <a:rPr lang="en-US" dirty="0"/>
              <a:t>History and Background</a:t>
            </a:r>
          </a:p>
          <a:p>
            <a:r>
              <a:rPr lang="en-US" dirty="0"/>
              <a:t>Scope and Design</a:t>
            </a:r>
          </a:p>
          <a:p>
            <a:r>
              <a:rPr lang="en-US" dirty="0"/>
              <a:t>Foundational Metadata</a:t>
            </a:r>
          </a:p>
          <a:p>
            <a:r>
              <a:rPr lang="en-US" dirty="0"/>
              <a:t>Data Structures</a:t>
            </a:r>
          </a:p>
          <a:p>
            <a:r>
              <a:rPr lang="en-US" dirty="0"/>
              <a:t>Process</a:t>
            </a:r>
          </a:p>
          <a:p>
            <a:r>
              <a:rPr lang="en-US" dirty="0"/>
              <a:t>Summary</a:t>
            </a:r>
          </a:p>
        </p:txBody>
      </p:sp>
    </p:spTree>
    <p:extLst>
      <p:ext uri="{BB962C8B-B14F-4D97-AF65-F5344CB8AC3E}">
        <p14:creationId xmlns:p14="http://schemas.microsoft.com/office/powerpoint/2010/main" val="171227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4D4E-5D14-45E1-AE76-0008C5AC2576}"/>
              </a:ext>
            </a:extLst>
          </p:cNvPr>
          <p:cNvSpPr>
            <a:spLocks noGrp="1"/>
          </p:cNvSpPr>
          <p:nvPr>
            <p:ph type="title"/>
          </p:nvPr>
        </p:nvSpPr>
        <p:spPr/>
        <p:txBody>
          <a:bodyPr/>
          <a:lstStyle/>
          <a:p>
            <a:r>
              <a:rPr lang="en-US" dirty="0"/>
              <a:t>Foundational Metadata: The Variable Cascade</a:t>
            </a:r>
          </a:p>
        </p:txBody>
      </p:sp>
      <p:sp>
        <p:nvSpPr>
          <p:cNvPr id="3" name="Content Placeholder 2">
            <a:extLst>
              <a:ext uri="{FF2B5EF4-FFF2-40B4-BE49-F238E27FC236}">
                <a16:creationId xmlns:a16="http://schemas.microsoft.com/office/drawing/2014/main" id="{B9FA8662-0135-40AB-9F63-8DDDB4597136}"/>
              </a:ext>
            </a:extLst>
          </p:cNvPr>
          <p:cNvSpPr>
            <a:spLocks noGrp="1"/>
          </p:cNvSpPr>
          <p:nvPr>
            <p:ph idx="1"/>
          </p:nvPr>
        </p:nvSpPr>
        <p:spPr/>
        <p:txBody>
          <a:bodyPr/>
          <a:lstStyle/>
          <a:p>
            <a:r>
              <a:rPr lang="en-US" dirty="0"/>
              <a:t>Understanding the roles played by variables is critical in integration of data</a:t>
            </a:r>
          </a:p>
          <a:p>
            <a:r>
              <a:rPr lang="en-US" dirty="0"/>
              <a:t>Variables do </a:t>
            </a:r>
            <a:r>
              <a:rPr lang="en-US" b="1" i="1" dirty="0"/>
              <a:t>many, many</a:t>
            </a:r>
            <a:r>
              <a:rPr lang="en-US" dirty="0"/>
              <a:t> different things</a:t>
            </a:r>
          </a:p>
          <a:p>
            <a:r>
              <a:rPr lang="en-US" dirty="0"/>
              <a:t>Not all variables are the same!</a:t>
            </a:r>
          </a:p>
          <a:p>
            <a:r>
              <a:rPr lang="en-US" dirty="0"/>
              <a:t>We have three levels of variables in our model:</a:t>
            </a:r>
          </a:p>
          <a:p>
            <a:pPr lvl="1"/>
            <a:r>
              <a:rPr lang="en-US" dirty="0"/>
              <a:t>Conceptual Variables</a:t>
            </a:r>
          </a:p>
          <a:p>
            <a:pPr lvl="1"/>
            <a:r>
              <a:rPr lang="en-US" dirty="0"/>
              <a:t>Represented Variables</a:t>
            </a:r>
          </a:p>
          <a:p>
            <a:pPr lvl="1"/>
            <a:r>
              <a:rPr lang="en-US" dirty="0"/>
              <a:t>Instance Variables</a:t>
            </a:r>
          </a:p>
          <a:p>
            <a:pPr lvl="1"/>
            <a:endParaRPr lang="en-US" dirty="0"/>
          </a:p>
          <a:p>
            <a:pPr marL="457200" lvl="1" indent="0">
              <a:buNone/>
            </a:pPr>
            <a:endParaRPr lang="en-US" dirty="0"/>
          </a:p>
        </p:txBody>
      </p:sp>
    </p:spTree>
    <p:extLst>
      <p:ext uri="{BB962C8B-B14F-4D97-AF65-F5344CB8AC3E}">
        <p14:creationId xmlns:p14="http://schemas.microsoft.com/office/powerpoint/2010/main" val="57237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a:bodyPr>
          <a:lstStyle/>
          <a:p>
            <a:r>
              <a:rPr lang="en-US" dirty="0"/>
              <a:t>Variable Cascade – Conceptual Variable</a:t>
            </a:r>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8772" b="5371"/>
          <a:stretch/>
        </p:blipFill>
        <p:spPr>
          <a:xfrm>
            <a:off x="1856545" y="1690688"/>
            <a:ext cx="4364110" cy="4587606"/>
          </a:xfrm>
          <a:prstGeom prst="rect">
            <a:avLst/>
          </a:prstGeom>
        </p:spPr>
      </p:pic>
      <p:sp>
        <p:nvSpPr>
          <p:cNvPr id="6" name="TextBox 5">
            <a:extLst>
              <a:ext uri="{FF2B5EF4-FFF2-40B4-BE49-F238E27FC236}">
                <a16:creationId xmlns:a16="http://schemas.microsoft.com/office/drawing/2014/main" id="{89C7923F-3285-484B-B066-1DE1FC934380}"/>
              </a:ext>
            </a:extLst>
          </p:cNvPr>
          <p:cNvSpPr txBox="1"/>
          <p:nvPr/>
        </p:nvSpPr>
        <p:spPr>
          <a:xfrm>
            <a:off x="6917048" y="1654508"/>
            <a:ext cx="3106963" cy="3108543"/>
          </a:xfrm>
          <a:prstGeom prst="rect">
            <a:avLst/>
          </a:prstGeom>
          <a:noFill/>
        </p:spPr>
        <p:txBody>
          <a:bodyPr wrap="square" rtlCol="0">
            <a:spAutoFit/>
          </a:bodyPr>
          <a:lstStyle/>
          <a:p>
            <a:r>
              <a:rPr lang="en-US" sz="2800" dirty="0">
                <a:solidFill>
                  <a:schemeClr val="accent2">
                    <a:lumMod val="75000"/>
                  </a:schemeClr>
                </a:solidFill>
              </a:rPr>
              <a:t>Variable descriptions at a high level. Early in designing data collection, broad searches. Broadly reusable.</a:t>
            </a:r>
          </a:p>
        </p:txBody>
      </p:sp>
      <p:cxnSp>
        <p:nvCxnSpPr>
          <p:cNvPr id="8" name="Straight Arrow Connector 7">
            <a:extLst>
              <a:ext uri="{FF2B5EF4-FFF2-40B4-BE49-F238E27FC236}">
                <a16:creationId xmlns:a16="http://schemas.microsoft.com/office/drawing/2014/main" id="{0B9E638B-A955-49BE-B624-939F1B2629F0}"/>
              </a:ext>
            </a:extLst>
          </p:cNvPr>
          <p:cNvCxnSpPr>
            <a:cxnSpLocks/>
          </p:cNvCxnSpPr>
          <p:nvPr/>
        </p:nvCxnSpPr>
        <p:spPr>
          <a:xfrm flipH="1">
            <a:off x="6096000" y="2265653"/>
            <a:ext cx="728436"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55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a:bodyPr>
          <a:lstStyle/>
          <a:p>
            <a:r>
              <a:rPr lang="en-US" dirty="0"/>
              <a:t>Variable Cascade - RepresentedVariable</a:t>
            </a:r>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8772" b="5371"/>
          <a:stretch/>
        </p:blipFill>
        <p:spPr>
          <a:xfrm>
            <a:off x="1311727" y="1252531"/>
            <a:ext cx="4761497" cy="5005345"/>
          </a:xfrm>
          <a:prstGeom prst="rect">
            <a:avLst/>
          </a:prstGeom>
        </p:spPr>
      </p:pic>
      <p:sp>
        <p:nvSpPr>
          <p:cNvPr id="6" name="TextBox 5">
            <a:extLst>
              <a:ext uri="{FF2B5EF4-FFF2-40B4-BE49-F238E27FC236}">
                <a16:creationId xmlns:a16="http://schemas.microsoft.com/office/drawing/2014/main" id="{89C7923F-3285-484B-B066-1DE1FC934380}"/>
              </a:ext>
            </a:extLst>
          </p:cNvPr>
          <p:cNvSpPr txBox="1"/>
          <p:nvPr/>
        </p:nvSpPr>
        <p:spPr>
          <a:xfrm>
            <a:off x="7126751" y="2631818"/>
            <a:ext cx="3086101" cy="2246769"/>
          </a:xfrm>
          <a:prstGeom prst="rect">
            <a:avLst/>
          </a:prstGeom>
          <a:noFill/>
        </p:spPr>
        <p:txBody>
          <a:bodyPr wrap="square" rtlCol="0">
            <a:spAutoFit/>
          </a:bodyPr>
          <a:lstStyle/>
          <a:p>
            <a:r>
              <a:rPr lang="en-US" sz="2800" dirty="0">
                <a:solidFill>
                  <a:schemeClr val="accent2">
                    <a:lumMod val="75000"/>
                  </a:schemeClr>
                </a:solidFill>
              </a:rPr>
              <a:t>More specificity about value domain, units of measurement. Still reusable.</a:t>
            </a:r>
          </a:p>
        </p:txBody>
      </p:sp>
      <p:cxnSp>
        <p:nvCxnSpPr>
          <p:cNvPr id="8" name="Straight Arrow Connector 7">
            <a:extLst>
              <a:ext uri="{FF2B5EF4-FFF2-40B4-BE49-F238E27FC236}">
                <a16:creationId xmlns:a16="http://schemas.microsoft.com/office/drawing/2014/main" id="{A5CA78EA-AED1-4724-B6F2-EC72BFC71723}"/>
              </a:ext>
            </a:extLst>
          </p:cNvPr>
          <p:cNvCxnSpPr>
            <a:cxnSpLocks/>
          </p:cNvCxnSpPr>
          <p:nvPr/>
        </p:nvCxnSpPr>
        <p:spPr>
          <a:xfrm flipH="1">
            <a:off x="6305703" y="3583744"/>
            <a:ext cx="728436"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56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a:bodyPr>
          <a:lstStyle/>
          <a:p>
            <a:r>
              <a:rPr lang="en-US" dirty="0"/>
              <a:t>Variable Cascade - InstanceVariable</a:t>
            </a:r>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8772" b="5371"/>
          <a:stretch/>
        </p:blipFill>
        <p:spPr>
          <a:xfrm>
            <a:off x="1390650" y="1397413"/>
            <a:ext cx="4705350" cy="4946322"/>
          </a:xfrm>
          <a:prstGeom prst="rect">
            <a:avLst/>
          </a:prstGeom>
        </p:spPr>
      </p:pic>
      <p:sp>
        <p:nvSpPr>
          <p:cNvPr id="6" name="TextBox 5">
            <a:extLst>
              <a:ext uri="{FF2B5EF4-FFF2-40B4-BE49-F238E27FC236}">
                <a16:creationId xmlns:a16="http://schemas.microsoft.com/office/drawing/2014/main" id="{89C7923F-3285-484B-B066-1DE1FC934380}"/>
              </a:ext>
            </a:extLst>
          </p:cNvPr>
          <p:cNvSpPr txBox="1"/>
          <p:nvPr/>
        </p:nvSpPr>
        <p:spPr>
          <a:xfrm>
            <a:off x="7291614" y="3653463"/>
            <a:ext cx="3328307" cy="2677656"/>
          </a:xfrm>
          <a:prstGeom prst="rect">
            <a:avLst/>
          </a:prstGeom>
          <a:noFill/>
        </p:spPr>
        <p:txBody>
          <a:bodyPr wrap="square" rtlCol="0">
            <a:spAutoFit/>
          </a:bodyPr>
          <a:lstStyle/>
          <a:p>
            <a:r>
              <a:rPr lang="en-US" sz="2800" dirty="0">
                <a:solidFill>
                  <a:schemeClr val="accent2">
                    <a:lumMod val="75000"/>
                  </a:schemeClr>
                </a:solidFill>
              </a:rPr>
              <a:t>Describing </a:t>
            </a:r>
            <a:r>
              <a:rPr lang="en-US" sz="2800" b="1" dirty="0">
                <a:solidFill>
                  <a:schemeClr val="accent2">
                    <a:lumMod val="75000"/>
                  </a:schemeClr>
                </a:solidFill>
              </a:rPr>
              <a:t>collected</a:t>
            </a:r>
            <a:r>
              <a:rPr lang="en-US" sz="2800" dirty="0">
                <a:solidFill>
                  <a:schemeClr val="accent2">
                    <a:lumMod val="75000"/>
                  </a:schemeClr>
                </a:solidFill>
              </a:rPr>
              <a:t> data. Physical datatype and platform. Invariant role of the variable (e.g. a weight) </a:t>
            </a:r>
          </a:p>
        </p:txBody>
      </p:sp>
      <p:cxnSp>
        <p:nvCxnSpPr>
          <p:cNvPr id="8" name="Straight Arrow Connector 7">
            <a:extLst>
              <a:ext uri="{FF2B5EF4-FFF2-40B4-BE49-F238E27FC236}">
                <a16:creationId xmlns:a16="http://schemas.microsoft.com/office/drawing/2014/main" id="{27823F4E-0FC7-42CD-B0AE-901C02BBD10D}"/>
              </a:ext>
            </a:extLst>
          </p:cNvPr>
          <p:cNvCxnSpPr>
            <a:cxnSpLocks/>
          </p:cNvCxnSpPr>
          <p:nvPr/>
        </p:nvCxnSpPr>
        <p:spPr>
          <a:xfrm flipH="1">
            <a:off x="6096000" y="5554477"/>
            <a:ext cx="728436"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20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4" y="268223"/>
            <a:ext cx="11926956" cy="1325486"/>
          </a:xfrm>
        </p:spPr>
        <p:txBody>
          <a:bodyPr>
            <a:normAutofit/>
          </a:bodyPr>
          <a:lstStyle/>
          <a:p>
            <a:r>
              <a:rPr lang="sv-SE" sz="3600" dirty="0" err="1"/>
              <a:t>Application</a:t>
            </a:r>
            <a:r>
              <a:rPr lang="sv-SE" sz="3600" dirty="0"/>
              <a:t>: </a:t>
            </a:r>
            <a:r>
              <a:rPr lang="sv-SE" sz="3600" dirty="0" err="1"/>
              <a:t>Documenting</a:t>
            </a:r>
            <a:r>
              <a:rPr lang="sv-SE" sz="3600" dirty="0"/>
              <a:t> Comparability among Variables (Simple Example)</a:t>
            </a:r>
          </a:p>
        </p:txBody>
      </p:sp>
      <p:sp>
        <p:nvSpPr>
          <p:cNvPr id="8" name="Rounded Rectangle 7"/>
          <p:cNvSpPr/>
          <p:nvPr/>
        </p:nvSpPr>
        <p:spPr>
          <a:xfrm>
            <a:off x="3909754" y="1713734"/>
            <a:ext cx="2491045" cy="781155"/>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b="1" dirty="0" err="1"/>
              <a:t>Legalmaritalstatus</a:t>
            </a:r>
            <a:br>
              <a:rPr lang="sv-SE" dirty="0"/>
            </a:br>
            <a:r>
              <a:rPr lang="sv-SE" dirty="0"/>
              <a:t>(conceptual variable)</a:t>
            </a:r>
          </a:p>
        </p:txBody>
      </p:sp>
      <p:sp>
        <p:nvSpPr>
          <p:cNvPr id="9" name="Rounded Rectangle 8"/>
          <p:cNvSpPr/>
          <p:nvPr/>
        </p:nvSpPr>
        <p:spPr>
          <a:xfrm>
            <a:off x="3547510" y="5322431"/>
            <a:ext cx="1668204" cy="93858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sv-SE" b="1" dirty="0">
                <a:solidFill>
                  <a:schemeClr val="bg1"/>
                </a:solidFill>
              </a:rPr>
              <a:t>MARITALB</a:t>
            </a:r>
          </a:p>
          <a:p>
            <a:pPr algn="ctr"/>
            <a:r>
              <a:rPr lang="sv-SE" b="1" dirty="0">
                <a:solidFill>
                  <a:schemeClr val="bg1"/>
                </a:solidFill>
              </a:rPr>
              <a:t>2008</a:t>
            </a:r>
            <a:br>
              <a:rPr lang="sv-SE" dirty="0">
                <a:solidFill>
                  <a:schemeClr val="bg1"/>
                </a:solidFill>
              </a:rPr>
            </a:br>
            <a:r>
              <a:rPr lang="sv-SE" dirty="0">
                <a:solidFill>
                  <a:schemeClr val="bg1"/>
                </a:solidFill>
              </a:rPr>
              <a:t>(variable)</a:t>
            </a:r>
          </a:p>
        </p:txBody>
      </p:sp>
      <p:cxnSp>
        <p:nvCxnSpPr>
          <p:cNvPr id="11" name="Straight Arrow Connector 10"/>
          <p:cNvCxnSpPr>
            <a:cxnSpLocks/>
            <a:stCxn id="9" idx="0"/>
            <a:endCxn id="22" idx="2"/>
          </p:cNvCxnSpPr>
          <p:nvPr/>
        </p:nvCxnSpPr>
        <p:spPr>
          <a:xfrm flipV="1">
            <a:off x="4381612" y="4354294"/>
            <a:ext cx="1865497" cy="968137"/>
          </a:xfrm>
          <a:prstGeom prst="straightConnector1">
            <a:avLst/>
          </a:prstGeom>
          <a:ln w="76200">
            <a:solidFill>
              <a:schemeClr val="accent2"/>
            </a:solidFill>
            <a:headEnd type="oval"/>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a:cxnSpLocks/>
          </p:cNvCxnSpPr>
          <p:nvPr/>
        </p:nvCxnSpPr>
        <p:spPr>
          <a:xfrm flipV="1">
            <a:off x="2898830" y="4301945"/>
            <a:ext cx="27378" cy="1009506"/>
          </a:xfrm>
          <a:prstGeom prst="straightConnector1">
            <a:avLst/>
          </a:prstGeom>
          <a:ln w="76200">
            <a:solidFill>
              <a:schemeClr val="accent1"/>
            </a:solidFill>
            <a:headEnd type="oval"/>
            <a:tailEnd type="triangle"/>
          </a:ln>
        </p:spPr>
        <p:style>
          <a:lnRef idx="3">
            <a:schemeClr val="accent5"/>
          </a:lnRef>
          <a:fillRef idx="0">
            <a:schemeClr val="accent5"/>
          </a:fillRef>
          <a:effectRef idx="2">
            <a:schemeClr val="accent5"/>
          </a:effectRef>
          <a:fontRef idx="minor">
            <a:schemeClr val="tx1"/>
          </a:fontRef>
        </p:style>
      </p:cxnSp>
      <p:sp>
        <p:nvSpPr>
          <p:cNvPr id="10" name="Rounded Rectangle 9"/>
          <p:cNvSpPr/>
          <p:nvPr/>
        </p:nvSpPr>
        <p:spPr>
          <a:xfrm>
            <a:off x="2596683" y="3428523"/>
            <a:ext cx="1901652" cy="92577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sv-SE" b="1" dirty="0"/>
              <a:t>MARITAL</a:t>
            </a:r>
            <a:br>
              <a:rPr lang="sv-SE" dirty="0"/>
            </a:br>
            <a:r>
              <a:rPr lang="sv-SE" dirty="0"/>
              <a:t>(represented variable)</a:t>
            </a:r>
          </a:p>
        </p:txBody>
      </p:sp>
      <p:sp>
        <p:nvSpPr>
          <p:cNvPr id="12" name="Rounded Rectangle 11"/>
          <p:cNvSpPr/>
          <p:nvPr/>
        </p:nvSpPr>
        <p:spPr>
          <a:xfrm>
            <a:off x="1814861" y="5331329"/>
            <a:ext cx="1563643" cy="96813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MARITAL</a:t>
            </a:r>
          </a:p>
          <a:p>
            <a:pPr algn="ctr"/>
            <a:r>
              <a:rPr lang="sv-SE" b="1" dirty="0"/>
              <a:t>2004</a:t>
            </a:r>
            <a:br>
              <a:rPr lang="sv-SE" dirty="0"/>
            </a:br>
            <a:r>
              <a:rPr lang="sv-SE" dirty="0"/>
              <a:t>(variable)</a:t>
            </a:r>
          </a:p>
        </p:txBody>
      </p:sp>
      <p:cxnSp>
        <p:nvCxnSpPr>
          <p:cNvPr id="15" name="Straight Arrow Connector 14"/>
          <p:cNvCxnSpPr>
            <a:cxnSpLocks/>
            <a:stCxn id="10" idx="0"/>
            <a:endCxn id="8" idx="2"/>
          </p:cNvCxnSpPr>
          <p:nvPr/>
        </p:nvCxnSpPr>
        <p:spPr>
          <a:xfrm flipV="1">
            <a:off x="3547509" y="2494889"/>
            <a:ext cx="1607768" cy="933634"/>
          </a:xfrm>
          <a:prstGeom prst="straightConnector1">
            <a:avLst/>
          </a:prstGeom>
          <a:ln w="76200">
            <a:solidFill>
              <a:schemeClr val="accent6"/>
            </a:solidFill>
            <a:headEnd type="oval"/>
            <a:tailEnd type="triangle"/>
          </a:ln>
        </p:spPr>
        <p:style>
          <a:lnRef idx="3">
            <a:schemeClr val="accent5"/>
          </a:lnRef>
          <a:fillRef idx="0">
            <a:schemeClr val="accent5"/>
          </a:fillRef>
          <a:effectRef idx="2">
            <a:schemeClr val="accent5"/>
          </a:effectRef>
          <a:fontRef idx="minor">
            <a:schemeClr val="tx1"/>
          </a:fontRef>
        </p:style>
      </p:cxnSp>
      <p:sp>
        <p:nvSpPr>
          <p:cNvPr id="21" name="Rounded Rectangle 20"/>
          <p:cNvSpPr/>
          <p:nvPr/>
        </p:nvSpPr>
        <p:spPr>
          <a:xfrm>
            <a:off x="5433943" y="5311451"/>
            <a:ext cx="1741928" cy="94956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sv-SE" b="1" dirty="0">
                <a:solidFill>
                  <a:schemeClr val="bg1"/>
                </a:solidFill>
              </a:rPr>
              <a:t>MARITALB</a:t>
            </a:r>
          </a:p>
          <a:p>
            <a:pPr algn="ctr"/>
            <a:r>
              <a:rPr lang="sv-SE" b="1" dirty="0">
                <a:solidFill>
                  <a:schemeClr val="bg1"/>
                </a:solidFill>
              </a:rPr>
              <a:t>2018</a:t>
            </a:r>
            <a:br>
              <a:rPr lang="sv-SE" dirty="0">
                <a:solidFill>
                  <a:schemeClr val="bg1"/>
                </a:solidFill>
              </a:rPr>
            </a:br>
            <a:r>
              <a:rPr lang="sv-SE" dirty="0">
                <a:solidFill>
                  <a:schemeClr val="bg1"/>
                </a:solidFill>
              </a:rPr>
              <a:t>(variable)</a:t>
            </a:r>
          </a:p>
        </p:txBody>
      </p:sp>
      <p:sp>
        <p:nvSpPr>
          <p:cNvPr id="22" name="Rounded Rectangle 21"/>
          <p:cNvSpPr/>
          <p:nvPr/>
        </p:nvSpPr>
        <p:spPr>
          <a:xfrm>
            <a:off x="5165845" y="3428523"/>
            <a:ext cx="2162528" cy="92577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sv-SE" b="1" dirty="0"/>
              <a:t>MARITALB</a:t>
            </a:r>
            <a:br>
              <a:rPr lang="sv-SE" dirty="0"/>
            </a:br>
            <a:r>
              <a:rPr lang="sv-SE" dirty="0"/>
              <a:t>(represented variable)</a:t>
            </a:r>
          </a:p>
        </p:txBody>
      </p:sp>
      <p:cxnSp>
        <p:nvCxnSpPr>
          <p:cNvPr id="23" name="Straight Arrow Connector 22"/>
          <p:cNvCxnSpPr>
            <a:cxnSpLocks/>
            <a:endCxn id="22" idx="2"/>
          </p:cNvCxnSpPr>
          <p:nvPr/>
        </p:nvCxnSpPr>
        <p:spPr>
          <a:xfrm flipV="1">
            <a:off x="6247109" y="4354294"/>
            <a:ext cx="0" cy="896215"/>
          </a:xfrm>
          <a:prstGeom prst="straightConnector1">
            <a:avLst/>
          </a:prstGeom>
          <a:ln w="76200">
            <a:solidFill>
              <a:schemeClr val="accent4"/>
            </a:solidFill>
            <a:headEnd type="oval"/>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a:cxnSpLocks/>
            <a:stCxn id="22" idx="0"/>
            <a:endCxn id="8" idx="2"/>
          </p:cNvCxnSpPr>
          <p:nvPr/>
        </p:nvCxnSpPr>
        <p:spPr>
          <a:xfrm flipH="1" flipV="1">
            <a:off x="5155277" y="2494889"/>
            <a:ext cx="1091832" cy="933634"/>
          </a:xfrm>
          <a:prstGeom prst="straightConnector1">
            <a:avLst/>
          </a:prstGeom>
          <a:ln w="76200">
            <a:solidFill>
              <a:schemeClr val="accent6"/>
            </a:solidFill>
            <a:headEnd type="oval"/>
            <a:tailEnd type="triangle"/>
          </a:ln>
        </p:spPr>
        <p:style>
          <a:lnRef idx="3">
            <a:schemeClr val="accent5"/>
          </a:lnRef>
          <a:fillRef idx="0">
            <a:schemeClr val="accent5"/>
          </a:fillRef>
          <a:effectRef idx="2">
            <a:schemeClr val="accent5"/>
          </a:effectRef>
          <a:fontRef idx="minor">
            <a:schemeClr val="tx1"/>
          </a:fontRef>
        </p:style>
      </p:cxnSp>
      <p:sp>
        <p:nvSpPr>
          <p:cNvPr id="50" name="Rectangle 49"/>
          <p:cNvSpPr/>
          <p:nvPr/>
        </p:nvSpPr>
        <p:spPr>
          <a:xfrm>
            <a:off x="7467743" y="3457284"/>
            <a:ext cx="2370981" cy="11108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sv-SE" b="1" dirty="0" err="1"/>
              <a:t>Represented</a:t>
            </a:r>
            <a:r>
              <a:rPr lang="sv-SE" b="1" dirty="0"/>
              <a:t> </a:t>
            </a:r>
            <a:r>
              <a:rPr lang="sv-SE" b="1" dirty="0" err="1"/>
              <a:t>variable</a:t>
            </a:r>
            <a:endParaRPr lang="sv-SE" b="1" dirty="0"/>
          </a:p>
          <a:p>
            <a:r>
              <a:rPr lang="sv-SE" dirty="0"/>
              <a:t>Common </a:t>
            </a:r>
            <a:r>
              <a:rPr lang="sv-SE" dirty="0" err="1"/>
              <a:t>variable</a:t>
            </a:r>
            <a:r>
              <a:rPr lang="sv-SE" dirty="0"/>
              <a:t> </a:t>
            </a:r>
            <a:r>
              <a:rPr lang="sv-SE" dirty="0" err="1"/>
              <a:t>specification</a:t>
            </a:r>
            <a:r>
              <a:rPr lang="sv-SE" dirty="0"/>
              <a:t> </a:t>
            </a:r>
            <a:r>
              <a:rPr lang="sv-SE" dirty="0" err="1"/>
              <a:t>with</a:t>
            </a:r>
            <a:r>
              <a:rPr lang="sv-SE" dirty="0"/>
              <a:t> a </a:t>
            </a:r>
            <a:r>
              <a:rPr lang="sv-SE" i="1" dirty="0" err="1"/>
              <a:t>code</a:t>
            </a:r>
            <a:r>
              <a:rPr lang="sv-SE" i="1" dirty="0"/>
              <a:t> representation</a:t>
            </a:r>
            <a:r>
              <a:rPr lang="sv-SE" dirty="0"/>
              <a:t>  </a:t>
            </a:r>
          </a:p>
        </p:txBody>
      </p:sp>
      <p:cxnSp>
        <p:nvCxnSpPr>
          <p:cNvPr id="52" name="Straight Connector 51"/>
          <p:cNvCxnSpPr/>
          <p:nvPr/>
        </p:nvCxnSpPr>
        <p:spPr>
          <a:xfrm flipH="1">
            <a:off x="1800166" y="3141035"/>
            <a:ext cx="860118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874439" y="4953037"/>
            <a:ext cx="860118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355818" y="1603184"/>
            <a:ext cx="2370981" cy="11108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sv-SE" b="1" dirty="0" err="1"/>
              <a:t>Conceptual</a:t>
            </a:r>
            <a:r>
              <a:rPr lang="sv-SE" b="1" dirty="0"/>
              <a:t> </a:t>
            </a:r>
            <a:r>
              <a:rPr lang="sv-SE" b="1" dirty="0" err="1"/>
              <a:t>variable</a:t>
            </a:r>
            <a:br>
              <a:rPr lang="sv-SE" dirty="0"/>
            </a:br>
            <a:r>
              <a:rPr lang="sv-SE" dirty="0"/>
              <a:t>Common </a:t>
            </a:r>
            <a:r>
              <a:rPr lang="sv-SE" dirty="0" err="1"/>
              <a:t>variable</a:t>
            </a:r>
            <a:r>
              <a:rPr lang="sv-SE" dirty="0"/>
              <a:t> </a:t>
            </a:r>
            <a:r>
              <a:rPr lang="sv-SE" dirty="0" err="1"/>
              <a:t>specification</a:t>
            </a:r>
            <a:r>
              <a:rPr lang="sv-SE" dirty="0"/>
              <a:t> </a:t>
            </a:r>
            <a:r>
              <a:rPr lang="sv-SE" dirty="0" err="1"/>
              <a:t>without</a:t>
            </a:r>
            <a:r>
              <a:rPr lang="sv-SE" dirty="0"/>
              <a:t> a representation</a:t>
            </a:r>
          </a:p>
        </p:txBody>
      </p:sp>
      <p:sp>
        <p:nvSpPr>
          <p:cNvPr id="55" name="Rectangle 54"/>
          <p:cNvSpPr/>
          <p:nvPr/>
        </p:nvSpPr>
        <p:spPr>
          <a:xfrm>
            <a:off x="7467743" y="5250509"/>
            <a:ext cx="2370981" cy="11108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sv-SE" b="1" dirty="0" err="1"/>
              <a:t>Variable</a:t>
            </a:r>
            <a:endParaRPr lang="sv-SE" b="1" dirty="0"/>
          </a:p>
          <a:p>
            <a:r>
              <a:rPr lang="sv-SE" dirty="0" err="1"/>
              <a:t>Variable</a:t>
            </a:r>
            <a:r>
              <a:rPr lang="sv-SE" dirty="0"/>
              <a:t> </a:t>
            </a:r>
            <a:r>
              <a:rPr lang="sv-SE" dirty="0" err="1"/>
              <a:t>specification</a:t>
            </a:r>
            <a:r>
              <a:rPr lang="sv-SE" dirty="0"/>
              <a:t> </a:t>
            </a:r>
            <a:r>
              <a:rPr lang="sv-SE" dirty="0" err="1"/>
              <a:t>within</a:t>
            </a:r>
            <a:r>
              <a:rPr lang="sv-SE" dirty="0"/>
              <a:t> a </a:t>
            </a:r>
            <a:r>
              <a:rPr lang="sv-SE" dirty="0" err="1"/>
              <a:t>dataset</a:t>
            </a:r>
            <a:r>
              <a:rPr lang="sv-SE" dirty="0"/>
              <a:t> </a:t>
            </a:r>
            <a:r>
              <a:rPr lang="sv-SE" dirty="0" err="1"/>
              <a:t>context</a:t>
            </a:r>
            <a:endParaRPr lang="sv-SE" dirty="0"/>
          </a:p>
        </p:txBody>
      </p:sp>
      <p:graphicFrame>
        <p:nvGraphicFramePr>
          <p:cNvPr id="17" name="Table 16"/>
          <p:cNvGraphicFramePr>
            <a:graphicFrameLocks noGrp="1"/>
          </p:cNvGraphicFramePr>
          <p:nvPr>
            <p:extLst>
              <p:ext uri="{D42A27DB-BD31-4B8C-83A1-F6EECF244321}">
                <p14:modId xmlns:p14="http://schemas.microsoft.com/office/powerpoint/2010/main" val="2127908170"/>
              </p:ext>
            </p:extLst>
          </p:nvPr>
        </p:nvGraphicFramePr>
        <p:xfrm>
          <a:off x="257984" y="3397774"/>
          <a:ext cx="1971584" cy="1472400"/>
        </p:xfrm>
        <a:graphic>
          <a:graphicData uri="http://schemas.openxmlformats.org/drawingml/2006/table">
            <a:tbl>
              <a:tblPr firstRow="1" firstCol="1" bandRow="1">
                <a:tableStyleId>{5C22544A-7EE6-4342-B048-85BDC9FD1C3A}</a:tableStyleId>
              </a:tblPr>
              <a:tblGrid>
                <a:gridCol w="530577">
                  <a:extLst>
                    <a:ext uri="{9D8B030D-6E8A-4147-A177-3AD203B41FA5}">
                      <a16:colId xmlns:a16="http://schemas.microsoft.com/office/drawing/2014/main" val="223109275"/>
                    </a:ext>
                  </a:extLst>
                </a:gridCol>
                <a:gridCol w="1441007">
                  <a:extLst>
                    <a:ext uri="{9D8B030D-6E8A-4147-A177-3AD203B41FA5}">
                      <a16:colId xmlns:a16="http://schemas.microsoft.com/office/drawing/2014/main" val="2890746067"/>
                    </a:ext>
                  </a:extLst>
                </a:gridCol>
              </a:tblGrid>
              <a:tr h="294480">
                <a:tc>
                  <a:txBody>
                    <a:bodyPr/>
                    <a:lstStyle/>
                    <a:p>
                      <a:pPr marL="0" marR="0">
                        <a:lnSpc>
                          <a:spcPct val="107000"/>
                        </a:lnSpc>
                        <a:spcBef>
                          <a:spcPts val="1125"/>
                        </a:spcBef>
                        <a:spcAft>
                          <a:spcPts val="0"/>
                        </a:spcAft>
                      </a:pPr>
                      <a:r>
                        <a:rPr lang="nb-NO" sz="1400">
                          <a:effectLst/>
                        </a:rPr>
                        <a:t>1</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tc>
                  <a:txBody>
                    <a:bodyPr/>
                    <a:lstStyle/>
                    <a:p>
                      <a:pPr marL="0" marR="0">
                        <a:lnSpc>
                          <a:spcPct val="107000"/>
                        </a:lnSpc>
                        <a:spcBef>
                          <a:spcPts val="1125"/>
                        </a:spcBef>
                        <a:spcAft>
                          <a:spcPts val="0"/>
                        </a:spcAft>
                      </a:pPr>
                      <a:r>
                        <a:rPr lang="nb-NO" sz="1400" b="0" dirty="0" err="1">
                          <a:solidFill>
                            <a:schemeClr val="tx1"/>
                          </a:solidFill>
                          <a:effectLst/>
                        </a:rPr>
                        <a:t>Married</a:t>
                      </a:r>
                      <a:endParaRPr lang="nb-NO"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solidFill>
                      <a:schemeClr val="accent1">
                        <a:lumMod val="20000"/>
                        <a:lumOff val="80000"/>
                      </a:schemeClr>
                    </a:solidFill>
                  </a:tcPr>
                </a:tc>
                <a:extLst>
                  <a:ext uri="{0D108BD9-81ED-4DB2-BD59-A6C34878D82A}">
                    <a16:rowId xmlns:a16="http://schemas.microsoft.com/office/drawing/2014/main" val="1890692695"/>
                  </a:ext>
                </a:extLst>
              </a:tr>
              <a:tr h="294480">
                <a:tc>
                  <a:txBody>
                    <a:bodyPr/>
                    <a:lstStyle/>
                    <a:p>
                      <a:pPr marL="0" marR="0">
                        <a:lnSpc>
                          <a:spcPct val="107000"/>
                        </a:lnSpc>
                        <a:spcBef>
                          <a:spcPts val="1125"/>
                        </a:spcBef>
                        <a:spcAft>
                          <a:spcPts val="0"/>
                        </a:spcAft>
                      </a:pPr>
                      <a:r>
                        <a:rPr lang="nb-NO" sz="1400">
                          <a:effectLst/>
                        </a:rPr>
                        <a:t>2</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tc>
                  <a:txBody>
                    <a:bodyPr/>
                    <a:lstStyle/>
                    <a:p>
                      <a:pPr marL="0" marR="0">
                        <a:lnSpc>
                          <a:spcPct val="107000"/>
                        </a:lnSpc>
                        <a:spcBef>
                          <a:spcPts val="1125"/>
                        </a:spcBef>
                        <a:spcAft>
                          <a:spcPts val="0"/>
                        </a:spcAft>
                      </a:pPr>
                      <a:r>
                        <a:rPr lang="nb-NO" sz="1400">
                          <a:effectLst/>
                        </a:rPr>
                        <a:t>Separated</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extLst>
                  <a:ext uri="{0D108BD9-81ED-4DB2-BD59-A6C34878D82A}">
                    <a16:rowId xmlns:a16="http://schemas.microsoft.com/office/drawing/2014/main" val="3182440260"/>
                  </a:ext>
                </a:extLst>
              </a:tr>
              <a:tr h="294480">
                <a:tc>
                  <a:txBody>
                    <a:bodyPr/>
                    <a:lstStyle/>
                    <a:p>
                      <a:pPr marL="0" marR="0">
                        <a:lnSpc>
                          <a:spcPct val="107000"/>
                        </a:lnSpc>
                        <a:spcBef>
                          <a:spcPts val="1125"/>
                        </a:spcBef>
                        <a:spcAft>
                          <a:spcPts val="0"/>
                        </a:spcAft>
                      </a:pPr>
                      <a:r>
                        <a:rPr lang="nb-NO" sz="1400">
                          <a:effectLst/>
                        </a:rPr>
                        <a:t>3</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tc>
                  <a:txBody>
                    <a:bodyPr/>
                    <a:lstStyle/>
                    <a:p>
                      <a:pPr marL="0" marR="0">
                        <a:lnSpc>
                          <a:spcPct val="107000"/>
                        </a:lnSpc>
                        <a:spcBef>
                          <a:spcPts val="1125"/>
                        </a:spcBef>
                        <a:spcAft>
                          <a:spcPts val="0"/>
                        </a:spcAft>
                      </a:pPr>
                      <a:r>
                        <a:rPr lang="nb-NO" sz="1400">
                          <a:effectLst/>
                        </a:rPr>
                        <a:t>Divorced</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extLst>
                  <a:ext uri="{0D108BD9-81ED-4DB2-BD59-A6C34878D82A}">
                    <a16:rowId xmlns:a16="http://schemas.microsoft.com/office/drawing/2014/main" val="839764638"/>
                  </a:ext>
                </a:extLst>
              </a:tr>
              <a:tr h="294480">
                <a:tc>
                  <a:txBody>
                    <a:bodyPr/>
                    <a:lstStyle/>
                    <a:p>
                      <a:pPr marL="0" marR="0">
                        <a:lnSpc>
                          <a:spcPct val="107000"/>
                        </a:lnSpc>
                        <a:spcBef>
                          <a:spcPts val="1125"/>
                        </a:spcBef>
                        <a:spcAft>
                          <a:spcPts val="0"/>
                        </a:spcAft>
                      </a:pPr>
                      <a:r>
                        <a:rPr lang="nb-NO" sz="1400">
                          <a:effectLst/>
                        </a:rPr>
                        <a:t>4</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tc>
                  <a:txBody>
                    <a:bodyPr/>
                    <a:lstStyle/>
                    <a:p>
                      <a:pPr marL="0" marR="0">
                        <a:lnSpc>
                          <a:spcPct val="107000"/>
                        </a:lnSpc>
                        <a:spcBef>
                          <a:spcPts val="1125"/>
                        </a:spcBef>
                        <a:spcAft>
                          <a:spcPts val="0"/>
                        </a:spcAft>
                      </a:pPr>
                      <a:r>
                        <a:rPr lang="nb-NO" sz="1400">
                          <a:effectLst/>
                        </a:rPr>
                        <a:t>Widowed</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extLst>
                  <a:ext uri="{0D108BD9-81ED-4DB2-BD59-A6C34878D82A}">
                    <a16:rowId xmlns:a16="http://schemas.microsoft.com/office/drawing/2014/main" val="599639214"/>
                  </a:ext>
                </a:extLst>
              </a:tr>
              <a:tr h="294480">
                <a:tc>
                  <a:txBody>
                    <a:bodyPr/>
                    <a:lstStyle/>
                    <a:p>
                      <a:pPr marL="0" marR="0">
                        <a:lnSpc>
                          <a:spcPct val="107000"/>
                        </a:lnSpc>
                        <a:spcBef>
                          <a:spcPts val="1125"/>
                        </a:spcBef>
                        <a:spcAft>
                          <a:spcPts val="0"/>
                        </a:spcAft>
                      </a:pPr>
                      <a:r>
                        <a:rPr lang="nb-NO" sz="1400">
                          <a:effectLst/>
                        </a:rPr>
                        <a:t>5</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tc>
                  <a:txBody>
                    <a:bodyPr/>
                    <a:lstStyle/>
                    <a:p>
                      <a:pPr marL="0" marR="0">
                        <a:lnSpc>
                          <a:spcPct val="107000"/>
                        </a:lnSpc>
                        <a:spcBef>
                          <a:spcPts val="1125"/>
                        </a:spcBef>
                        <a:spcAft>
                          <a:spcPts val="0"/>
                        </a:spcAft>
                      </a:pPr>
                      <a:r>
                        <a:rPr lang="nb-NO" sz="1400" dirty="0">
                          <a:effectLst/>
                        </a:rPr>
                        <a:t>Never </a:t>
                      </a:r>
                      <a:r>
                        <a:rPr lang="nb-NO" sz="1400" dirty="0" err="1">
                          <a:effectLst/>
                        </a:rPr>
                        <a:t>married</a:t>
                      </a:r>
                      <a:endParaRPr lang="nb-N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95250" marT="0" marB="19050" anchor="ctr"/>
                </a:tc>
                <a:extLst>
                  <a:ext uri="{0D108BD9-81ED-4DB2-BD59-A6C34878D82A}">
                    <a16:rowId xmlns:a16="http://schemas.microsoft.com/office/drawing/2014/main" val="3400902083"/>
                  </a:ext>
                </a:extLst>
              </a:tr>
            </a:tbl>
          </a:graphicData>
        </a:graphic>
      </p:graphicFrame>
      <p:cxnSp>
        <p:nvCxnSpPr>
          <p:cNvPr id="19" name="Straight Connector 18"/>
          <p:cNvCxnSpPr>
            <a:endCxn id="10" idx="1"/>
          </p:cNvCxnSpPr>
          <p:nvPr/>
        </p:nvCxnSpPr>
        <p:spPr>
          <a:xfrm flipV="1">
            <a:off x="2229568" y="3891409"/>
            <a:ext cx="367115" cy="24256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2339060273"/>
              </p:ext>
            </p:extLst>
          </p:nvPr>
        </p:nvGraphicFramePr>
        <p:xfrm>
          <a:off x="9580402" y="4143209"/>
          <a:ext cx="2622550" cy="2627250"/>
        </p:xfrm>
        <a:graphic>
          <a:graphicData uri="http://schemas.openxmlformats.org/drawingml/2006/table">
            <a:tbl>
              <a:tblPr firstRow="1" firstCol="1" bandRow="1">
                <a:tableStyleId>{5C22544A-7EE6-4342-B048-85BDC9FD1C3A}</a:tableStyleId>
              </a:tblPr>
              <a:tblGrid>
                <a:gridCol w="447040">
                  <a:extLst>
                    <a:ext uri="{9D8B030D-6E8A-4147-A177-3AD203B41FA5}">
                      <a16:colId xmlns:a16="http://schemas.microsoft.com/office/drawing/2014/main" val="167954681"/>
                    </a:ext>
                  </a:extLst>
                </a:gridCol>
                <a:gridCol w="2175510">
                  <a:extLst>
                    <a:ext uri="{9D8B030D-6E8A-4147-A177-3AD203B41FA5}">
                      <a16:colId xmlns:a16="http://schemas.microsoft.com/office/drawing/2014/main" val="4048035942"/>
                    </a:ext>
                  </a:extLst>
                </a:gridCol>
              </a:tblGrid>
              <a:tr h="327660">
                <a:tc>
                  <a:txBody>
                    <a:bodyPr/>
                    <a:lstStyle/>
                    <a:p>
                      <a:pPr marL="0" marR="0">
                        <a:lnSpc>
                          <a:spcPct val="107000"/>
                        </a:lnSpc>
                        <a:spcBef>
                          <a:spcPts val="0"/>
                        </a:spcBef>
                        <a:spcAft>
                          <a:spcPts val="0"/>
                        </a:spcAft>
                      </a:pPr>
                      <a:r>
                        <a:rPr lang="nb-NO" sz="1400">
                          <a:effectLst/>
                        </a:rPr>
                        <a:t>1</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Bef>
                          <a:spcPts val="0"/>
                        </a:spcBef>
                        <a:spcAft>
                          <a:spcPts val="0"/>
                        </a:spcAft>
                      </a:pPr>
                      <a:r>
                        <a:rPr lang="nb-NO" sz="1400" b="0" dirty="0" err="1">
                          <a:solidFill>
                            <a:schemeClr val="tx1"/>
                          </a:solidFill>
                          <a:effectLst/>
                        </a:rPr>
                        <a:t>Legally</a:t>
                      </a:r>
                      <a:r>
                        <a:rPr lang="nb-NO" sz="1400" b="0" dirty="0">
                          <a:solidFill>
                            <a:schemeClr val="tx1"/>
                          </a:solidFill>
                          <a:effectLst/>
                        </a:rPr>
                        <a:t> </a:t>
                      </a:r>
                      <a:r>
                        <a:rPr lang="nb-NO" sz="1400" b="0" dirty="0" err="1">
                          <a:solidFill>
                            <a:schemeClr val="tx1"/>
                          </a:solidFill>
                          <a:effectLst/>
                        </a:rPr>
                        <a:t>married</a:t>
                      </a:r>
                      <a:endParaRPr lang="nb-NO"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271314222"/>
                  </a:ext>
                </a:extLst>
              </a:tr>
              <a:tr h="389890">
                <a:tc>
                  <a:txBody>
                    <a:bodyPr/>
                    <a:lstStyle/>
                    <a:p>
                      <a:pPr marL="0" marR="0">
                        <a:lnSpc>
                          <a:spcPct val="107000"/>
                        </a:lnSpc>
                        <a:spcBef>
                          <a:spcPts val="0"/>
                        </a:spcBef>
                        <a:spcAft>
                          <a:spcPts val="0"/>
                        </a:spcAft>
                      </a:pPr>
                      <a:r>
                        <a:rPr lang="nb-NO" sz="1400">
                          <a:effectLst/>
                        </a:rPr>
                        <a:t>2</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85090" marT="9525" marB="17145" anchor="ctr"/>
                </a:tc>
                <a:tc>
                  <a:txBody>
                    <a:bodyPr/>
                    <a:lstStyle/>
                    <a:p>
                      <a:pPr marL="0" marR="0">
                        <a:lnSpc>
                          <a:spcPct val="107000"/>
                        </a:lnSpc>
                        <a:spcBef>
                          <a:spcPts val="0"/>
                        </a:spcBef>
                        <a:spcAft>
                          <a:spcPts val="0"/>
                        </a:spcAft>
                      </a:pPr>
                      <a:r>
                        <a:rPr lang="en-US" sz="1400">
                          <a:effectLst/>
                        </a:rPr>
                        <a:t>In a legally registered civil union</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85090" marT="9525" marB="17145" anchor="ctr"/>
                </a:tc>
                <a:extLst>
                  <a:ext uri="{0D108BD9-81ED-4DB2-BD59-A6C34878D82A}">
                    <a16:rowId xmlns:a16="http://schemas.microsoft.com/office/drawing/2014/main" val="2559214713"/>
                  </a:ext>
                </a:extLst>
              </a:tr>
              <a:tr h="327660">
                <a:tc>
                  <a:txBody>
                    <a:bodyPr/>
                    <a:lstStyle/>
                    <a:p>
                      <a:pPr marL="0" marR="0">
                        <a:lnSpc>
                          <a:spcPct val="107000"/>
                        </a:lnSpc>
                        <a:spcBef>
                          <a:spcPts val="0"/>
                        </a:spcBef>
                        <a:spcAft>
                          <a:spcPts val="0"/>
                        </a:spcAft>
                      </a:pPr>
                      <a:r>
                        <a:rPr lang="nb-NO" sz="1400">
                          <a:effectLst/>
                        </a:rPr>
                        <a:t>3</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Bef>
                          <a:spcPts val="0"/>
                        </a:spcBef>
                        <a:spcAft>
                          <a:spcPts val="0"/>
                        </a:spcAft>
                      </a:pPr>
                      <a:r>
                        <a:rPr lang="nb-NO" sz="1400">
                          <a:effectLst/>
                        </a:rPr>
                        <a:t>Legally separated</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74234455"/>
                  </a:ext>
                </a:extLst>
              </a:tr>
              <a:tr h="265430">
                <a:tc>
                  <a:txBody>
                    <a:bodyPr/>
                    <a:lstStyle/>
                    <a:p>
                      <a:pPr marL="0" marR="0">
                        <a:lnSpc>
                          <a:spcPct val="107000"/>
                        </a:lnSpc>
                        <a:spcBef>
                          <a:spcPts val="0"/>
                        </a:spcBef>
                        <a:spcAft>
                          <a:spcPts val="0"/>
                        </a:spcAft>
                      </a:pPr>
                      <a:r>
                        <a:rPr lang="nb-NO" sz="1400">
                          <a:effectLst/>
                        </a:rPr>
                        <a:t>4</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85090" marT="9525" marB="17145" anchor="ctr"/>
                </a:tc>
                <a:tc>
                  <a:txBody>
                    <a:bodyPr/>
                    <a:lstStyle/>
                    <a:p>
                      <a:pPr marL="0" marR="0">
                        <a:lnSpc>
                          <a:spcPct val="107000"/>
                        </a:lnSpc>
                        <a:spcBef>
                          <a:spcPts val="0"/>
                        </a:spcBef>
                        <a:spcAft>
                          <a:spcPts val="0"/>
                        </a:spcAft>
                      </a:pPr>
                      <a:r>
                        <a:rPr lang="en-US" sz="1400">
                          <a:effectLst/>
                        </a:rPr>
                        <a:t>Legally divorced/civil union dissolved</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85090" marT="9525" marB="17145" anchor="ctr"/>
                </a:tc>
                <a:extLst>
                  <a:ext uri="{0D108BD9-81ED-4DB2-BD59-A6C34878D82A}">
                    <a16:rowId xmlns:a16="http://schemas.microsoft.com/office/drawing/2014/main" val="3066338568"/>
                  </a:ext>
                </a:extLst>
              </a:tr>
              <a:tr h="327660">
                <a:tc>
                  <a:txBody>
                    <a:bodyPr/>
                    <a:lstStyle/>
                    <a:p>
                      <a:pPr marL="0" marR="0">
                        <a:lnSpc>
                          <a:spcPct val="107000"/>
                        </a:lnSpc>
                        <a:spcBef>
                          <a:spcPts val="0"/>
                        </a:spcBef>
                        <a:spcAft>
                          <a:spcPts val="0"/>
                        </a:spcAft>
                      </a:pPr>
                      <a:r>
                        <a:rPr lang="nb-NO" sz="1400">
                          <a:effectLst/>
                        </a:rPr>
                        <a:t>5</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Bef>
                          <a:spcPts val="0"/>
                        </a:spcBef>
                        <a:spcAft>
                          <a:spcPts val="0"/>
                        </a:spcAft>
                      </a:pPr>
                      <a:r>
                        <a:rPr lang="nb-NO" sz="1400">
                          <a:effectLst/>
                        </a:rPr>
                        <a:t>Widowed/civil partner died</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2515555"/>
                  </a:ext>
                </a:extLst>
              </a:tr>
              <a:tr h="514350">
                <a:tc>
                  <a:txBody>
                    <a:bodyPr/>
                    <a:lstStyle/>
                    <a:p>
                      <a:pPr marL="0" marR="0">
                        <a:lnSpc>
                          <a:spcPct val="107000"/>
                        </a:lnSpc>
                        <a:spcBef>
                          <a:spcPts val="0"/>
                        </a:spcBef>
                        <a:spcAft>
                          <a:spcPts val="0"/>
                        </a:spcAft>
                      </a:pPr>
                      <a:r>
                        <a:rPr lang="nb-NO" sz="1400">
                          <a:effectLst/>
                        </a:rPr>
                        <a:t>6</a:t>
                      </a:r>
                      <a:endParaRPr lang="nb-N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85090" marT="9525" marB="17145" anchor="ctr"/>
                </a:tc>
                <a:tc>
                  <a:txBody>
                    <a:bodyPr/>
                    <a:lstStyle/>
                    <a:p>
                      <a:pPr marL="0" marR="0">
                        <a:lnSpc>
                          <a:spcPct val="107000"/>
                        </a:lnSpc>
                        <a:spcBef>
                          <a:spcPts val="0"/>
                        </a:spcBef>
                        <a:spcAft>
                          <a:spcPts val="0"/>
                        </a:spcAft>
                      </a:pPr>
                      <a:r>
                        <a:rPr lang="en-US" sz="1400" dirty="0">
                          <a:effectLst/>
                        </a:rPr>
                        <a:t>None of these (NEVER married or in legally registered civil union)</a:t>
                      </a:r>
                      <a:endParaRPr lang="nb-N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85090" marT="9525" marB="17145" anchor="ctr"/>
                </a:tc>
                <a:extLst>
                  <a:ext uri="{0D108BD9-81ED-4DB2-BD59-A6C34878D82A}">
                    <a16:rowId xmlns:a16="http://schemas.microsoft.com/office/drawing/2014/main" val="2710128802"/>
                  </a:ext>
                </a:extLst>
              </a:tr>
            </a:tbl>
          </a:graphicData>
        </a:graphic>
      </p:graphicFrame>
      <p:cxnSp>
        <p:nvCxnSpPr>
          <p:cNvPr id="32" name="Straight Connector 31"/>
          <p:cNvCxnSpPr>
            <a:stCxn id="22" idx="3"/>
          </p:cNvCxnSpPr>
          <p:nvPr/>
        </p:nvCxnSpPr>
        <p:spPr>
          <a:xfrm>
            <a:off x="7328373" y="3891409"/>
            <a:ext cx="2203091" cy="14310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74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F97-3B74-4BC5-89EB-74A8C86B93A3}"/>
              </a:ext>
            </a:extLst>
          </p:cNvPr>
          <p:cNvSpPr>
            <a:spLocks noGrp="1"/>
          </p:cNvSpPr>
          <p:nvPr>
            <p:ph type="title"/>
          </p:nvPr>
        </p:nvSpPr>
        <p:spPr/>
        <p:txBody>
          <a:bodyPr/>
          <a:lstStyle/>
          <a:p>
            <a:r>
              <a:rPr lang="en-US" dirty="0"/>
              <a:t>Application: Recognizing Similar variables in Difficult Cases</a:t>
            </a:r>
          </a:p>
        </p:txBody>
      </p:sp>
      <p:sp>
        <p:nvSpPr>
          <p:cNvPr id="3" name="Content Placeholder 2">
            <a:extLst>
              <a:ext uri="{FF2B5EF4-FFF2-40B4-BE49-F238E27FC236}">
                <a16:creationId xmlns:a16="http://schemas.microsoft.com/office/drawing/2014/main" id="{996DA51E-0BDD-4666-9447-AEE40603D4FA}"/>
              </a:ext>
            </a:extLst>
          </p:cNvPr>
          <p:cNvSpPr>
            <a:spLocks noGrp="1"/>
          </p:cNvSpPr>
          <p:nvPr>
            <p:ph idx="1"/>
          </p:nvPr>
        </p:nvSpPr>
        <p:spPr/>
        <p:txBody>
          <a:bodyPr>
            <a:normAutofit/>
          </a:bodyPr>
          <a:lstStyle/>
          <a:p>
            <a:r>
              <a:rPr lang="en-US" dirty="0"/>
              <a:t>Two variables in different data sets might:</a:t>
            </a:r>
          </a:p>
          <a:p>
            <a:pPr lvl="1"/>
            <a:r>
              <a:rPr lang="en-US" dirty="0"/>
              <a:t>Measure the same concept differently</a:t>
            </a:r>
          </a:p>
          <a:p>
            <a:pPr lvl="1"/>
            <a:r>
              <a:rPr lang="en-US" dirty="0"/>
              <a:t>Measure the same concept in the same way with different physical representations</a:t>
            </a:r>
          </a:p>
          <a:p>
            <a:pPr lvl="1"/>
            <a:r>
              <a:rPr lang="en-US" dirty="0"/>
              <a:t>Exist identically in two data sets, but with no formal link</a:t>
            </a:r>
          </a:p>
          <a:p>
            <a:r>
              <a:rPr lang="en-US" dirty="0"/>
              <a:t>In all of these cases, understanding the variables at each level (conceptual, representational, and actual) provides a strong basis for programmatically identifying them as potential points for joining data sets</a:t>
            </a:r>
          </a:p>
        </p:txBody>
      </p:sp>
    </p:spTree>
    <p:extLst>
      <p:ext uri="{BB962C8B-B14F-4D97-AF65-F5344CB8AC3E}">
        <p14:creationId xmlns:p14="http://schemas.microsoft.com/office/powerpoint/2010/main" val="21366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886E-56DA-46F1-BEB0-1FCDB04ECCE2}"/>
              </a:ext>
            </a:extLst>
          </p:cNvPr>
          <p:cNvSpPr>
            <a:spLocks noGrp="1"/>
          </p:cNvSpPr>
          <p:nvPr>
            <p:ph type="title"/>
          </p:nvPr>
        </p:nvSpPr>
        <p:spPr/>
        <p:txBody>
          <a:bodyPr/>
          <a:lstStyle/>
          <a:p>
            <a:r>
              <a:rPr lang="en-US" dirty="0"/>
              <a:t>Notes on the Variable Cascade</a:t>
            </a:r>
          </a:p>
        </p:txBody>
      </p:sp>
      <p:sp>
        <p:nvSpPr>
          <p:cNvPr id="3" name="Content Placeholder 2">
            <a:extLst>
              <a:ext uri="{FF2B5EF4-FFF2-40B4-BE49-F238E27FC236}">
                <a16:creationId xmlns:a16="http://schemas.microsoft.com/office/drawing/2014/main" id="{D45A3AD4-C44F-4E8B-B5B7-CDD2DEA47B38}"/>
              </a:ext>
            </a:extLst>
          </p:cNvPr>
          <p:cNvSpPr>
            <a:spLocks noGrp="1"/>
          </p:cNvSpPr>
          <p:nvPr>
            <p:ph idx="1"/>
          </p:nvPr>
        </p:nvSpPr>
        <p:spPr/>
        <p:txBody>
          <a:bodyPr>
            <a:normAutofit lnSpcReduction="10000"/>
          </a:bodyPr>
          <a:lstStyle/>
          <a:p>
            <a:r>
              <a:rPr lang="en-US" dirty="0"/>
              <a:t>The variable cascade separates the logical construct from its physical organization</a:t>
            </a:r>
          </a:p>
          <a:p>
            <a:pPr lvl="1"/>
            <a:r>
              <a:rPr lang="en-US" dirty="0"/>
              <a:t>A variable can be expressed in different ways, but is logically the same</a:t>
            </a:r>
          </a:p>
          <a:p>
            <a:pPr lvl="1"/>
            <a:r>
              <a:rPr lang="en-US" dirty="0"/>
              <a:t>It is not always a column in a table</a:t>
            </a:r>
          </a:p>
          <a:p>
            <a:r>
              <a:rPr lang="en-US" dirty="0"/>
              <a:t>The variable cascade separates </a:t>
            </a:r>
            <a:r>
              <a:rPr lang="en-US" i="1" dirty="0"/>
              <a:t>substantive</a:t>
            </a:r>
            <a:r>
              <a:rPr lang="en-US" dirty="0"/>
              <a:t> and </a:t>
            </a:r>
            <a:r>
              <a:rPr lang="en-US" i="1" dirty="0"/>
              <a:t>sentinel </a:t>
            </a:r>
            <a:r>
              <a:rPr lang="en-US" dirty="0"/>
              <a:t>values</a:t>
            </a:r>
          </a:p>
          <a:p>
            <a:pPr lvl="1"/>
            <a:r>
              <a:rPr lang="en-US" dirty="0"/>
              <a:t>Sentinel values may be platform or software specific (i.e., missing value codes)</a:t>
            </a:r>
          </a:p>
          <a:p>
            <a:pPr lvl="1"/>
            <a:r>
              <a:rPr lang="en-US" dirty="0"/>
              <a:t>Substantive values will remain consistent</a:t>
            </a:r>
          </a:p>
          <a:p>
            <a:pPr lvl="1"/>
            <a:r>
              <a:rPr lang="en-US" dirty="0"/>
              <a:t>Reference is ISO 114h04 Data Types specification</a:t>
            </a:r>
          </a:p>
          <a:p>
            <a:r>
              <a:rPr lang="en-US" dirty="0"/>
              <a:t>The Conceptual Variable may also contain Categories (although not codes) if this level of refinement is needed to inform reuse</a:t>
            </a:r>
          </a:p>
          <a:p>
            <a:pPr lvl="1"/>
            <a:endParaRPr lang="en-US" dirty="0"/>
          </a:p>
        </p:txBody>
      </p:sp>
    </p:spTree>
    <p:extLst>
      <p:ext uri="{BB962C8B-B14F-4D97-AF65-F5344CB8AC3E}">
        <p14:creationId xmlns:p14="http://schemas.microsoft.com/office/powerpoint/2010/main" val="2220257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369CB-4498-4DD2-8659-F627F0F7A075}"/>
              </a:ext>
            </a:extLst>
          </p:cNvPr>
          <p:cNvSpPr>
            <a:spLocks noGrp="1"/>
          </p:cNvSpPr>
          <p:nvPr>
            <p:ph type="title"/>
          </p:nvPr>
        </p:nvSpPr>
        <p:spPr/>
        <p:txBody>
          <a:bodyPr/>
          <a:lstStyle/>
          <a:p>
            <a:r>
              <a:rPr lang="en-US" dirty="0"/>
              <a:t>Data Structures</a:t>
            </a:r>
          </a:p>
        </p:txBody>
      </p:sp>
      <p:sp>
        <p:nvSpPr>
          <p:cNvPr id="5" name="Text Placeholder 4">
            <a:extLst>
              <a:ext uri="{FF2B5EF4-FFF2-40B4-BE49-F238E27FC236}">
                <a16:creationId xmlns:a16="http://schemas.microsoft.com/office/drawing/2014/main" id="{2EF93922-9EC4-4641-B16E-233757A59A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511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09C59C-144B-4DF7-98E8-3069528B6710}"/>
              </a:ext>
            </a:extLst>
          </p:cNvPr>
          <p:cNvSpPr>
            <a:spLocks noGrp="1"/>
          </p:cNvSpPr>
          <p:nvPr>
            <p:ph type="title"/>
          </p:nvPr>
        </p:nvSpPr>
        <p:spPr/>
        <p:txBody>
          <a:bodyPr/>
          <a:lstStyle/>
          <a:p>
            <a:r>
              <a:rPr lang="en-US" dirty="0"/>
              <a:t>Data Structures</a:t>
            </a:r>
          </a:p>
        </p:txBody>
      </p:sp>
      <p:sp>
        <p:nvSpPr>
          <p:cNvPr id="6" name="Content Placeholder 5">
            <a:extLst>
              <a:ext uri="{FF2B5EF4-FFF2-40B4-BE49-F238E27FC236}">
                <a16:creationId xmlns:a16="http://schemas.microsoft.com/office/drawing/2014/main" id="{528D12CA-A132-4675-B0AC-B80F2D2B2E23}"/>
              </a:ext>
            </a:extLst>
          </p:cNvPr>
          <p:cNvSpPr>
            <a:spLocks noGrp="1"/>
          </p:cNvSpPr>
          <p:nvPr>
            <p:ph idx="1"/>
          </p:nvPr>
        </p:nvSpPr>
        <p:spPr/>
        <p:txBody>
          <a:bodyPr/>
          <a:lstStyle/>
          <a:p>
            <a:r>
              <a:rPr lang="en-US" dirty="0"/>
              <a:t>DDI-CDI currently can describe four different data structures</a:t>
            </a:r>
          </a:p>
          <a:p>
            <a:pPr lvl="1"/>
            <a:r>
              <a:rPr lang="en-US" sz="2800" dirty="0"/>
              <a:t>Wide – as with unit records  </a:t>
            </a:r>
          </a:p>
          <a:p>
            <a:pPr lvl="1"/>
            <a:r>
              <a:rPr lang="en-US" sz="2800" dirty="0"/>
              <a:t>Long -  as with event or stream data</a:t>
            </a:r>
          </a:p>
          <a:p>
            <a:pPr lvl="1"/>
            <a:r>
              <a:rPr lang="en-US" sz="2800" dirty="0"/>
              <a:t>Key value – as in a key-value store</a:t>
            </a:r>
          </a:p>
          <a:p>
            <a:pPr lvl="1"/>
            <a:r>
              <a:rPr lang="en-US" sz="2800" dirty="0"/>
              <a:t>Dimensional -  as with aggregate data</a:t>
            </a:r>
          </a:p>
          <a:p>
            <a:pPr lvl="1"/>
            <a:endParaRPr lang="en-US" sz="2800" dirty="0"/>
          </a:p>
          <a:p>
            <a:pPr lvl="1"/>
            <a:endParaRPr lang="en-US" sz="2800" dirty="0"/>
          </a:p>
          <a:p>
            <a:pPr marL="0" indent="0">
              <a:buNone/>
            </a:pPr>
            <a:r>
              <a:rPr lang="en-US" sz="3200" dirty="0"/>
              <a:t>We’ll now show some examples of data and their representations in the different structure types.</a:t>
            </a:r>
          </a:p>
          <a:p>
            <a:endParaRPr lang="en-US" dirty="0"/>
          </a:p>
        </p:txBody>
      </p:sp>
    </p:spTree>
    <p:extLst>
      <p:ext uri="{BB962C8B-B14F-4D97-AF65-F5344CB8AC3E}">
        <p14:creationId xmlns:p14="http://schemas.microsoft.com/office/powerpoint/2010/main" val="1676420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DA74E-CE0C-49F7-A9DF-58E2D18979B2}"/>
              </a:ext>
            </a:extLst>
          </p:cNvPr>
          <p:cNvSpPr txBox="1"/>
          <p:nvPr/>
        </p:nvSpPr>
        <p:spPr>
          <a:xfrm>
            <a:off x="290237" y="1350248"/>
            <a:ext cx="1304653" cy="923330"/>
          </a:xfrm>
          <a:prstGeom prst="rect">
            <a:avLst/>
          </a:prstGeom>
          <a:noFill/>
        </p:spPr>
        <p:txBody>
          <a:bodyPr wrap="none" rtlCol="0">
            <a:spAutoFit/>
          </a:bodyPr>
          <a:lstStyle/>
          <a:p>
            <a:r>
              <a:rPr lang="en-US" b="1" dirty="0">
                <a:solidFill>
                  <a:schemeClr val="accent2">
                    <a:lumMod val="75000"/>
                  </a:schemeClr>
                </a:solidFill>
              </a:rPr>
              <a:t>(Unit)</a:t>
            </a:r>
          </a:p>
          <a:p>
            <a:r>
              <a:rPr lang="en-US" b="1" dirty="0">
                <a:solidFill>
                  <a:schemeClr val="accent2">
                    <a:lumMod val="75000"/>
                  </a:schemeClr>
                </a:solidFill>
              </a:rPr>
              <a:t>Identifier </a:t>
            </a:r>
          </a:p>
          <a:p>
            <a:r>
              <a:rPr lang="en-US" b="1" dirty="0">
                <a:solidFill>
                  <a:schemeClr val="accent2">
                    <a:lumMod val="75000"/>
                  </a:schemeClr>
                </a:solidFill>
              </a:rPr>
              <a:t>Component</a:t>
            </a:r>
          </a:p>
        </p:txBody>
      </p:sp>
      <p:cxnSp>
        <p:nvCxnSpPr>
          <p:cNvPr id="7" name="Straight Arrow Connector 6">
            <a:extLst>
              <a:ext uri="{FF2B5EF4-FFF2-40B4-BE49-F238E27FC236}">
                <a16:creationId xmlns:a16="http://schemas.microsoft.com/office/drawing/2014/main" id="{58392D8D-3A30-42FB-BD58-E36BB4851A1B}"/>
              </a:ext>
            </a:extLst>
          </p:cNvPr>
          <p:cNvCxnSpPr>
            <a:cxnSpLocks/>
          </p:cNvCxnSpPr>
          <p:nvPr/>
        </p:nvCxnSpPr>
        <p:spPr>
          <a:xfrm>
            <a:off x="602436" y="2271880"/>
            <a:ext cx="7930" cy="218085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E27AD7-C88E-48D6-9C7C-B5CFD75FDAF4}"/>
              </a:ext>
            </a:extLst>
          </p:cNvPr>
          <p:cNvSpPr txBox="1"/>
          <p:nvPr/>
        </p:nvSpPr>
        <p:spPr>
          <a:xfrm>
            <a:off x="2852651" y="1615452"/>
            <a:ext cx="1304653" cy="646331"/>
          </a:xfrm>
          <a:prstGeom prst="rect">
            <a:avLst/>
          </a:prstGeom>
          <a:noFill/>
        </p:spPr>
        <p:txBody>
          <a:bodyPr wrap="square" rtlCol="0">
            <a:spAutoFit/>
          </a:bodyPr>
          <a:lstStyle/>
          <a:p>
            <a:r>
              <a:rPr lang="en-US" b="1" dirty="0">
                <a:solidFill>
                  <a:schemeClr val="accent2">
                    <a:lumMod val="75000"/>
                  </a:schemeClr>
                </a:solidFill>
              </a:rPr>
              <a:t>Measure</a:t>
            </a:r>
          </a:p>
          <a:p>
            <a:r>
              <a:rPr lang="en-US" b="1" dirty="0">
                <a:solidFill>
                  <a:schemeClr val="accent2">
                    <a:lumMod val="75000"/>
                  </a:schemeClr>
                </a:solidFill>
              </a:rPr>
              <a:t>Component</a:t>
            </a:r>
          </a:p>
        </p:txBody>
      </p:sp>
      <p:cxnSp>
        <p:nvCxnSpPr>
          <p:cNvPr id="10" name="Straight Arrow Connector 9">
            <a:extLst>
              <a:ext uri="{FF2B5EF4-FFF2-40B4-BE49-F238E27FC236}">
                <a16:creationId xmlns:a16="http://schemas.microsoft.com/office/drawing/2014/main" id="{C78318D1-01E2-43E1-AB3E-C3218924773D}"/>
              </a:ext>
            </a:extLst>
          </p:cNvPr>
          <p:cNvCxnSpPr>
            <a:cxnSpLocks/>
          </p:cNvCxnSpPr>
          <p:nvPr/>
        </p:nvCxnSpPr>
        <p:spPr>
          <a:xfrm flipH="1">
            <a:off x="1814695" y="2465198"/>
            <a:ext cx="1346875" cy="1759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94B675-FC3E-42DF-AAE2-B4C351E4FAEB}"/>
              </a:ext>
            </a:extLst>
          </p:cNvPr>
          <p:cNvCxnSpPr>
            <a:cxnSpLocks/>
          </p:cNvCxnSpPr>
          <p:nvPr/>
        </p:nvCxnSpPr>
        <p:spPr>
          <a:xfrm flipH="1">
            <a:off x="3029946" y="2491057"/>
            <a:ext cx="220616" cy="18614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599CB1-574D-47AF-B7E4-0AE3CA7E2D50}"/>
              </a:ext>
            </a:extLst>
          </p:cNvPr>
          <p:cNvCxnSpPr>
            <a:cxnSpLocks/>
          </p:cNvCxnSpPr>
          <p:nvPr/>
        </p:nvCxnSpPr>
        <p:spPr>
          <a:xfrm>
            <a:off x="3335953" y="2496782"/>
            <a:ext cx="673810" cy="1785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9B16637-417A-43F7-978E-D98F95D91658}"/>
              </a:ext>
            </a:extLst>
          </p:cNvPr>
          <p:cNvCxnSpPr>
            <a:cxnSpLocks/>
          </p:cNvCxnSpPr>
          <p:nvPr/>
        </p:nvCxnSpPr>
        <p:spPr>
          <a:xfrm>
            <a:off x="3443131" y="2496782"/>
            <a:ext cx="2488390" cy="1933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700C50-0BD9-4270-87A6-395F688112E6}"/>
              </a:ext>
            </a:extLst>
          </p:cNvPr>
          <p:cNvCxnSpPr>
            <a:cxnSpLocks/>
          </p:cNvCxnSpPr>
          <p:nvPr/>
        </p:nvCxnSpPr>
        <p:spPr>
          <a:xfrm>
            <a:off x="3548362" y="2443058"/>
            <a:ext cx="3215723" cy="18804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17B3911-A87A-4654-BC2F-6F9A54AEF228}"/>
              </a:ext>
            </a:extLst>
          </p:cNvPr>
          <p:cNvCxnSpPr>
            <a:cxnSpLocks/>
          </p:cNvCxnSpPr>
          <p:nvPr/>
        </p:nvCxnSpPr>
        <p:spPr>
          <a:xfrm>
            <a:off x="3671629" y="2390632"/>
            <a:ext cx="3837480" cy="1861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11D560-B257-42B5-9DB3-3AC781E8FA4B}"/>
              </a:ext>
            </a:extLst>
          </p:cNvPr>
          <p:cNvCxnSpPr>
            <a:cxnSpLocks/>
          </p:cNvCxnSpPr>
          <p:nvPr/>
        </p:nvCxnSpPr>
        <p:spPr>
          <a:xfrm>
            <a:off x="3914436" y="2389714"/>
            <a:ext cx="4178431" cy="1901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03C1C5-D774-45DC-9C42-84008EC456B3}"/>
              </a:ext>
            </a:extLst>
          </p:cNvPr>
          <p:cNvCxnSpPr>
            <a:cxnSpLocks/>
          </p:cNvCxnSpPr>
          <p:nvPr/>
        </p:nvCxnSpPr>
        <p:spPr>
          <a:xfrm>
            <a:off x="4050949" y="2358130"/>
            <a:ext cx="4705792" cy="19468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A6EA0B3-506A-4D4D-96E0-0A949181ED50}"/>
              </a:ext>
            </a:extLst>
          </p:cNvPr>
          <p:cNvCxnSpPr>
            <a:cxnSpLocks/>
          </p:cNvCxnSpPr>
          <p:nvPr/>
        </p:nvCxnSpPr>
        <p:spPr>
          <a:xfrm>
            <a:off x="4168517" y="2311267"/>
            <a:ext cx="5271210" cy="1970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0D30810-945C-4550-8098-6AA7EC410158}"/>
              </a:ext>
            </a:extLst>
          </p:cNvPr>
          <p:cNvSpPr txBox="1"/>
          <p:nvPr/>
        </p:nvSpPr>
        <p:spPr>
          <a:xfrm>
            <a:off x="4464399" y="1600251"/>
            <a:ext cx="1304653" cy="646331"/>
          </a:xfrm>
          <a:prstGeom prst="rect">
            <a:avLst/>
          </a:prstGeom>
          <a:noFill/>
        </p:spPr>
        <p:txBody>
          <a:bodyPr wrap="square" rtlCol="0">
            <a:spAutoFit/>
          </a:bodyPr>
          <a:lstStyle/>
          <a:p>
            <a:r>
              <a:rPr lang="en-US" b="1" dirty="0">
                <a:solidFill>
                  <a:schemeClr val="accent2">
                    <a:lumMod val="75000"/>
                  </a:schemeClr>
                </a:solidFill>
              </a:rPr>
              <a:t>Attribute</a:t>
            </a:r>
          </a:p>
          <a:p>
            <a:r>
              <a:rPr lang="en-US" b="1" dirty="0">
                <a:solidFill>
                  <a:schemeClr val="accent2">
                    <a:lumMod val="75000"/>
                  </a:schemeClr>
                </a:solidFill>
              </a:rPr>
              <a:t>Component</a:t>
            </a:r>
          </a:p>
        </p:txBody>
      </p:sp>
      <p:cxnSp>
        <p:nvCxnSpPr>
          <p:cNvPr id="44" name="Straight Arrow Connector 43">
            <a:extLst>
              <a:ext uri="{FF2B5EF4-FFF2-40B4-BE49-F238E27FC236}">
                <a16:creationId xmlns:a16="http://schemas.microsoft.com/office/drawing/2014/main" id="{5EF8C31F-CA4B-47E7-BA7A-A3C4E8A319B6}"/>
              </a:ext>
            </a:extLst>
          </p:cNvPr>
          <p:cNvCxnSpPr>
            <a:cxnSpLocks/>
          </p:cNvCxnSpPr>
          <p:nvPr/>
        </p:nvCxnSpPr>
        <p:spPr>
          <a:xfrm>
            <a:off x="5005114" y="2278881"/>
            <a:ext cx="24086" cy="209433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334B779-DB57-4887-9BAC-BE0649044127}"/>
              </a:ext>
            </a:extLst>
          </p:cNvPr>
          <p:cNvSpPr txBox="1">
            <a:spLocks/>
          </p:cNvSpPr>
          <p:nvPr/>
        </p:nvSpPr>
        <p:spPr>
          <a:xfrm>
            <a:off x="977348" y="773195"/>
            <a:ext cx="10515600" cy="6865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Roles: The COVID example- Wide structure</a:t>
            </a:r>
            <a:br>
              <a:rPr lang="nb-NO" dirty="0"/>
            </a:br>
            <a:endParaRPr lang="en-US" dirty="0"/>
          </a:p>
        </p:txBody>
      </p:sp>
      <p:graphicFrame>
        <p:nvGraphicFramePr>
          <p:cNvPr id="20" name="Table 19">
            <a:extLst>
              <a:ext uri="{FF2B5EF4-FFF2-40B4-BE49-F238E27FC236}">
                <a16:creationId xmlns:a16="http://schemas.microsoft.com/office/drawing/2014/main" id="{6F5E481A-D731-4C70-8DB7-61B9A7C4FCCD}"/>
              </a:ext>
            </a:extLst>
          </p:cNvPr>
          <p:cNvGraphicFramePr>
            <a:graphicFrameLocks noGrp="1"/>
          </p:cNvGraphicFramePr>
          <p:nvPr/>
        </p:nvGraphicFramePr>
        <p:xfrm>
          <a:off x="291341" y="4523937"/>
          <a:ext cx="9650770" cy="1710315"/>
        </p:xfrm>
        <a:graphic>
          <a:graphicData uri="http://schemas.openxmlformats.org/drawingml/2006/table">
            <a:tbl>
              <a:tblPr>
                <a:tableStyleId>{5C22544A-7EE6-4342-B048-85BDC9FD1C3A}</a:tableStyleId>
              </a:tblPr>
              <a:tblGrid>
                <a:gridCol w="612748">
                  <a:extLst>
                    <a:ext uri="{9D8B030D-6E8A-4147-A177-3AD203B41FA5}">
                      <a16:colId xmlns:a16="http://schemas.microsoft.com/office/drawing/2014/main" val="1644239170"/>
                    </a:ext>
                  </a:extLst>
                </a:gridCol>
                <a:gridCol w="1882010">
                  <a:extLst>
                    <a:ext uri="{9D8B030D-6E8A-4147-A177-3AD203B41FA5}">
                      <a16:colId xmlns:a16="http://schemas.microsoft.com/office/drawing/2014/main" val="3127264257"/>
                    </a:ext>
                  </a:extLst>
                </a:gridCol>
                <a:gridCol w="831585">
                  <a:extLst>
                    <a:ext uri="{9D8B030D-6E8A-4147-A177-3AD203B41FA5}">
                      <a16:colId xmlns:a16="http://schemas.microsoft.com/office/drawing/2014/main" val="1250575039"/>
                    </a:ext>
                  </a:extLst>
                </a:gridCol>
                <a:gridCol w="919121">
                  <a:extLst>
                    <a:ext uri="{9D8B030D-6E8A-4147-A177-3AD203B41FA5}">
                      <a16:colId xmlns:a16="http://schemas.microsoft.com/office/drawing/2014/main" val="2346865256"/>
                    </a:ext>
                  </a:extLst>
                </a:gridCol>
                <a:gridCol w="897237">
                  <a:extLst>
                    <a:ext uri="{9D8B030D-6E8A-4147-A177-3AD203B41FA5}">
                      <a16:colId xmlns:a16="http://schemas.microsoft.com/office/drawing/2014/main" val="844560771"/>
                    </a:ext>
                  </a:extLst>
                </a:gridCol>
                <a:gridCol w="941005">
                  <a:extLst>
                    <a:ext uri="{9D8B030D-6E8A-4147-A177-3AD203B41FA5}">
                      <a16:colId xmlns:a16="http://schemas.microsoft.com/office/drawing/2014/main" val="778595543"/>
                    </a:ext>
                  </a:extLst>
                </a:gridCol>
                <a:gridCol w="700282">
                  <a:extLst>
                    <a:ext uri="{9D8B030D-6E8A-4147-A177-3AD203B41FA5}">
                      <a16:colId xmlns:a16="http://schemas.microsoft.com/office/drawing/2014/main" val="687758673"/>
                    </a:ext>
                  </a:extLst>
                </a:gridCol>
                <a:gridCol w="700282">
                  <a:extLst>
                    <a:ext uri="{9D8B030D-6E8A-4147-A177-3AD203B41FA5}">
                      <a16:colId xmlns:a16="http://schemas.microsoft.com/office/drawing/2014/main" val="2068193648"/>
                    </a:ext>
                  </a:extLst>
                </a:gridCol>
                <a:gridCol w="612748">
                  <a:extLst>
                    <a:ext uri="{9D8B030D-6E8A-4147-A177-3AD203B41FA5}">
                      <a16:colId xmlns:a16="http://schemas.microsoft.com/office/drawing/2014/main" val="554361926"/>
                    </a:ext>
                  </a:extLst>
                </a:gridCol>
                <a:gridCol w="634631">
                  <a:extLst>
                    <a:ext uri="{9D8B030D-6E8A-4147-A177-3AD203B41FA5}">
                      <a16:colId xmlns:a16="http://schemas.microsoft.com/office/drawing/2014/main" val="350955111"/>
                    </a:ext>
                  </a:extLst>
                </a:gridCol>
                <a:gridCol w="919121">
                  <a:extLst>
                    <a:ext uri="{9D8B030D-6E8A-4147-A177-3AD203B41FA5}">
                      <a16:colId xmlns:a16="http://schemas.microsoft.com/office/drawing/2014/main" val="822402100"/>
                    </a:ext>
                  </a:extLst>
                </a:gridCol>
              </a:tblGrid>
              <a:tr h="570105">
                <a:tc>
                  <a:txBody>
                    <a:bodyPr/>
                    <a:lstStyle/>
                    <a:p>
                      <a:pPr algn="l" fontAlgn="b"/>
                      <a:r>
                        <a:rPr lang="en-US" sz="1800" u="none" strike="noStrike" dirty="0">
                          <a:effectLst/>
                        </a:rPr>
                        <a:t> entry</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datetime</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systolic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diastolic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position</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weight</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temp</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pctO2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pulse</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away</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exposed</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4971709"/>
                  </a:ext>
                </a:extLst>
              </a:tr>
              <a:tr h="570105">
                <a:tc>
                  <a:txBody>
                    <a:bodyPr/>
                    <a:lstStyle/>
                    <a:p>
                      <a:pPr algn="r" fontAlgn="b"/>
                      <a:r>
                        <a:rPr lang="en-US" sz="1800" u="none" strike="noStrike" dirty="0">
                          <a:effectLst/>
                        </a:rPr>
                        <a:t>101</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2020-07-14T13:54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114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70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83914.6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36.44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n</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n</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4641269"/>
                  </a:ext>
                </a:extLst>
              </a:tr>
              <a:tr h="570105">
                <a:tc>
                  <a:txBody>
                    <a:bodyPr/>
                    <a:lstStyle/>
                    <a:p>
                      <a:pPr algn="r" fontAlgn="b"/>
                      <a:r>
                        <a:rPr lang="en-US" sz="1800" u="none" strike="noStrike">
                          <a:effectLst/>
                        </a:rPr>
                        <a:t>132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2020-07-14T14:03</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68038.9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37.5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92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n</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6460400"/>
                  </a:ext>
                </a:extLst>
              </a:tr>
            </a:tbl>
          </a:graphicData>
        </a:graphic>
      </p:graphicFrame>
    </p:spTree>
    <p:extLst>
      <p:ext uri="{BB962C8B-B14F-4D97-AF65-F5344CB8AC3E}">
        <p14:creationId xmlns:p14="http://schemas.microsoft.com/office/powerpoint/2010/main" val="73516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C1308-E71D-4DF8-9089-57CE487A8F34}"/>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790B09B8-D221-47AC-A539-D7EB10E030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5106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F013E86-0471-4D73-947A-C61DF680EF20}"/>
              </a:ext>
            </a:extLst>
          </p:cNvPr>
          <p:cNvGraphicFramePr>
            <a:graphicFrameLocks noGrp="1"/>
          </p:cNvGraphicFramePr>
          <p:nvPr/>
        </p:nvGraphicFramePr>
        <p:xfrm>
          <a:off x="1743075" y="3381365"/>
          <a:ext cx="4038600" cy="31927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501147361"/>
                    </a:ext>
                  </a:extLst>
                </a:gridCol>
                <a:gridCol w="1092200">
                  <a:extLst>
                    <a:ext uri="{9D8B030D-6E8A-4147-A177-3AD203B41FA5}">
                      <a16:colId xmlns:a16="http://schemas.microsoft.com/office/drawing/2014/main" val="3961499643"/>
                    </a:ext>
                  </a:extLst>
                </a:gridCol>
                <a:gridCol w="863600">
                  <a:extLst>
                    <a:ext uri="{9D8B030D-6E8A-4147-A177-3AD203B41FA5}">
                      <a16:colId xmlns:a16="http://schemas.microsoft.com/office/drawing/2014/main" val="487407960"/>
                    </a:ext>
                  </a:extLst>
                </a:gridCol>
                <a:gridCol w="863600">
                  <a:extLst>
                    <a:ext uri="{9D8B030D-6E8A-4147-A177-3AD203B41FA5}">
                      <a16:colId xmlns:a16="http://schemas.microsoft.com/office/drawing/2014/main" val="1497243364"/>
                    </a:ext>
                  </a:extLst>
                </a:gridCol>
                <a:gridCol w="609600">
                  <a:extLst>
                    <a:ext uri="{9D8B030D-6E8A-4147-A177-3AD203B41FA5}">
                      <a16:colId xmlns:a16="http://schemas.microsoft.com/office/drawing/2014/main" val="2982804712"/>
                    </a:ext>
                  </a:extLst>
                </a:gridCol>
              </a:tblGrid>
              <a:tr h="266700">
                <a:tc>
                  <a:txBody>
                    <a:bodyPr/>
                    <a:lstStyle/>
                    <a:p>
                      <a:pPr algn="l" fontAlgn="b"/>
                      <a:r>
                        <a:rPr lang="en-US" sz="1600" u="none" strike="noStrike">
                          <a:effectLst/>
                        </a:rPr>
                        <a:t>Entry</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DateTime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Position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Measure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Value</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261355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18991638"/>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480241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83914.60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58415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203473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3541018"/>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6395311"/>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32354849"/>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3050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25508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015696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68038.90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45719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979201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1401246"/>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3961881"/>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7762864"/>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7529069"/>
                  </a:ext>
                </a:extLst>
              </a:tr>
            </a:tbl>
          </a:graphicData>
        </a:graphic>
      </p:graphicFrame>
      <p:sp>
        <p:nvSpPr>
          <p:cNvPr id="2" name="Title 1">
            <a:extLst>
              <a:ext uri="{FF2B5EF4-FFF2-40B4-BE49-F238E27FC236}">
                <a16:creationId xmlns:a16="http://schemas.microsoft.com/office/drawing/2014/main" id="{C334B779-DB57-4887-9BAC-BE0649044127}"/>
              </a:ext>
            </a:extLst>
          </p:cNvPr>
          <p:cNvSpPr>
            <a:spLocks noGrp="1"/>
          </p:cNvSpPr>
          <p:nvPr>
            <p:ph type="title"/>
          </p:nvPr>
        </p:nvSpPr>
        <p:spPr>
          <a:xfrm>
            <a:off x="977348" y="773195"/>
            <a:ext cx="10515600" cy="686561"/>
          </a:xfrm>
        </p:spPr>
        <p:txBody>
          <a:bodyPr>
            <a:normAutofit fontScale="90000"/>
          </a:bodyPr>
          <a:lstStyle/>
          <a:p>
            <a:r>
              <a:rPr lang="en-US" dirty="0"/>
              <a:t>Roles: The COVID example- Long structure</a:t>
            </a:r>
            <a:br>
              <a:rPr lang="nb-NO" dirty="0"/>
            </a:br>
            <a:endParaRPr lang="en-US" dirty="0"/>
          </a:p>
        </p:txBody>
      </p:sp>
      <p:sp>
        <p:nvSpPr>
          <p:cNvPr id="9" name="TextBox 8">
            <a:extLst>
              <a:ext uri="{FF2B5EF4-FFF2-40B4-BE49-F238E27FC236}">
                <a16:creationId xmlns:a16="http://schemas.microsoft.com/office/drawing/2014/main" id="{EDA74FA4-C453-4D04-B0FB-64D7260FB43B}"/>
              </a:ext>
            </a:extLst>
          </p:cNvPr>
          <p:cNvSpPr txBox="1"/>
          <p:nvPr/>
        </p:nvSpPr>
        <p:spPr>
          <a:xfrm>
            <a:off x="1585668" y="2556452"/>
            <a:ext cx="1133965" cy="369332"/>
          </a:xfrm>
          <a:prstGeom prst="rect">
            <a:avLst/>
          </a:prstGeom>
          <a:noFill/>
        </p:spPr>
        <p:txBody>
          <a:bodyPr wrap="none" rtlCol="0">
            <a:spAutoFit/>
          </a:bodyPr>
          <a:lstStyle/>
          <a:p>
            <a:r>
              <a:rPr lang="en-US" dirty="0">
                <a:solidFill>
                  <a:schemeClr val="accent2">
                    <a:lumMod val="75000"/>
                  </a:schemeClr>
                </a:solidFill>
              </a:rPr>
              <a:t>Identifiers</a:t>
            </a:r>
          </a:p>
        </p:txBody>
      </p:sp>
      <p:sp>
        <p:nvSpPr>
          <p:cNvPr id="12" name="Rectangle: Rounded Corners 11">
            <a:extLst>
              <a:ext uri="{FF2B5EF4-FFF2-40B4-BE49-F238E27FC236}">
                <a16:creationId xmlns:a16="http://schemas.microsoft.com/office/drawing/2014/main" id="{5CDAF795-DB60-4FDA-853B-4E2896242133}"/>
              </a:ext>
            </a:extLst>
          </p:cNvPr>
          <p:cNvSpPr/>
          <p:nvPr/>
        </p:nvSpPr>
        <p:spPr>
          <a:xfrm>
            <a:off x="1638300" y="3355044"/>
            <a:ext cx="1676400" cy="315534"/>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DA32F8-E1C4-4675-A3C2-B84A0AD60186}"/>
              </a:ext>
            </a:extLst>
          </p:cNvPr>
          <p:cNvSpPr txBox="1"/>
          <p:nvPr/>
        </p:nvSpPr>
        <p:spPr>
          <a:xfrm>
            <a:off x="4797035" y="2052669"/>
            <a:ext cx="2574231" cy="369332"/>
          </a:xfrm>
          <a:prstGeom prst="rect">
            <a:avLst/>
          </a:prstGeom>
          <a:noFill/>
        </p:spPr>
        <p:txBody>
          <a:bodyPr wrap="none" rtlCol="0">
            <a:spAutoFit/>
          </a:bodyPr>
          <a:lstStyle/>
          <a:p>
            <a:r>
              <a:rPr lang="en-US" dirty="0">
                <a:solidFill>
                  <a:schemeClr val="accent2">
                    <a:lumMod val="75000"/>
                  </a:schemeClr>
                </a:solidFill>
              </a:rPr>
              <a:t>VariableValueComponent</a:t>
            </a:r>
          </a:p>
        </p:txBody>
      </p:sp>
      <p:sp>
        <p:nvSpPr>
          <p:cNvPr id="14" name="Rectangle: Rounded Corners 13">
            <a:extLst>
              <a:ext uri="{FF2B5EF4-FFF2-40B4-BE49-F238E27FC236}">
                <a16:creationId xmlns:a16="http://schemas.microsoft.com/office/drawing/2014/main" id="{A536452F-B1F3-4454-A830-259F151612AB}"/>
              </a:ext>
            </a:extLst>
          </p:cNvPr>
          <p:cNvSpPr/>
          <p:nvPr/>
        </p:nvSpPr>
        <p:spPr>
          <a:xfrm>
            <a:off x="5120979" y="3340434"/>
            <a:ext cx="660696" cy="32359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521B06A-4E77-4F8C-8DAC-D25295C99F40}"/>
              </a:ext>
            </a:extLst>
          </p:cNvPr>
          <p:cNvSpPr txBox="1"/>
          <p:nvPr/>
        </p:nvSpPr>
        <p:spPr>
          <a:xfrm>
            <a:off x="2257749" y="2052669"/>
            <a:ext cx="2193934" cy="369332"/>
          </a:xfrm>
          <a:prstGeom prst="rect">
            <a:avLst/>
          </a:prstGeom>
          <a:noFill/>
        </p:spPr>
        <p:txBody>
          <a:bodyPr wrap="none" rtlCol="0">
            <a:spAutoFit/>
          </a:bodyPr>
          <a:lstStyle/>
          <a:p>
            <a:r>
              <a:rPr lang="en-US" dirty="0" err="1">
                <a:solidFill>
                  <a:schemeClr val="accent2">
                    <a:lumMod val="75000"/>
                  </a:schemeClr>
                </a:solidFill>
              </a:rPr>
              <a:t>AttributeComponent</a:t>
            </a:r>
            <a:endParaRPr lang="en-US" dirty="0">
              <a:solidFill>
                <a:schemeClr val="accent2">
                  <a:lumMod val="75000"/>
                </a:schemeClr>
              </a:solidFill>
            </a:endParaRPr>
          </a:p>
        </p:txBody>
      </p:sp>
      <p:sp>
        <p:nvSpPr>
          <p:cNvPr id="16" name="Rectangle: Rounded Corners 15">
            <a:extLst>
              <a:ext uri="{FF2B5EF4-FFF2-40B4-BE49-F238E27FC236}">
                <a16:creationId xmlns:a16="http://schemas.microsoft.com/office/drawing/2014/main" id="{ADD87F39-A96E-4DC2-8514-79D1A248E7A8}"/>
              </a:ext>
            </a:extLst>
          </p:cNvPr>
          <p:cNvSpPr/>
          <p:nvPr/>
        </p:nvSpPr>
        <p:spPr>
          <a:xfrm>
            <a:off x="4242682" y="3355045"/>
            <a:ext cx="807705" cy="31553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A35B91E-906D-4B6A-A556-FAF3AEBDC14C}"/>
              </a:ext>
            </a:extLst>
          </p:cNvPr>
          <p:cNvCxnSpPr>
            <a:cxnSpLocks/>
            <a:stCxn id="19" idx="2"/>
            <a:endCxn id="16" idx="0"/>
          </p:cNvCxnSpPr>
          <p:nvPr/>
        </p:nvCxnSpPr>
        <p:spPr>
          <a:xfrm>
            <a:off x="4625629" y="1992741"/>
            <a:ext cx="20906" cy="136230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0D7578-E8E0-4041-B95D-8DBD8E3B0ADA}"/>
              </a:ext>
            </a:extLst>
          </p:cNvPr>
          <p:cNvSpPr txBox="1"/>
          <p:nvPr/>
        </p:nvSpPr>
        <p:spPr>
          <a:xfrm>
            <a:off x="3110117" y="1623409"/>
            <a:ext cx="3031023" cy="369332"/>
          </a:xfrm>
          <a:prstGeom prst="rect">
            <a:avLst/>
          </a:prstGeom>
          <a:noFill/>
        </p:spPr>
        <p:txBody>
          <a:bodyPr wrap="none" rtlCol="0">
            <a:spAutoFit/>
          </a:bodyPr>
          <a:lstStyle/>
          <a:p>
            <a:r>
              <a:rPr lang="en-US" dirty="0">
                <a:solidFill>
                  <a:schemeClr val="accent2">
                    <a:lumMod val="75000"/>
                  </a:schemeClr>
                </a:solidFill>
              </a:rPr>
              <a:t>VariableDescriptorComponent</a:t>
            </a:r>
          </a:p>
        </p:txBody>
      </p:sp>
      <p:sp>
        <p:nvSpPr>
          <p:cNvPr id="20" name="Rectangle: Rounded Corners 19">
            <a:extLst>
              <a:ext uri="{FF2B5EF4-FFF2-40B4-BE49-F238E27FC236}">
                <a16:creationId xmlns:a16="http://schemas.microsoft.com/office/drawing/2014/main" id="{25A73F7F-92CF-4B1F-845C-77F1E717DD81}"/>
              </a:ext>
            </a:extLst>
          </p:cNvPr>
          <p:cNvSpPr/>
          <p:nvPr/>
        </p:nvSpPr>
        <p:spPr>
          <a:xfrm>
            <a:off x="3388981" y="3340434"/>
            <a:ext cx="748927" cy="31553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C54B159-391A-45CC-A84D-B737B6E05297}"/>
              </a:ext>
            </a:extLst>
          </p:cNvPr>
          <p:cNvCxnSpPr>
            <a:cxnSpLocks/>
            <a:endCxn id="20" idx="0"/>
          </p:cNvCxnSpPr>
          <p:nvPr/>
        </p:nvCxnSpPr>
        <p:spPr>
          <a:xfrm>
            <a:off x="3760326" y="2448321"/>
            <a:ext cx="3119" cy="8921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D4F83C7-5047-463A-BCED-7C0131D90C06}"/>
              </a:ext>
            </a:extLst>
          </p:cNvPr>
          <p:cNvCxnSpPr>
            <a:cxnSpLocks/>
          </p:cNvCxnSpPr>
          <p:nvPr/>
        </p:nvCxnSpPr>
        <p:spPr>
          <a:xfrm>
            <a:off x="5451327" y="2448321"/>
            <a:ext cx="0" cy="90672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EAB1087-D342-4E4D-AE86-859192258209}"/>
              </a:ext>
            </a:extLst>
          </p:cNvPr>
          <p:cNvCxnSpPr>
            <a:cxnSpLocks/>
            <a:stCxn id="9" idx="2"/>
          </p:cNvCxnSpPr>
          <p:nvPr/>
        </p:nvCxnSpPr>
        <p:spPr>
          <a:xfrm>
            <a:off x="2152651" y="2925784"/>
            <a:ext cx="4140" cy="41465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DA5E94F-8C46-48C7-A3E9-96ECF5D72C4C}"/>
              </a:ext>
            </a:extLst>
          </p:cNvPr>
          <p:cNvSpPr txBox="1"/>
          <p:nvPr/>
        </p:nvSpPr>
        <p:spPr>
          <a:xfrm>
            <a:off x="6139094" y="3815219"/>
            <a:ext cx="6072496" cy="2677656"/>
          </a:xfrm>
          <a:prstGeom prst="rect">
            <a:avLst/>
          </a:prstGeom>
          <a:noFill/>
        </p:spPr>
        <p:txBody>
          <a:bodyPr wrap="none" rtlCol="0">
            <a:spAutoFit/>
          </a:bodyPr>
          <a:lstStyle/>
          <a:p>
            <a:r>
              <a:rPr lang="en-US" sz="2400" dirty="0"/>
              <a:t>The Variable Descriptor Component has values </a:t>
            </a:r>
          </a:p>
          <a:p>
            <a:r>
              <a:rPr lang="en-US" sz="2400" dirty="0"/>
              <a:t>taken from the list of non-Unit Identifiers</a:t>
            </a:r>
          </a:p>
          <a:p>
            <a:r>
              <a:rPr lang="en-US" sz="2400" dirty="0"/>
              <a:t>in the wide data set. </a:t>
            </a:r>
          </a:p>
          <a:p>
            <a:r>
              <a:rPr lang="en-US" sz="2400" dirty="0"/>
              <a:t>(This can be programmatically known.)</a:t>
            </a:r>
          </a:p>
          <a:p>
            <a:endParaRPr lang="en-US" sz="2400" dirty="0"/>
          </a:p>
          <a:p>
            <a:r>
              <a:rPr lang="en-US" sz="2400" dirty="0"/>
              <a:t>The “key” for each value is composed from</a:t>
            </a:r>
          </a:p>
          <a:p>
            <a:r>
              <a:rPr lang="en-US" sz="2400" dirty="0"/>
              <a:t>the identifiers plus the Variable Descriptor.</a:t>
            </a:r>
          </a:p>
        </p:txBody>
      </p:sp>
    </p:spTree>
    <p:extLst>
      <p:ext uri="{BB962C8B-B14F-4D97-AF65-F5344CB8AC3E}">
        <p14:creationId xmlns:p14="http://schemas.microsoft.com/office/powerpoint/2010/main" val="64659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0E04-C124-45BE-BD29-D1A09FA41E0E}"/>
              </a:ext>
            </a:extLst>
          </p:cNvPr>
          <p:cNvSpPr>
            <a:spLocks noGrp="1"/>
          </p:cNvSpPr>
          <p:nvPr>
            <p:ph type="title"/>
          </p:nvPr>
        </p:nvSpPr>
        <p:spPr>
          <a:xfrm>
            <a:off x="838200" y="365125"/>
            <a:ext cx="10515600" cy="238831"/>
          </a:xfrm>
        </p:spPr>
        <p:txBody>
          <a:bodyPr>
            <a:normAutofit fontScale="90000"/>
          </a:bodyPr>
          <a:lstStyle/>
          <a:p>
            <a:r>
              <a:rPr lang="en-US" dirty="0"/>
              <a:t>The Datum Approach</a:t>
            </a:r>
          </a:p>
        </p:txBody>
      </p:sp>
      <p:sp>
        <p:nvSpPr>
          <p:cNvPr id="5" name="Slide Number Placeholder 4">
            <a:extLst>
              <a:ext uri="{FF2B5EF4-FFF2-40B4-BE49-F238E27FC236}">
                <a16:creationId xmlns:a16="http://schemas.microsoft.com/office/drawing/2014/main" id="{B9F186AA-D27C-4B2E-BDB3-95C9FC798ED4}"/>
              </a:ext>
            </a:extLst>
          </p:cNvPr>
          <p:cNvSpPr>
            <a:spLocks noGrp="1"/>
          </p:cNvSpPr>
          <p:nvPr>
            <p:ph type="sldNum" sz="quarter" idx="12"/>
          </p:nvPr>
        </p:nvSpPr>
        <p:spPr/>
        <p:txBody>
          <a:bodyPr/>
          <a:lstStyle/>
          <a:p>
            <a:fld id="{39D5BB9F-D377-4238-A2D8-250F9E7AEDE2}" type="slidenum">
              <a:rPr lang="en-US" smtClean="0"/>
              <a:t>31</a:t>
            </a:fld>
            <a:endParaRPr lang="en-US"/>
          </a:p>
        </p:txBody>
      </p:sp>
      <p:pic>
        <p:nvPicPr>
          <p:cNvPr id="8" name="Picture 7">
            <a:extLst>
              <a:ext uri="{FF2B5EF4-FFF2-40B4-BE49-F238E27FC236}">
                <a16:creationId xmlns:a16="http://schemas.microsoft.com/office/drawing/2014/main" id="{9191979E-6E07-458A-9686-A86FC1BE4DE8}"/>
              </a:ext>
            </a:extLst>
          </p:cNvPr>
          <p:cNvPicPr>
            <a:picLocks noChangeAspect="1"/>
          </p:cNvPicPr>
          <p:nvPr/>
        </p:nvPicPr>
        <p:blipFill rotWithShape="1">
          <a:blip r:embed="rId3">
            <a:extLst>
              <a:ext uri="{28A0092B-C50C-407E-A947-70E740481C1C}">
                <a14:useLocalDpi xmlns:a14="http://schemas.microsoft.com/office/drawing/2010/main" val="0"/>
              </a:ext>
            </a:extLst>
          </a:blip>
          <a:srcRect l="6875" t="6000" r="5000" b="4965"/>
          <a:stretch/>
        </p:blipFill>
        <p:spPr>
          <a:xfrm>
            <a:off x="1797050" y="860678"/>
            <a:ext cx="7515762" cy="5238950"/>
          </a:xfrm>
          <a:prstGeom prst="rect">
            <a:avLst/>
          </a:prstGeom>
        </p:spPr>
      </p:pic>
      <p:pic>
        <p:nvPicPr>
          <p:cNvPr id="10" name="Picture 9">
            <a:extLst>
              <a:ext uri="{FF2B5EF4-FFF2-40B4-BE49-F238E27FC236}">
                <a16:creationId xmlns:a16="http://schemas.microsoft.com/office/drawing/2014/main" id="{4301D978-974B-4C41-A3DA-D4A3C5504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367" y="6095161"/>
            <a:ext cx="4069433" cy="457240"/>
          </a:xfrm>
          <a:prstGeom prst="rect">
            <a:avLst/>
          </a:prstGeom>
        </p:spPr>
      </p:pic>
      <p:sp>
        <p:nvSpPr>
          <p:cNvPr id="11" name="Rectangle: Rounded Corners 10">
            <a:extLst>
              <a:ext uri="{FF2B5EF4-FFF2-40B4-BE49-F238E27FC236}">
                <a16:creationId xmlns:a16="http://schemas.microsoft.com/office/drawing/2014/main" id="{F5A3D811-7FE7-4D4F-BA8F-385006CF2256}"/>
              </a:ext>
            </a:extLst>
          </p:cNvPr>
          <p:cNvSpPr/>
          <p:nvPr/>
        </p:nvSpPr>
        <p:spPr>
          <a:xfrm>
            <a:off x="10710233" y="6280219"/>
            <a:ext cx="812800" cy="32702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F46A6C-564D-485C-A57C-B8BB6754AADF}"/>
              </a:ext>
            </a:extLst>
          </p:cNvPr>
          <p:cNvSpPr/>
          <p:nvPr/>
        </p:nvSpPr>
        <p:spPr>
          <a:xfrm>
            <a:off x="7160455" y="6043193"/>
            <a:ext cx="4614203" cy="626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569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127D-3830-4B4E-A2BD-6542E7844F55}"/>
              </a:ext>
            </a:extLst>
          </p:cNvPr>
          <p:cNvSpPr>
            <a:spLocks noGrp="1"/>
          </p:cNvSpPr>
          <p:nvPr>
            <p:ph type="title"/>
          </p:nvPr>
        </p:nvSpPr>
        <p:spPr/>
        <p:txBody>
          <a:bodyPr/>
          <a:lstStyle/>
          <a:p>
            <a:r>
              <a:rPr lang="en-US" dirty="0"/>
              <a:t>Cross Domain – Content and Structure</a:t>
            </a:r>
          </a:p>
        </p:txBody>
      </p:sp>
      <p:sp>
        <p:nvSpPr>
          <p:cNvPr id="6" name="Content Placeholder 5">
            <a:extLst>
              <a:ext uri="{FF2B5EF4-FFF2-40B4-BE49-F238E27FC236}">
                <a16:creationId xmlns:a16="http://schemas.microsoft.com/office/drawing/2014/main" id="{9EB50967-02C7-494C-8621-DBE62D78663D}"/>
              </a:ext>
            </a:extLst>
          </p:cNvPr>
          <p:cNvSpPr>
            <a:spLocks noGrp="1"/>
          </p:cNvSpPr>
          <p:nvPr>
            <p:ph idx="1"/>
          </p:nvPr>
        </p:nvSpPr>
        <p:spPr/>
        <p:txBody>
          <a:bodyPr>
            <a:normAutofit lnSpcReduction="10000"/>
          </a:bodyPr>
          <a:lstStyle/>
          <a:p>
            <a:r>
              <a:rPr lang="en-US" dirty="0"/>
              <a:t>Integrating data across domains involves both dealing with different kinds of discipline’s  structures and vocabularies</a:t>
            </a:r>
          </a:p>
          <a:p>
            <a:pPr lvl="1"/>
            <a:r>
              <a:rPr lang="en-US" dirty="0"/>
              <a:t>Sensor data streams in tall structures</a:t>
            </a:r>
          </a:p>
          <a:p>
            <a:pPr lvl="1"/>
            <a:r>
              <a:rPr lang="en-US" dirty="0"/>
              <a:t>Survey data in wide structures</a:t>
            </a:r>
          </a:p>
          <a:p>
            <a:pPr lvl="1"/>
            <a:r>
              <a:rPr lang="en-US" dirty="0"/>
              <a:t>Administrative summary data in cubes</a:t>
            </a:r>
          </a:p>
          <a:p>
            <a:r>
              <a:rPr lang="en-US" dirty="0"/>
              <a:t>A standard also needs to be discipline agnostic. </a:t>
            </a:r>
          </a:p>
          <a:p>
            <a:pPr lvl="1"/>
            <a:r>
              <a:rPr lang="en-US" dirty="0"/>
              <a:t>Vocabularies need to be referenced, not built in</a:t>
            </a:r>
          </a:p>
          <a:p>
            <a:pPr lvl="2"/>
            <a:r>
              <a:rPr lang="en-US" dirty="0"/>
              <a:t>(e.g. “question”)</a:t>
            </a:r>
          </a:p>
          <a:p>
            <a:r>
              <a:rPr lang="en-US" dirty="0"/>
              <a:t>A standard needs to be able to at least reference metadata in other disciplines standards.</a:t>
            </a:r>
          </a:p>
          <a:p>
            <a:pPr lvl="1"/>
            <a:r>
              <a:rPr lang="en-US" dirty="0"/>
              <a:t>This, of course, presents challenges for machine actionability.</a:t>
            </a:r>
          </a:p>
        </p:txBody>
      </p:sp>
      <p:sp>
        <p:nvSpPr>
          <p:cNvPr id="5" name="Slide Number Placeholder 4">
            <a:extLst>
              <a:ext uri="{FF2B5EF4-FFF2-40B4-BE49-F238E27FC236}">
                <a16:creationId xmlns:a16="http://schemas.microsoft.com/office/drawing/2014/main" id="{5D66D6A0-7B16-4DEF-9206-CC8F723DAC07}"/>
              </a:ext>
            </a:extLst>
          </p:cNvPr>
          <p:cNvSpPr>
            <a:spLocks noGrp="1"/>
          </p:cNvSpPr>
          <p:nvPr>
            <p:ph type="sldNum" sz="quarter" idx="12"/>
          </p:nvPr>
        </p:nvSpPr>
        <p:spPr/>
        <p:txBody>
          <a:bodyPr/>
          <a:lstStyle/>
          <a:p>
            <a:fld id="{08C9CB21-A1D0-4B90-84E4-D281866A8C72}" type="slidenum">
              <a:rPr lang="en-US" smtClean="0"/>
              <a:t>32</a:t>
            </a:fld>
            <a:endParaRPr lang="en-US"/>
          </a:p>
        </p:txBody>
      </p:sp>
    </p:spTree>
    <p:extLst>
      <p:ext uri="{BB962C8B-B14F-4D97-AF65-F5344CB8AC3E}">
        <p14:creationId xmlns:p14="http://schemas.microsoft.com/office/powerpoint/2010/main" val="41943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6F5E481A-D731-4C70-8DB7-61B9A7C4FCCD}"/>
              </a:ext>
            </a:extLst>
          </p:cNvPr>
          <p:cNvGraphicFramePr>
            <a:graphicFrameLocks noGrp="1"/>
          </p:cNvGraphicFramePr>
          <p:nvPr>
            <p:extLst>
              <p:ext uri="{D42A27DB-BD31-4B8C-83A1-F6EECF244321}">
                <p14:modId xmlns:p14="http://schemas.microsoft.com/office/powerpoint/2010/main" val="702107024"/>
              </p:ext>
            </p:extLst>
          </p:nvPr>
        </p:nvGraphicFramePr>
        <p:xfrm>
          <a:off x="1649128" y="4066631"/>
          <a:ext cx="10423603" cy="2799293"/>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1644239170"/>
                    </a:ext>
                  </a:extLst>
                </a:gridCol>
                <a:gridCol w="1898374">
                  <a:extLst>
                    <a:ext uri="{9D8B030D-6E8A-4147-A177-3AD203B41FA5}">
                      <a16:colId xmlns:a16="http://schemas.microsoft.com/office/drawing/2014/main" val="3127264257"/>
                    </a:ext>
                  </a:extLst>
                </a:gridCol>
                <a:gridCol w="1480931">
                  <a:extLst>
                    <a:ext uri="{9D8B030D-6E8A-4147-A177-3AD203B41FA5}">
                      <a16:colId xmlns:a16="http://schemas.microsoft.com/office/drawing/2014/main" val="1250575039"/>
                    </a:ext>
                  </a:extLst>
                </a:gridCol>
                <a:gridCol w="1848678">
                  <a:extLst>
                    <a:ext uri="{9D8B030D-6E8A-4147-A177-3AD203B41FA5}">
                      <a16:colId xmlns:a16="http://schemas.microsoft.com/office/drawing/2014/main" val="2346865256"/>
                    </a:ext>
                  </a:extLst>
                </a:gridCol>
                <a:gridCol w="1938130">
                  <a:extLst>
                    <a:ext uri="{9D8B030D-6E8A-4147-A177-3AD203B41FA5}">
                      <a16:colId xmlns:a16="http://schemas.microsoft.com/office/drawing/2014/main" val="844560771"/>
                    </a:ext>
                  </a:extLst>
                </a:gridCol>
                <a:gridCol w="1885890">
                  <a:extLst>
                    <a:ext uri="{9D8B030D-6E8A-4147-A177-3AD203B41FA5}">
                      <a16:colId xmlns:a16="http://schemas.microsoft.com/office/drawing/2014/main" val="778595543"/>
                    </a:ext>
                  </a:extLst>
                </a:gridCol>
              </a:tblGrid>
              <a:tr h="196030">
                <a:tc>
                  <a:txBody>
                    <a:bodyPr/>
                    <a:lstStyle/>
                    <a:p>
                      <a:pPr algn="l" fontAlgn="b"/>
                      <a:r>
                        <a:rPr lang="en-US" sz="1800" b="1" u="none" strike="noStrike" dirty="0">
                          <a:effectLst/>
                        </a:rPr>
                        <a:t>Boat name</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r>
                        <a:rPr lang="en-US" b="1" dirty="0"/>
                        <a:t>Nationality of boat</a:t>
                      </a:r>
                      <a:endParaRPr lang="nb-NO" b="1" dirty="0"/>
                    </a:p>
                  </a:txBody>
                  <a:tcPr marL="7620" marR="7620" marT="7620" marB="0" anchor="b"/>
                </a:tc>
                <a:tc>
                  <a:txBody>
                    <a:bodyPr/>
                    <a:lstStyle/>
                    <a:p>
                      <a:pPr algn="l" fontAlgn="b"/>
                      <a:r>
                        <a:rPr lang="en-US" sz="1800" b="1" u="none" strike="noStrike" dirty="0">
                          <a:effectLst/>
                        </a:rPr>
                        <a:t> Landing date</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b="1" i="0" u="none" strike="noStrike" dirty="0" err="1">
                          <a:solidFill>
                            <a:srgbClr val="000000"/>
                          </a:solidFill>
                          <a:effectLst/>
                          <a:latin typeface="Calibri" panose="020F0502020204030204" pitchFamily="34" charset="0"/>
                        </a:rPr>
                        <a:t>Spieces</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b="1" i="0" u="none" strike="noStrike" dirty="0">
                          <a:solidFill>
                            <a:srgbClr val="000000"/>
                          </a:solidFill>
                          <a:effectLst/>
                          <a:latin typeface="Calibri" panose="020F0502020204030204" pitchFamily="34" charset="0"/>
                        </a:rPr>
                        <a:t>Round</a:t>
                      </a:r>
                      <a:r>
                        <a:rPr lang="en-US" sz="1800" b="1" i="0" u="none" strike="noStrike" baseline="0" dirty="0">
                          <a:solidFill>
                            <a:srgbClr val="000000"/>
                          </a:solidFill>
                          <a:effectLst/>
                          <a:latin typeface="Calibri" panose="020F0502020204030204" pitchFamily="34" charset="0"/>
                        </a:rPr>
                        <a:t> w</a:t>
                      </a:r>
                      <a:r>
                        <a:rPr lang="en-US" sz="1800" b="1" i="0" u="none" strike="noStrike" dirty="0">
                          <a:solidFill>
                            <a:srgbClr val="000000"/>
                          </a:solidFill>
                          <a:effectLst/>
                          <a:latin typeface="Calibri" panose="020F0502020204030204" pitchFamily="34" charset="0"/>
                        </a:rPr>
                        <a:t>eight in ton</a:t>
                      </a:r>
                    </a:p>
                  </a:txBody>
                  <a:tcPr marL="7620" marR="7620" marT="7620" marB="0" anchor="b"/>
                </a:tc>
                <a:tc>
                  <a:txBody>
                    <a:bodyPr/>
                    <a:lstStyle/>
                    <a:p>
                      <a:pPr algn="l" fontAlgn="b"/>
                      <a:r>
                        <a:rPr lang="en-US" sz="1800" b="1" i="0" u="none" strike="noStrike" dirty="0">
                          <a:solidFill>
                            <a:srgbClr val="000000"/>
                          </a:solidFill>
                          <a:effectLst/>
                          <a:latin typeface="Calibri" panose="020F0502020204030204" pitchFamily="34" charset="0"/>
                        </a:rPr>
                        <a:t>Fishing equipment</a:t>
                      </a:r>
                    </a:p>
                  </a:txBody>
                  <a:tcPr marL="7620" marR="7620" marT="7620" marB="0" anchor="b"/>
                </a:tc>
                <a:extLst>
                  <a:ext uri="{0D108BD9-81ED-4DB2-BD59-A6C34878D82A}">
                    <a16:rowId xmlns:a16="http://schemas.microsoft.com/office/drawing/2014/main" val="2574971709"/>
                  </a:ext>
                </a:extLst>
              </a:tr>
              <a:tr h="536805">
                <a:tc>
                  <a:txBody>
                    <a:bodyPr/>
                    <a:lstStyle/>
                    <a:p>
                      <a:pPr algn="r" fontAlgn="b"/>
                      <a:r>
                        <a:rPr lang="en-US" sz="1800" u="none" strike="noStrike" dirty="0" err="1">
                          <a:effectLst/>
                        </a:rPr>
                        <a:t>Lønningen</a:t>
                      </a:r>
                      <a:endParaRPr lang="en-US" sz="1800" u="none" strike="noStrike" dirty="0">
                        <a:effectLst/>
                      </a:endParaRP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NO</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07.04.2019</a:t>
                      </a:r>
                    </a:p>
                  </a:txBody>
                  <a:tcPr marL="7620" marR="7620" marT="7620" marB="0" anchor="b"/>
                </a:tc>
                <a:tc>
                  <a:txBody>
                    <a:bodyPr/>
                    <a:lstStyle/>
                    <a:p>
                      <a:pPr algn="r" fontAlgn="b"/>
                      <a:r>
                        <a:rPr lang="nb-NO" dirty="0"/>
                        <a:t>Blue </a:t>
                      </a:r>
                      <a:r>
                        <a:rPr lang="nb-NO" dirty="0" err="1"/>
                        <a:t>whiting</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2917,75</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Trawl</a:t>
                      </a:r>
                    </a:p>
                  </a:txBody>
                  <a:tcPr marL="7620" marR="7620" marT="7620" marB="0" anchor="b"/>
                </a:tc>
                <a:extLst>
                  <a:ext uri="{0D108BD9-81ED-4DB2-BD59-A6C34878D82A}">
                    <a16:rowId xmlns:a16="http://schemas.microsoft.com/office/drawing/2014/main" val="3874641269"/>
                  </a:ext>
                </a:extLst>
              </a:tr>
              <a:tr h="434014">
                <a:tc>
                  <a:txBody>
                    <a:bodyPr/>
                    <a:lstStyle/>
                    <a:p>
                      <a:pPr algn="r" fontAlgn="b"/>
                      <a:r>
                        <a:rPr lang="en-US" sz="1800" b="0" i="0" u="none" strike="noStrike" dirty="0" err="1">
                          <a:solidFill>
                            <a:srgbClr val="000000"/>
                          </a:solidFill>
                          <a:effectLst/>
                          <a:latin typeface="Calibri" panose="020F0502020204030204" pitchFamily="34" charset="0"/>
                        </a:rPr>
                        <a:t>Ligrunn</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NO</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29.08.2019</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Herring</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23034,41</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Trawl</a:t>
                      </a:r>
                    </a:p>
                  </a:txBody>
                  <a:tcPr marL="7620" marR="7620" marT="7620" marB="0" anchor="b"/>
                </a:tc>
                <a:extLst>
                  <a:ext uri="{0D108BD9-81ED-4DB2-BD59-A6C34878D82A}">
                    <a16:rowId xmlns:a16="http://schemas.microsoft.com/office/drawing/2014/main" val="3595072744"/>
                  </a:ext>
                </a:extLst>
              </a:tr>
              <a:tr h="434014">
                <a:tc>
                  <a:txBody>
                    <a:bodyPr/>
                    <a:lstStyle/>
                    <a:p>
                      <a:pPr algn="r" fontAlgn="b"/>
                      <a:r>
                        <a:rPr lang="en-US" sz="1800" b="0" i="0" u="none" strike="noStrike" dirty="0" err="1">
                          <a:solidFill>
                            <a:srgbClr val="000000"/>
                          </a:solidFill>
                          <a:effectLst/>
                          <a:latin typeface="Calibri" panose="020F0502020204030204" pitchFamily="34" charset="0"/>
                        </a:rPr>
                        <a:t>Ligrunn</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NO</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29.08.2019</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Pollock</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307,1</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Trawl</a:t>
                      </a:r>
                    </a:p>
                  </a:txBody>
                  <a:tcPr marL="7620" marR="7620" marT="7620" marB="0" anchor="b"/>
                </a:tc>
                <a:extLst>
                  <a:ext uri="{0D108BD9-81ED-4DB2-BD59-A6C34878D82A}">
                    <a16:rowId xmlns:a16="http://schemas.microsoft.com/office/drawing/2014/main" val="1632259898"/>
                  </a:ext>
                </a:extLst>
              </a:tr>
              <a:tr h="523769">
                <a:tc>
                  <a:txBody>
                    <a:bodyPr/>
                    <a:lstStyle/>
                    <a:p>
                      <a:pPr algn="r" fontAlgn="b"/>
                      <a:r>
                        <a:rPr lang="en-US" sz="1800" b="0" i="0" u="none" strike="noStrike" dirty="0" err="1">
                          <a:solidFill>
                            <a:srgbClr val="000000"/>
                          </a:solidFill>
                          <a:effectLst/>
                          <a:latin typeface="Calibri" panose="020F0502020204030204" pitchFamily="34" charset="0"/>
                        </a:rPr>
                        <a:t>Ligrunn</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NO</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25.09.2019</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Mackerel</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1621,68</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Seine net</a:t>
                      </a:r>
                    </a:p>
                  </a:txBody>
                  <a:tcPr marL="7620" marR="7620" marT="7620" marB="0" anchor="b"/>
                </a:tc>
                <a:extLst>
                  <a:ext uri="{0D108BD9-81ED-4DB2-BD59-A6C34878D82A}">
                    <a16:rowId xmlns:a16="http://schemas.microsoft.com/office/drawing/2014/main" val="2086547024"/>
                  </a:ext>
                </a:extLst>
              </a:tr>
              <a:tr h="501096">
                <a:tc>
                  <a:txBody>
                    <a:bodyPr/>
                    <a:lstStyle/>
                    <a:p>
                      <a:pPr algn="r" fontAlgn="b"/>
                      <a:r>
                        <a:rPr lang="en-US" sz="1800" b="0" i="0" u="none" strike="noStrike" dirty="0" err="1">
                          <a:solidFill>
                            <a:srgbClr val="000000"/>
                          </a:solidFill>
                          <a:effectLst/>
                          <a:latin typeface="Calibri" panose="020F0502020204030204" pitchFamily="34" charset="0"/>
                        </a:rPr>
                        <a:t>Vikingbank</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NO</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05.11.2019</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Norwegian spring breeding herring</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2932,16</a:t>
                      </a: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Net equipment</a:t>
                      </a:r>
                    </a:p>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24256751"/>
                  </a:ext>
                </a:extLst>
              </a:tr>
            </a:tbl>
          </a:graphicData>
        </a:graphic>
      </p:graphicFrame>
      <p:sp>
        <p:nvSpPr>
          <p:cNvPr id="2" name="Title 1">
            <a:extLst>
              <a:ext uri="{FF2B5EF4-FFF2-40B4-BE49-F238E27FC236}">
                <a16:creationId xmlns:a16="http://schemas.microsoft.com/office/drawing/2014/main" id="{FC63A2D4-DFBF-4731-974D-ED554621CE64}"/>
              </a:ext>
            </a:extLst>
          </p:cNvPr>
          <p:cNvSpPr>
            <a:spLocks noGrp="1"/>
          </p:cNvSpPr>
          <p:nvPr>
            <p:ph type="title"/>
          </p:nvPr>
        </p:nvSpPr>
        <p:spPr>
          <a:xfrm>
            <a:off x="838200" y="115630"/>
            <a:ext cx="10515600" cy="505365"/>
          </a:xfrm>
        </p:spPr>
        <p:txBody>
          <a:bodyPr>
            <a:normAutofit fontScale="90000"/>
          </a:bodyPr>
          <a:lstStyle/>
          <a:p>
            <a:r>
              <a:rPr lang="en-US" dirty="0"/>
              <a:t>Dimensional Example</a:t>
            </a:r>
          </a:p>
        </p:txBody>
      </p:sp>
      <p:graphicFrame>
        <p:nvGraphicFramePr>
          <p:cNvPr id="10" name="Table 9">
            <a:extLst>
              <a:ext uri="{FF2B5EF4-FFF2-40B4-BE49-F238E27FC236}">
                <a16:creationId xmlns:a16="http://schemas.microsoft.com/office/drawing/2014/main" id="{6F5E481A-D731-4C70-8DB7-61B9A7C4FCCD}"/>
              </a:ext>
            </a:extLst>
          </p:cNvPr>
          <p:cNvGraphicFramePr>
            <a:graphicFrameLocks noGrp="1"/>
          </p:cNvGraphicFramePr>
          <p:nvPr>
            <p:extLst>
              <p:ext uri="{D42A27DB-BD31-4B8C-83A1-F6EECF244321}">
                <p14:modId xmlns:p14="http://schemas.microsoft.com/office/powerpoint/2010/main" val="4038750867"/>
              </p:ext>
            </p:extLst>
          </p:nvPr>
        </p:nvGraphicFramePr>
        <p:xfrm>
          <a:off x="838200" y="1070114"/>
          <a:ext cx="7480852" cy="2615977"/>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1644239170"/>
                    </a:ext>
                  </a:extLst>
                </a:gridCol>
                <a:gridCol w="1898374">
                  <a:extLst>
                    <a:ext uri="{9D8B030D-6E8A-4147-A177-3AD203B41FA5}">
                      <a16:colId xmlns:a16="http://schemas.microsoft.com/office/drawing/2014/main" val="3127264257"/>
                    </a:ext>
                  </a:extLst>
                </a:gridCol>
                <a:gridCol w="1480931">
                  <a:extLst>
                    <a:ext uri="{9D8B030D-6E8A-4147-A177-3AD203B41FA5}">
                      <a16:colId xmlns:a16="http://schemas.microsoft.com/office/drawing/2014/main" val="1250575039"/>
                    </a:ext>
                  </a:extLst>
                </a:gridCol>
                <a:gridCol w="1848678">
                  <a:extLst>
                    <a:ext uri="{9D8B030D-6E8A-4147-A177-3AD203B41FA5}">
                      <a16:colId xmlns:a16="http://schemas.microsoft.com/office/drawing/2014/main" val="2346865256"/>
                    </a:ext>
                  </a:extLst>
                </a:gridCol>
                <a:gridCol w="881269">
                  <a:extLst>
                    <a:ext uri="{9D8B030D-6E8A-4147-A177-3AD203B41FA5}">
                      <a16:colId xmlns:a16="http://schemas.microsoft.com/office/drawing/2014/main" val="844560771"/>
                    </a:ext>
                  </a:extLst>
                </a:gridCol>
              </a:tblGrid>
              <a:tr h="435184">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Fishing equipment, main group</a:t>
                      </a:r>
                      <a:endParaRPr lang="nb-NO" b="1" dirty="0"/>
                    </a:p>
                  </a:txBody>
                  <a:tcPr marL="7620" marR="7620" marT="7620" marB="0" anchor="b"/>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2307329"/>
                  </a:ext>
                </a:extLst>
              </a:tr>
              <a:tr h="365610">
                <a:tc>
                  <a:txBody>
                    <a:bodyPr/>
                    <a:lstStyle/>
                    <a:p>
                      <a:pPr algn="l" fontAlgn="b"/>
                      <a:r>
                        <a:rPr lang="en-US" sz="1800" b="1" i="0" u="none" strike="noStrike" dirty="0">
                          <a:solidFill>
                            <a:srgbClr val="000000"/>
                          </a:solidFill>
                          <a:effectLst/>
                          <a:latin typeface="Calibri" panose="020F0502020204030204" pitchFamily="34" charset="0"/>
                        </a:rPr>
                        <a:t>Species,</a:t>
                      </a:r>
                      <a:r>
                        <a:rPr lang="en-US" sz="1800" b="1" i="0" u="none" strike="noStrike" baseline="0" dirty="0">
                          <a:solidFill>
                            <a:srgbClr val="000000"/>
                          </a:solidFill>
                          <a:effectLst/>
                          <a:latin typeface="Calibri" panose="020F0502020204030204" pitchFamily="34" charset="0"/>
                        </a:rPr>
                        <a:t> main group</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r>
                        <a:rPr lang="en-US" b="0" dirty="0"/>
                        <a:t>Purse</a:t>
                      </a:r>
                      <a:r>
                        <a:rPr lang="en-US" b="0" baseline="0" dirty="0"/>
                        <a:t> seine</a:t>
                      </a:r>
                      <a:endParaRPr lang="nb-NO" b="0" dirty="0"/>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Conventional</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Trawl</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Other</a:t>
                      </a:r>
                    </a:p>
                  </a:txBody>
                  <a:tcPr marL="7620" marR="7620" marT="7620" marB="0" anchor="b"/>
                </a:tc>
                <a:extLst>
                  <a:ext uri="{0D108BD9-81ED-4DB2-BD59-A6C34878D82A}">
                    <a16:rowId xmlns:a16="http://schemas.microsoft.com/office/drawing/2014/main" val="1152839470"/>
                  </a:ext>
                </a:extLst>
              </a:tr>
              <a:tr h="365610">
                <a:tc>
                  <a:txBody>
                    <a:bodyPr/>
                    <a:lstStyle/>
                    <a:p>
                      <a:pPr algn="l" fontAlgn="b"/>
                      <a:r>
                        <a:rPr lang="en-US" sz="1800" b="0" i="0" u="none" strike="noStrike" dirty="0">
                          <a:solidFill>
                            <a:srgbClr val="000000"/>
                          </a:solidFill>
                          <a:effectLst/>
                          <a:latin typeface="Calibri" panose="020F0502020204030204" pitchFamily="34" charset="0"/>
                        </a:rPr>
                        <a:t>Pelagic fish</a:t>
                      </a:r>
                    </a:p>
                  </a:txBody>
                  <a:tcPr marL="7620" marR="7620" marT="7620" marB="0" anchor="b"/>
                </a:tc>
                <a:tc>
                  <a:txBody>
                    <a:bodyPr/>
                    <a:lstStyle/>
                    <a:p>
                      <a:r>
                        <a:rPr lang="en-US" b="0" dirty="0"/>
                        <a:t>587465</a:t>
                      </a:r>
                      <a:endParaRPr lang="nb-NO" b="0" dirty="0"/>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1371</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712873</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359</a:t>
                      </a:r>
                    </a:p>
                  </a:txBody>
                  <a:tcPr marL="7620" marR="7620" marT="7620" marB="0" anchor="b"/>
                </a:tc>
                <a:extLst>
                  <a:ext uri="{0D108BD9-81ED-4DB2-BD59-A6C34878D82A}">
                    <a16:rowId xmlns:a16="http://schemas.microsoft.com/office/drawing/2014/main" val="2574971709"/>
                  </a:ext>
                </a:extLst>
              </a:tr>
              <a:tr h="696109">
                <a:tc>
                  <a:txBody>
                    <a:bodyPr/>
                    <a:lstStyle/>
                    <a:p>
                      <a:pPr algn="r" fontAlgn="b"/>
                      <a:r>
                        <a:rPr lang="en-US" sz="1800" b="0" u="none" strike="noStrike" dirty="0">
                          <a:effectLst/>
                        </a:rPr>
                        <a:t>Cod and cod</a:t>
                      </a:r>
                      <a:r>
                        <a:rPr lang="en-US" sz="1800" b="0" u="none" strike="noStrike" baseline="0" dirty="0">
                          <a:effectLst/>
                        </a:rPr>
                        <a:t> </a:t>
                      </a:r>
                      <a:r>
                        <a:rPr lang="en-US" sz="1800" b="0" u="none" strike="noStrike" dirty="0">
                          <a:effectLst/>
                        </a:rPr>
                        <a:t>species</a:t>
                      </a:r>
                    </a:p>
                  </a:txBody>
                  <a:tcPr marL="7620" marR="7620" marT="7620" marB="0" anchor="b"/>
                </a:tc>
                <a:tc>
                  <a:txBody>
                    <a:bodyPr/>
                    <a:lstStyle/>
                    <a:p>
                      <a:r>
                        <a:rPr lang="en-US" dirty="0"/>
                        <a:t>33554</a:t>
                      </a:r>
                      <a:endParaRPr lang="nb-NO" dirty="0"/>
                    </a:p>
                  </a:txBody>
                  <a:tcPr marL="7620" marR="7620" marT="7620" marB="0" anchor="b"/>
                </a:tc>
                <a:tc>
                  <a:txBody>
                    <a:bodyPr/>
                    <a:lstStyle/>
                    <a:p>
                      <a:r>
                        <a:rPr lang="en-US" dirty="0"/>
                        <a:t>397254</a:t>
                      </a:r>
                      <a:endParaRPr lang="nb-NO" dirty="0"/>
                    </a:p>
                  </a:txBody>
                  <a:tcPr marL="7620" marR="7620" marT="7620" marB="0" anchor="b"/>
                </a:tc>
                <a:tc>
                  <a:txBody>
                    <a:bodyPr/>
                    <a:lstStyle/>
                    <a:p>
                      <a:r>
                        <a:rPr lang="en-US" dirty="0"/>
                        <a:t>237496</a:t>
                      </a:r>
                      <a:endParaRPr lang="nb-NO" dirty="0"/>
                    </a:p>
                  </a:txBody>
                  <a:tcPr marL="7620" marR="7620" marT="7620" marB="0" anchor="b"/>
                </a:tc>
                <a:tc>
                  <a:txBody>
                    <a:bodyPr/>
                    <a:lstStyle/>
                    <a:p>
                      <a:r>
                        <a:rPr lang="en-US" dirty="0"/>
                        <a:t>11</a:t>
                      </a:r>
                      <a:endParaRPr lang="nb-NO" dirty="0"/>
                    </a:p>
                  </a:txBody>
                  <a:tcPr marL="7620" marR="7620" marT="7620" marB="0" anchor="b"/>
                </a:tc>
                <a:extLst>
                  <a:ext uri="{0D108BD9-81ED-4DB2-BD59-A6C34878D82A}">
                    <a16:rowId xmlns:a16="http://schemas.microsoft.com/office/drawing/2014/main" val="3874641269"/>
                  </a:ext>
                </a:extLst>
              </a:tr>
              <a:tr h="562814">
                <a:tc>
                  <a:txBody>
                    <a:bodyPr/>
                    <a:lstStyle/>
                    <a:p>
                      <a:pPr algn="r" fontAlgn="b"/>
                      <a:r>
                        <a:rPr lang="en-US" sz="1800" b="0" i="0" u="none" strike="noStrike" dirty="0">
                          <a:solidFill>
                            <a:srgbClr val="000000"/>
                          </a:solidFill>
                          <a:effectLst/>
                          <a:latin typeface="Calibri" panose="020F0502020204030204" pitchFamily="34" charset="0"/>
                        </a:rPr>
                        <a:t>etc.</a:t>
                      </a: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5072744"/>
                  </a:ext>
                </a:extLst>
              </a:tr>
            </a:tbl>
          </a:graphicData>
        </a:graphic>
      </p:graphicFrame>
      <p:sp>
        <p:nvSpPr>
          <p:cNvPr id="3" name="TextBox 2"/>
          <p:cNvSpPr txBox="1"/>
          <p:nvPr/>
        </p:nvSpPr>
        <p:spPr>
          <a:xfrm>
            <a:off x="691898" y="535442"/>
            <a:ext cx="11417806" cy="492443"/>
          </a:xfrm>
          <a:prstGeom prst="rect">
            <a:avLst/>
          </a:prstGeom>
          <a:noFill/>
        </p:spPr>
        <p:txBody>
          <a:bodyPr wrap="none" rtlCol="0">
            <a:spAutoFit/>
          </a:bodyPr>
          <a:lstStyle/>
          <a:p>
            <a:r>
              <a:rPr lang="en-US" sz="2600" dirty="0"/>
              <a:t>Aggregate fisheries statistics, Year 2019 – Norwegian boats – Round weight in tons</a:t>
            </a:r>
            <a:endParaRPr lang="nb-NO" sz="2600" dirty="0"/>
          </a:p>
        </p:txBody>
      </p:sp>
      <p:sp>
        <p:nvSpPr>
          <p:cNvPr id="12" name="Rectangle: Rounded Corners 12">
            <a:extLst>
              <a:ext uri="{FF2B5EF4-FFF2-40B4-BE49-F238E27FC236}">
                <a16:creationId xmlns:a16="http://schemas.microsoft.com/office/drawing/2014/main" id="{84B8DEAC-5E8C-432E-B544-B23FBD1122D0}"/>
              </a:ext>
            </a:extLst>
          </p:cNvPr>
          <p:cNvSpPr/>
          <p:nvPr/>
        </p:nvSpPr>
        <p:spPr>
          <a:xfrm>
            <a:off x="9075567" y="4563306"/>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4B8DEAC-5E8C-432E-B544-B23FBD1122D0}"/>
              </a:ext>
            </a:extLst>
          </p:cNvPr>
          <p:cNvSpPr/>
          <p:nvPr/>
        </p:nvSpPr>
        <p:spPr>
          <a:xfrm>
            <a:off x="5557354" y="2772006"/>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6634646" y="2923244"/>
            <a:ext cx="2986433" cy="164006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2">
            <a:extLst>
              <a:ext uri="{FF2B5EF4-FFF2-40B4-BE49-F238E27FC236}">
                <a16:creationId xmlns:a16="http://schemas.microsoft.com/office/drawing/2014/main" id="{84B8DEAC-5E8C-432E-B544-B23FBD1122D0}"/>
              </a:ext>
            </a:extLst>
          </p:cNvPr>
          <p:cNvSpPr/>
          <p:nvPr/>
        </p:nvSpPr>
        <p:spPr>
          <a:xfrm>
            <a:off x="9082433" y="5044380"/>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2">
            <a:extLst>
              <a:ext uri="{FF2B5EF4-FFF2-40B4-BE49-F238E27FC236}">
                <a16:creationId xmlns:a16="http://schemas.microsoft.com/office/drawing/2014/main" id="{84B8DEAC-5E8C-432E-B544-B23FBD1122D0}"/>
              </a:ext>
            </a:extLst>
          </p:cNvPr>
          <p:cNvSpPr/>
          <p:nvPr/>
        </p:nvSpPr>
        <p:spPr>
          <a:xfrm>
            <a:off x="9082433" y="5466277"/>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1"/>
          </p:cNvCxnSpPr>
          <p:nvPr/>
        </p:nvCxnSpPr>
        <p:spPr>
          <a:xfrm flipH="1" flipV="1">
            <a:off x="6504817" y="2474083"/>
            <a:ext cx="2577616" cy="272153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2">
            <a:extLst>
              <a:ext uri="{FF2B5EF4-FFF2-40B4-BE49-F238E27FC236}">
                <a16:creationId xmlns:a16="http://schemas.microsoft.com/office/drawing/2014/main" id="{84B8DEAC-5E8C-432E-B544-B23FBD1122D0}"/>
              </a:ext>
            </a:extLst>
          </p:cNvPr>
          <p:cNvSpPr/>
          <p:nvPr/>
        </p:nvSpPr>
        <p:spPr>
          <a:xfrm>
            <a:off x="9082433" y="5998055"/>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9" idx="1"/>
          </p:cNvCxnSpPr>
          <p:nvPr/>
        </p:nvCxnSpPr>
        <p:spPr>
          <a:xfrm flipH="1" flipV="1">
            <a:off x="2928220" y="2419642"/>
            <a:ext cx="6154213" cy="372965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2">
            <a:extLst>
              <a:ext uri="{FF2B5EF4-FFF2-40B4-BE49-F238E27FC236}">
                <a16:creationId xmlns:a16="http://schemas.microsoft.com/office/drawing/2014/main" id="{84B8DEAC-5E8C-432E-B544-B23FBD1122D0}"/>
              </a:ext>
            </a:extLst>
          </p:cNvPr>
          <p:cNvSpPr/>
          <p:nvPr/>
        </p:nvSpPr>
        <p:spPr>
          <a:xfrm>
            <a:off x="5583444" y="2139693"/>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2">
            <a:extLst>
              <a:ext uri="{FF2B5EF4-FFF2-40B4-BE49-F238E27FC236}">
                <a16:creationId xmlns:a16="http://schemas.microsoft.com/office/drawing/2014/main" id="{84B8DEAC-5E8C-432E-B544-B23FBD1122D0}"/>
              </a:ext>
            </a:extLst>
          </p:cNvPr>
          <p:cNvSpPr/>
          <p:nvPr/>
        </p:nvSpPr>
        <p:spPr>
          <a:xfrm>
            <a:off x="2168993" y="2145324"/>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flipV="1">
            <a:off x="6400801" y="3074484"/>
            <a:ext cx="2690864" cy="257029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8339" y="3775743"/>
            <a:ext cx="2709524" cy="369332"/>
          </a:xfrm>
          <a:prstGeom prst="rect">
            <a:avLst/>
          </a:prstGeom>
          <a:noFill/>
        </p:spPr>
        <p:txBody>
          <a:bodyPr wrap="none" rtlCol="0">
            <a:spAutoFit/>
          </a:bodyPr>
          <a:lstStyle/>
          <a:p>
            <a:r>
              <a:rPr lang="en-US" dirty="0"/>
              <a:t>Long table (micro-data set)</a:t>
            </a:r>
            <a:endParaRPr lang="nb-NO" dirty="0"/>
          </a:p>
        </p:txBody>
      </p:sp>
      <p:sp>
        <p:nvSpPr>
          <p:cNvPr id="6" name="TextBox 5">
            <a:extLst>
              <a:ext uri="{FF2B5EF4-FFF2-40B4-BE49-F238E27FC236}">
                <a16:creationId xmlns:a16="http://schemas.microsoft.com/office/drawing/2014/main" id="{C8BFAE48-2363-49C0-AD43-06ABB42BFDD9}"/>
              </a:ext>
            </a:extLst>
          </p:cNvPr>
          <p:cNvSpPr txBox="1"/>
          <p:nvPr/>
        </p:nvSpPr>
        <p:spPr>
          <a:xfrm>
            <a:off x="8547889" y="1249001"/>
            <a:ext cx="3455772" cy="2677656"/>
          </a:xfrm>
          <a:prstGeom prst="rect">
            <a:avLst/>
          </a:prstGeom>
          <a:noFill/>
        </p:spPr>
        <p:txBody>
          <a:bodyPr wrap="square" rtlCol="0">
            <a:spAutoFit/>
          </a:bodyPr>
          <a:lstStyle/>
          <a:p>
            <a:r>
              <a:rPr lang="en-US" sz="2800" dirty="0"/>
              <a:t>Multi-dimensional “keys” are identifiers formed from the set of dimension values (variables in long table).</a:t>
            </a:r>
          </a:p>
        </p:txBody>
      </p:sp>
    </p:spTree>
    <p:extLst>
      <p:ext uri="{BB962C8B-B14F-4D97-AF65-F5344CB8AC3E}">
        <p14:creationId xmlns:p14="http://schemas.microsoft.com/office/powerpoint/2010/main" val="211267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8"/>
          <p:cNvSpPr txBox="1">
            <a:spLocks noGrp="1"/>
          </p:cNvSpPr>
          <p:nvPr>
            <p:ph type="title"/>
          </p:nvPr>
        </p:nvSpPr>
        <p:spPr>
          <a:xfrm>
            <a:off x="840103" y="365126"/>
            <a:ext cx="10511798" cy="982671"/>
          </a:xfrm>
          <a:prstGeom prst="rect">
            <a:avLst/>
          </a:prstGeom>
          <a:noFill/>
          <a:ln>
            <a:noFill/>
          </a:ln>
        </p:spPr>
        <p:txBody>
          <a:bodyPr spcFirstLastPara="1" vert="horz" wrap="square" lIns="103862" tIns="51917" rIns="103862" bIns="51917" rtlCol="0" anchor="ctr" anchorCtr="0">
            <a:normAutofit/>
          </a:bodyPr>
          <a:lstStyle/>
          <a:p>
            <a:pPr>
              <a:buSzPts val="4400"/>
            </a:pPr>
            <a:r>
              <a:rPr lang="en-US" dirty="0"/>
              <a:t>Key-Value example</a:t>
            </a:r>
            <a:endParaRPr dirty="0"/>
          </a:p>
        </p:txBody>
      </p:sp>
      <p:graphicFrame>
        <p:nvGraphicFramePr>
          <p:cNvPr id="328" name="Google Shape;328;p8"/>
          <p:cNvGraphicFramePr/>
          <p:nvPr/>
        </p:nvGraphicFramePr>
        <p:xfrm>
          <a:off x="104344" y="1940682"/>
          <a:ext cx="11712189" cy="1091767"/>
        </p:xfrm>
        <a:graphic>
          <a:graphicData uri="http://schemas.openxmlformats.org/drawingml/2006/table">
            <a:tbl>
              <a:tblPr>
                <a:noFill/>
              </a:tblPr>
              <a:tblGrid>
                <a:gridCol w="4291723">
                  <a:extLst>
                    <a:ext uri="{9D8B030D-6E8A-4147-A177-3AD203B41FA5}">
                      <a16:colId xmlns:a16="http://schemas.microsoft.com/office/drawing/2014/main" val="20000"/>
                    </a:ext>
                  </a:extLst>
                </a:gridCol>
                <a:gridCol w="2938412">
                  <a:extLst>
                    <a:ext uri="{9D8B030D-6E8A-4147-A177-3AD203B41FA5}">
                      <a16:colId xmlns:a16="http://schemas.microsoft.com/office/drawing/2014/main" val="20001"/>
                    </a:ext>
                  </a:extLst>
                </a:gridCol>
                <a:gridCol w="2602634">
                  <a:extLst>
                    <a:ext uri="{9D8B030D-6E8A-4147-A177-3AD203B41FA5}">
                      <a16:colId xmlns:a16="http://schemas.microsoft.com/office/drawing/2014/main" val="20002"/>
                    </a:ext>
                  </a:extLst>
                </a:gridCol>
                <a:gridCol w="1879420">
                  <a:extLst>
                    <a:ext uri="{9D8B030D-6E8A-4147-A177-3AD203B41FA5}">
                      <a16:colId xmlns:a16="http://schemas.microsoft.com/office/drawing/2014/main" val="20003"/>
                    </a:ext>
                  </a:extLst>
                </a:gridCol>
              </a:tblGrid>
              <a:tr h="569253">
                <a:tc>
                  <a:txBody>
                    <a:bodyPr/>
                    <a:lstStyle/>
                    <a:p>
                      <a:pPr marL="0" lvl="0" indent="0" algn="l" rtl="0">
                        <a:spcBef>
                          <a:spcPts val="0"/>
                        </a:spcBef>
                        <a:spcAft>
                          <a:spcPts val="0"/>
                        </a:spcAft>
                        <a:buNone/>
                      </a:pPr>
                      <a:r>
                        <a:rPr lang="en-US" sz="2000" b="1" dirty="0" err="1">
                          <a:solidFill>
                            <a:schemeClr val="tx1"/>
                          </a:solidFill>
                          <a:latin typeface="Calibri"/>
                          <a:ea typeface="Calibri"/>
                          <a:cs typeface="Calibri"/>
                          <a:sym typeface="Calibri"/>
                        </a:rPr>
                        <a:t>SensorID</a:t>
                      </a:r>
                      <a:endParaRPr sz="2000" b="1" dirty="0">
                        <a:solidFill>
                          <a:schemeClr val="tx1"/>
                        </a:solidFill>
                        <a:latin typeface="Calibri"/>
                        <a:ea typeface="Calibri"/>
                        <a:cs typeface="Calibri"/>
                        <a:sym typeface="Calibri"/>
                      </a:endParaRPr>
                    </a:p>
                  </a:txBody>
                  <a:tcPr marL="91392" marR="91392" marT="91425" marB="91425">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1" dirty="0">
                          <a:solidFill>
                            <a:schemeClr val="tx1"/>
                          </a:solidFill>
                          <a:latin typeface="Calibri"/>
                          <a:ea typeface="Calibri"/>
                          <a:cs typeface="Calibri"/>
                          <a:sym typeface="Calibri"/>
                        </a:rPr>
                        <a:t>Property</a:t>
                      </a:r>
                      <a:endParaRPr sz="2000" b="1"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1" dirty="0">
                          <a:solidFill>
                            <a:schemeClr val="tx1"/>
                          </a:solidFill>
                          <a:latin typeface="Calibri"/>
                          <a:ea typeface="Calibri"/>
                          <a:cs typeface="Calibri"/>
                          <a:sym typeface="Calibri"/>
                        </a:rPr>
                        <a:t>Time</a:t>
                      </a:r>
                      <a:endParaRPr sz="2000" b="1"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1" dirty="0" err="1">
                          <a:solidFill>
                            <a:schemeClr val="tx1"/>
                          </a:solidFill>
                          <a:latin typeface="Calibri"/>
                          <a:ea typeface="Calibri"/>
                          <a:cs typeface="Calibri"/>
                          <a:sym typeface="Calibri"/>
                        </a:rPr>
                        <a:t>ResultingValue</a:t>
                      </a:r>
                      <a:endParaRPr sz="2000" b="1"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522514">
                <a:tc>
                  <a:txBody>
                    <a:bodyPr/>
                    <a:lstStyle/>
                    <a:p>
                      <a:pPr marL="0" lvl="0" indent="0" algn="l" rtl="0">
                        <a:spcBef>
                          <a:spcPts val="0"/>
                        </a:spcBef>
                        <a:spcAft>
                          <a:spcPts val="0"/>
                        </a:spcAft>
                        <a:buNone/>
                      </a:pPr>
                      <a:r>
                        <a:rPr lang="en-US" sz="2000" b="0" dirty="0">
                          <a:solidFill>
                            <a:schemeClr val="tx1"/>
                          </a:solidFill>
                          <a:latin typeface="Calibri"/>
                          <a:ea typeface="Calibri"/>
                          <a:cs typeface="Calibri"/>
                          <a:sym typeface="Calibri"/>
                        </a:rPr>
                        <a:t>sensor/35-207306-844818-0/BMP282</a:t>
                      </a:r>
                      <a:endParaRPr sz="2000" b="0" dirty="0">
                        <a:solidFill>
                          <a:schemeClr val="tx1"/>
                        </a:solidFill>
                        <a:latin typeface="Calibri"/>
                        <a:ea typeface="Calibri"/>
                        <a:cs typeface="Calibri"/>
                        <a:sym typeface="Calibri"/>
                      </a:endParaRPr>
                    </a:p>
                  </a:txBody>
                  <a:tcPr marL="91392" marR="91392" marT="91425" marB="91425">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0" dirty="0" err="1">
                          <a:solidFill>
                            <a:schemeClr val="tx1"/>
                          </a:solidFill>
                          <a:latin typeface="Calibri"/>
                          <a:ea typeface="Calibri"/>
                          <a:cs typeface="Calibri"/>
                          <a:sym typeface="Calibri"/>
                        </a:rPr>
                        <a:t>atmosphericPressurehPa</a:t>
                      </a:r>
                      <a:endParaRPr sz="2000" b="0"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0" dirty="0">
                          <a:solidFill>
                            <a:schemeClr val="tx1"/>
                          </a:solidFill>
                          <a:latin typeface="Calibri"/>
                          <a:ea typeface="Calibri"/>
                          <a:cs typeface="Calibri"/>
                          <a:sym typeface="Calibri"/>
                        </a:rPr>
                        <a:t>2017-06-06T12:36:12Z</a:t>
                      </a:r>
                      <a:endParaRPr sz="2000" b="0"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0" dirty="0">
                          <a:solidFill>
                            <a:schemeClr val="tx1"/>
                          </a:solidFill>
                          <a:latin typeface="Calibri"/>
                          <a:ea typeface="Calibri"/>
                          <a:cs typeface="Calibri"/>
                          <a:sym typeface="Calibri"/>
                        </a:rPr>
                        <a:t>1021.45</a:t>
                      </a:r>
                      <a:endParaRPr sz="2000" b="0"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29" name="Google Shape;329;p8"/>
          <p:cNvGraphicFramePr/>
          <p:nvPr/>
        </p:nvGraphicFramePr>
        <p:xfrm>
          <a:off x="104343" y="4156575"/>
          <a:ext cx="11712190" cy="1020360"/>
        </p:xfrm>
        <a:graphic>
          <a:graphicData uri="http://schemas.openxmlformats.org/drawingml/2006/table">
            <a:tbl>
              <a:tblPr>
                <a:noFill/>
              </a:tblPr>
              <a:tblGrid>
                <a:gridCol w="7006641">
                  <a:extLst>
                    <a:ext uri="{9D8B030D-6E8A-4147-A177-3AD203B41FA5}">
                      <a16:colId xmlns:a16="http://schemas.microsoft.com/office/drawing/2014/main" val="20000"/>
                    </a:ext>
                  </a:extLst>
                </a:gridCol>
                <a:gridCol w="2739610">
                  <a:extLst>
                    <a:ext uri="{9D8B030D-6E8A-4147-A177-3AD203B41FA5}">
                      <a16:colId xmlns:a16="http://schemas.microsoft.com/office/drawing/2014/main" val="20001"/>
                    </a:ext>
                  </a:extLst>
                </a:gridCol>
                <a:gridCol w="1965939">
                  <a:extLst>
                    <a:ext uri="{9D8B030D-6E8A-4147-A177-3AD203B41FA5}">
                      <a16:colId xmlns:a16="http://schemas.microsoft.com/office/drawing/2014/main" val="20002"/>
                    </a:ext>
                  </a:extLst>
                </a:gridCol>
              </a:tblGrid>
              <a:tr h="507176">
                <a:tc>
                  <a:txBody>
                    <a:bodyPr/>
                    <a:lstStyle/>
                    <a:p>
                      <a:pPr marL="0" lvl="0" indent="0" algn="l" rtl="0">
                        <a:spcBef>
                          <a:spcPts val="0"/>
                        </a:spcBef>
                        <a:spcAft>
                          <a:spcPts val="0"/>
                        </a:spcAft>
                        <a:buNone/>
                      </a:pPr>
                      <a:r>
                        <a:rPr lang="en-US" sz="2000" b="1" dirty="0">
                          <a:solidFill>
                            <a:schemeClr val="tx1"/>
                          </a:solidFill>
                          <a:latin typeface="Calibri"/>
                          <a:ea typeface="Calibri"/>
                          <a:cs typeface="Calibri"/>
                          <a:sym typeface="Calibri"/>
                        </a:rPr>
                        <a:t>Key</a:t>
                      </a:r>
                      <a:endParaRPr sz="2000" b="1" dirty="0">
                        <a:solidFill>
                          <a:schemeClr val="tx1"/>
                        </a:solidFill>
                        <a:latin typeface="Calibri"/>
                        <a:ea typeface="Calibri"/>
                        <a:cs typeface="Calibri"/>
                        <a:sym typeface="Calibri"/>
                      </a:endParaRPr>
                    </a:p>
                  </a:txBody>
                  <a:tcPr marL="91392" marR="91392" marT="91425" marB="91425">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1" dirty="0">
                          <a:solidFill>
                            <a:schemeClr val="tx1"/>
                          </a:solidFill>
                          <a:latin typeface="Calibri"/>
                          <a:ea typeface="Calibri"/>
                          <a:cs typeface="Calibri"/>
                          <a:sym typeface="Calibri"/>
                        </a:rPr>
                        <a:t>Time</a:t>
                      </a:r>
                      <a:endParaRPr sz="2000" b="1"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None/>
                      </a:pPr>
                      <a:r>
                        <a:rPr lang="en-US" sz="2000" b="1" dirty="0" err="1">
                          <a:solidFill>
                            <a:schemeClr val="tx1"/>
                          </a:solidFill>
                          <a:latin typeface="Calibri"/>
                          <a:ea typeface="Calibri"/>
                          <a:cs typeface="Calibri"/>
                          <a:sym typeface="Calibri"/>
                        </a:rPr>
                        <a:t>ResultingValue</a:t>
                      </a:r>
                      <a:endParaRPr sz="2000" b="1" dirty="0">
                        <a:solidFill>
                          <a:schemeClr val="tx1"/>
                        </a:solidFill>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513184">
                <a:tc>
                  <a:txBody>
                    <a:bodyPr/>
                    <a:lstStyle/>
                    <a:p>
                      <a:pPr marL="0" lvl="0" indent="0" algn="l" rtl="0">
                        <a:spcBef>
                          <a:spcPts val="0"/>
                        </a:spcBef>
                        <a:spcAft>
                          <a:spcPts val="0"/>
                        </a:spcAft>
                        <a:buClr>
                          <a:schemeClr val="dk1"/>
                        </a:buClr>
                        <a:buSzPts val="1100"/>
                        <a:buFont typeface="Arial"/>
                        <a:buNone/>
                      </a:pPr>
                      <a:r>
                        <a:rPr lang="en-US" sz="2000" b="0" dirty="0">
                          <a:solidFill>
                            <a:schemeClr val="dk1"/>
                          </a:solidFill>
                          <a:latin typeface="Calibri"/>
                          <a:ea typeface="Calibri"/>
                          <a:cs typeface="Calibri"/>
                          <a:sym typeface="Calibri"/>
                        </a:rPr>
                        <a:t>sensor/35-207306-844818-0/BMP28/</a:t>
                      </a:r>
                      <a:r>
                        <a:rPr lang="en-US" sz="2000" b="0" dirty="0" err="1">
                          <a:solidFill>
                            <a:schemeClr val="dk1"/>
                          </a:solidFill>
                          <a:latin typeface="Calibri"/>
                          <a:ea typeface="Calibri"/>
                          <a:cs typeface="Calibri"/>
                          <a:sym typeface="Calibri"/>
                        </a:rPr>
                        <a:t>atmosphericPressurehPa</a:t>
                      </a:r>
                      <a:endParaRPr sz="2000" b="0" dirty="0">
                        <a:latin typeface="Calibri"/>
                        <a:ea typeface="Calibri"/>
                        <a:cs typeface="Calibri"/>
                        <a:sym typeface="Calibri"/>
                      </a:endParaRPr>
                    </a:p>
                  </a:txBody>
                  <a:tcPr marL="91392" marR="91392" marT="91425" marB="91425">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Clr>
                          <a:schemeClr val="dk1"/>
                        </a:buClr>
                        <a:buSzPts val="1100"/>
                        <a:buFont typeface="Arial"/>
                        <a:buNone/>
                      </a:pPr>
                      <a:r>
                        <a:rPr lang="en-US" sz="2000" b="0" dirty="0">
                          <a:solidFill>
                            <a:schemeClr val="dk1"/>
                          </a:solidFill>
                          <a:latin typeface="Calibri"/>
                          <a:ea typeface="Calibri"/>
                          <a:cs typeface="Calibri"/>
                          <a:sym typeface="Calibri"/>
                        </a:rPr>
                        <a:t>2017-06-06T12:36:12Z</a:t>
                      </a:r>
                      <a:endParaRPr sz="2000" b="0" dirty="0">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marL="0" lvl="0" indent="0" algn="l" rtl="0">
                        <a:spcBef>
                          <a:spcPts val="0"/>
                        </a:spcBef>
                        <a:spcAft>
                          <a:spcPts val="0"/>
                        </a:spcAft>
                        <a:buClr>
                          <a:schemeClr val="dk1"/>
                        </a:buClr>
                        <a:buSzPts val="1100"/>
                        <a:buFont typeface="Arial"/>
                        <a:buNone/>
                      </a:pPr>
                      <a:r>
                        <a:rPr lang="en-US" sz="2000" b="0" dirty="0">
                          <a:solidFill>
                            <a:schemeClr val="dk1"/>
                          </a:solidFill>
                          <a:latin typeface="Calibri"/>
                          <a:ea typeface="Calibri"/>
                          <a:cs typeface="Calibri"/>
                          <a:sym typeface="Calibri"/>
                        </a:rPr>
                        <a:t>1021.45</a:t>
                      </a:r>
                      <a:endParaRPr sz="2000" b="0" dirty="0">
                        <a:latin typeface="Calibri"/>
                        <a:ea typeface="Calibri"/>
                        <a:cs typeface="Calibri"/>
                        <a:sym typeface="Calibri"/>
                      </a:endParaRPr>
                    </a:p>
                  </a:txBody>
                  <a:tcPr marL="91392" marR="91392" marT="91425" marB="91425">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384AACE-E1D1-4593-8FDF-1B7314C797CE}"/>
              </a:ext>
            </a:extLst>
          </p:cNvPr>
          <p:cNvSpPr txBox="1"/>
          <p:nvPr/>
        </p:nvSpPr>
        <p:spPr>
          <a:xfrm>
            <a:off x="160105" y="1571350"/>
            <a:ext cx="689612" cy="369332"/>
          </a:xfrm>
          <a:prstGeom prst="rect">
            <a:avLst/>
          </a:prstGeom>
          <a:noFill/>
        </p:spPr>
        <p:txBody>
          <a:bodyPr wrap="none" rtlCol="0">
            <a:spAutoFit/>
          </a:bodyPr>
          <a:lstStyle/>
          <a:p>
            <a:r>
              <a:rPr lang="en-US" b="1" i="1" dirty="0"/>
              <a:t>Wide</a:t>
            </a:r>
          </a:p>
        </p:txBody>
      </p:sp>
      <p:sp>
        <p:nvSpPr>
          <p:cNvPr id="6" name="TextBox 5">
            <a:extLst>
              <a:ext uri="{FF2B5EF4-FFF2-40B4-BE49-F238E27FC236}">
                <a16:creationId xmlns:a16="http://schemas.microsoft.com/office/drawing/2014/main" id="{E5418345-38EE-4CFB-8E31-B9CDCA3BD96A}"/>
              </a:ext>
            </a:extLst>
          </p:cNvPr>
          <p:cNvSpPr txBox="1"/>
          <p:nvPr/>
        </p:nvSpPr>
        <p:spPr>
          <a:xfrm>
            <a:off x="96810" y="3625334"/>
            <a:ext cx="1136401" cy="369332"/>
          </a:xfrm>
          <a:prstGeom prst="rect">
            <a:avLst/>
          </a:prstGeom>
          <a:noFill/>
        </p:spPr>
        <p:txBody>
          <a:bodyPr wrap="none" rtlCol="0">
            <a:spAutoFit/>
          </a:bodyPr>
          <a:lstStyle/>
          <a:p>
            <a:r>
              <a:rPr lang="en-US" b="1" i="1" dirty="0"/>
              <a:t>Key-Value</a:t>
            </a:r>
          </a:p>
        </p:txBody>
      </p:sp>
      <p:sp>
        <p:nvSpPr>
          <p:cNvPr id="3" name="TextBox 2"/>
          <p:cNvSpPr txBox="1"/>
          <p:nvPr/>
        </p:nvSpPr>
        <p:spPr>
          <a:xfrm>
            <a:off x="905478" y="1202018"/>
            <a:ext cx="4907305" cy="369332"/>
          </a:xfrm>
          <a:prstGeom prst="rect">
            <a:avLst/>
          </a:prstGeom>
          <a:noFill/>
        </p:spPr>
        <p:txBody>
          <a:bodyPr wrap="none" rtlCol="0">
            <a:spAutoFit/>
          </a:bodyPr>
          <a:lstStyle/>
          <a:p>
            <a:r>
              <a:rPr lang="en-US" dirty="0">
                <a:solidFill>
                  <a:schemeClr val="dk1"/>
                </a:solidFill>
                <a:ea typeface="Calibri"/>
                <a:cs typeface="Calibri"/>
                <a:sym typeface="Calibri"/>
              </a:rPr>
              <a:t>Semantic Sensor Network Ontology (</a:t>
            </a:r>
            <a:r>
              <a:rPr lang="en-US" dirty="0"/>
              <a:t>SSN) example</a:t>
            </a:r>
            <a:endParaRPr lang="nb-NO" dirty="0"/>
          </a:p>
        </p:txBody>
      </p:sp>
      <p:cxnSp>
        <p:nvCxnSpPr>
          <p:cNvPr id="5" name="Straight Arrow Connector 4">
            <a:extLst>
              <a:ext uri="{FF2B5EF4-FFF2-40B4-BE49-F238E27FC236}">
                <a16:creationId xmlns:a16="http://schemas.microsoft.com/office/drawing/2014/main" id="{549B1826-AD76-45D2-A5A1-75218A473571}"/>
              </a:ext>
            </a:extLst>
          </p:cNvPr>
          <p:cNvCxnSpPr/>
          <p:nvPr/>
        </p:nvCxnSpPr>
        <p:spPr>
          <a:xfrm>
            <a:off x="1581150" y="3032449"/>
            <a:ext cx="400050" cy="962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87D7F17-E2D8-48E3-876A-F9A97C728796}"/>
              </a:ext>
            </a:extLst>
          </p:cNvPr>
          <p:cNvCxnSpPr>
            <a:cxnSpLocks/>
          </p:cNvCxnSpPr>
          <p:nvPr/>
        </p:nvCxnSpPr>
        <p:spPr>
          <a:xfrm flipH="1">
            <a:off x="4895850" y="3032449"/>
            <a:ext cx="590550" cy="962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5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62B3B4-4EF8-43A6-AFB8-27F6EB533912}"/>
              </a:ext>
            </a:extLst>
          </p:cNvPr>
          <p:cNvGraphicFramePr>
            <a:graphicFrameLocks noGrp="1"/>
          </p:cNvGraphicFramePr>
          <p:nvPr/>
        </p:nvGraphicFramePr>
        <p:xfrm>
          <a:off x="7835900" y="278535"/>
          <a:ext cx="4038600" cy="31927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17140592"/>
                    </a:ext>
                  </a:extLst>
                </a:gridCol>
                <a:gridCol w="1092200">
                  <a:extLst>
                    <a:ext uri="{9D8B030D-6E8A-4147-A177-3AD203B41FA5}">
                      <a16:colId xmlns:a16="http://schemas.microsoft.com/office/drawing/2014/main" val="250596912"/>
                    </a:ext>
                  </a:extLst>
                </a:gridCol>
                <a:gridCol w="863600">
                  <a:extLst>
                    <a:ext uri="{9D8B030D-6E8A-4147-A177-3AD203B41FA5}">
                      <a16:colId xmlns:a16="http://schemas.microsoft.com/office/drawing/2014/main" val="4213407129"/>
                    </a:ext>
                  </a:extLst>
                </a:gridCol>
                <a:gridCol w="863600">
                  <a:extLst>
                    <a:ext uri="{9D8B030D-6E8A-4147-A177-3AD203B41FA5}">
                      <a16:colId xmlns:a16="http://schemas.microsoft.com/office/drawing/2014/main" val="2082302628"/>
                    </a:ext>
                  </a:extLst>
                </a:gridCol>
                <a:gridCol w="609600">
                  <a:extLst>
                    <a:ext uri="{9D8B030D-6E8A-4147-A177-3AD203B41FA5}">
                      <a16:colId xmlns:a16="http://schemas.microsoft.com/office/drawing/2014/main" val="1661281095"/>
                    </a:ext>
                  </a:extLst>
                </a:gridCol>
              </a:tblGrid>
              <a:tr h="266700">
                <a:tc>
                  <a:txBody>
                    <a:bodyPr/>
                    <a:lstStyle/>
                    <a:p>
                      <a:pPr algn="l" fontAlgn="b"/>
                      <a:r>
                        <a:rPr lang="en-US" sz="1600" u="none" strike="noStrike">
                          <a:effectLst/>
                        </a:rPr>
                        <a:t>Entry</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DateTime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Position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Measure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Value</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93412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427271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7412336"/>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83914.60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650533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51506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1156710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346152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632329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62843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8631171"/>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11935898"/>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68038.90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117669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49000"/>
                  </a:ext>
                </a:extLst>
              </a:tr>
              <a:tr h="182880">
                <a:tc>
                  <a:txBody>
                    <a:bodyPr/>
                    <a:lstStyle/>
                    <a:p>
                      <a:pPr algn="r" fontAlgn="b"/>
                      <a:r>
                        <a:rPr lang="en-US" sz="1100" u="none" strike="noStrike" dirty="0">
                          <a:effectLst/>
                        </a:rPr>
                        <a:t>132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4288404"/>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71090120"/>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7468617"/>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79145"/>
                  </a:ext>
                </a:extLst>
              </a:tr>
            </a:tbl>
          </a:graphicData>
        </a:graphic>
      </p:graphicFrame>
      <p:sp>
        <p:nvSpPr>
          <p:cNvPr id="2" name="Title 1">
            <a:extLst>
              <a:ext uri="{FF2B5EF4-FFF2-40B4-BE49-F238E27FC236}">
                <a16:creationId xmlns:a16="http://schemas.microsoft.com/office/drawing/2014/main" id="{5CFB45E5-AE43-439B-B17E-4D8F186AF6C4}"/>
              </a:ext>
            </a:extLst>
          </p:cNvPr>
          <p:cNvSpPr>
            <a:spLocks noGrp="1"/>
          </p:cNvSpPr>
          <p:nvPr>
            <p:ph type="title"/>
          </p:nvPr>
        </p:nvSpPr>
        <p:spPr>
          <a:xfrm>
            <a:off x="373337" y="158607"/>
            <a:ext cx="10515600" cy="1325563"/>
          </a:xfrm>
        </p:spPr>
        <p:txBody>
          <a:bodyPr>
            <a:normAutofit/>
          </a:bodyPr>
          <a:lstStyle/>
          <a:p>
            <a:r>
              <a:rPr lang="en-US" dirty="0"/>
              <a:t>Tracking across structures</a:t>
            </a:r>
          </a:p>
        </p:txBody>
      </p:sp>
      <p:sp>
        <p:nvSpPr>
          <p:cNvPr id="6" name="Slide Number Placeholder 5">
            <a:extLst>
              <a:ext uri="{FF2B5EF4-FFF2-40B4-BE49-F238E27FC236}">
                <a16:creationId xmlns:a16="http://schemas.microsoft.com/office/drawing/2014/main" id="{2C072D22-6EBD-4D86-BB63-46A1B5ABE35F}"/>
              </a:ext>
            </a:extLst>
          </p:cNvPr>
          <p:cNvSpPr>
            <a:spLocks noGrp="1"/>
          </p:cNvSpPr>
          <p:nvPr>
            <p:ph type="sldNum" sz="quarter" idx="12"/>
          </p:nvPr>
        </p:nvSpPr>
        <p:spPr/>
        <p:txBody>
          <a:bodyPr/>
          <a:lstStyle/>
          <a:p>
            <a:fld id="{39D5BB9F-D377-4238-A2D8-250F9E7AEDE2}" type="slidenum">
              <a:rPr lang="en-US" smtClean="0"/>
              <a:t>35</a:t>
            </a:fld>
            <a:endParaRPr lang="en-US"/>
          </a:p>
        </p:txBody>
      </p:sp>
      <p:sp>
        <p:nvSpPr>
          <p:cNvPr id="9" name="TextBox 8">
            <a:extLst>
              <a:ext uri="{FF2B5EF4-FFF2-40B4-BE49-F238E27FC236}">
                <a16:creationId xmlns:a16="http://schemas.microsoft.com/office/drawing/2014/main" id="{603C9819-A3F6-4E18-ADBE-F57D7BFA9533}"/>
              </a:ext>
            </a:extLst>
          </p:cNvPr>
          <p:cNvSpPr txBox="1"/>
          <p:nvPr/>
        </p:nvSpPr>
        <p:spPr>
          <a:xfrm>
            <a:off x="537016" y="1022312"/>
            <a:ext cx="6813523" cy="2585323"/>
          </a:xfrm>
          <a:prstGeom prst="rect">
            <a:avLst/>
          </a:prstGeom>
          <a:noFill/>
        </p:spPr>
        <p:txBody>
          <a:bodyPr wrap="square" rtlCol="0">
            <a:spAutoFit/>
          </a:bodyPr>
          <a:lstStyle/>
          <a:p>
            <a:endParaRPr lang="en-US" dirty="0"/>
          </a:p>
          <a:p>
            <a:r>
              <a:rPr lang="en-US" dirty="0"/>
              <a:t>The example contains three </a:t>
            </a:r>
            <a:r>
              <a:rPr lang="en-US" b="1" dirty="0"/>
              <a:t>Instance Values </a:t>
            </a:r>
            <a:r>
              <a:rPr lang="en-US" dirty="0"/>
              <a:t>relating to the same </a:t>
            </a:r>
            <a:r>
              <a:rPr lang="en-US" b="1" dirty="0" err="1"/>
              <a:t>ConceptualValue</a:t>
            </a:r>
            <a:endParaRPr lang="en-US" dirty="0"/>
          </a:p>
          <a:p>
            <a:endParaRPr lang="en-US" dirty="0"/>
          </a:p>
          <a:p>
            <a:r>
              <a:rPr lang="en-US" dirty="0"/>
              <a:t>DDI-CDI can tie all three together!</a:t>
            </a:r>
          </a:p>
          <a:p>
            <a:endParaRPr lang="en-US" dirty="0"/>
          </a:p>
          <a:p>
            <a:r>
              <a:rPr lang="en-US" dirty="0"/>
              <a:t>And through the use of keys map the transformations between the long structure at right and the wide structures below.</a:t>
            </a:r>
          </a:p>
          <a:p>
            <a:endParaRPr lang="en-US" dirty="0"/>
          </a:p>
        </p:txBody>
      </p:sp>
      <p:sp>
        <p:nvSpPr>
          <p:cNvPr id="15" name="Rectangle 14">
            <a:extLst>
              <a:ext uri="{FF2B5EF4-FFF2-40B4-BE49-F238E27FC236}">
                <a16:creationId xmlns:a16="http://schemas.microsoft.com/office/drawing/2014/main" id="{64888512-573A-4E23-BC03-4B5BB6E4E835}"/>
              </a:ext>
            </a:extLst>
          </p:cNvPr>
          <p:cNvSpPr/>
          <p:nvPr/>
        </p:nvSpPr>
        <p:spPr>
          <a:xfrm>
            <a:off x="543652" y="4129373"/>
            <a:ext cx="11025495" cy="830997"/>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83.914,6	36,44	98	70	n	n</a:t>
            </a:r>
          </a:p>
          <a:p>
            <a:r>
              <a:rPr lang="en-US" sz="1600" dirty="0"/>
              <a:t>132	2020-07-14T14:03	125	86	3	68.038,9	37,50	85	92	y	n</a:t>
            </a:r>
          </a:p>
        </p:txBody>
      </p:sp>
      <p:sp>
        <p:nvSpPr>
          <p:cNvPr id="16" name="TextBox 15">
            <a:extLst>
              <a:ext uri="{FF2B5EF4-FFF2-40B4-BE49-F238E27FC236}">
                <a16:creationId xmlns:a16="http://schemas.microsoft.com/office/drawing/2014/main" id="{0220A2B3-0147-4A66-A203-04E149E65E0E}"/>
              </a:ext>
            </a:extLst>
          </p:cNvPr>
          <p:cNvSpPr txBox="1"/>
          <p:nvPr/>
        </p:nvSpPr>
        <p:spPr>
          <a:xfrm>
            <a:off x="543653" y="3690754"/>
            <a:ext cx="1211742" cy="369332"/>
          </a:xfrm>
          <a:prstGeom prst="rect">
            <a:avLst/>
          </a:prstGeom>
          <a:noFill/>
        </p:spPr>
        <p:txBody>
          <a:bodyPr wrap="none" rtlCol="0">
            <a:spAutoFit/>
          </a:bodyPr>
          <a:lstStyle/>
          <a:p>
            <a:r>
              <a:rPr lang="en-US" dirty="0">
                <a:solidFill>
                  <a:schemeClr val="accent2">
                    <a:lumMod val="75000"/>
                  </a:schemeClr>
                </a:solidFill>
              </a:rPr>
              <a:t>For Europe</a:t>
            </a:r>
          </a:p>
        </p:txBody>
      </p:sp>
      <p:sp>
        <p:nvSpPr>
          <p:cNvPr id="17" name="Rectangle 16">
            <a:extLst>
              <a:ext uri="{FF2B5EF4-FFF2-40B4-BE49-F238E27FC236}">
                <a16:creationId xmlns:a16="http://schemas.microsoft.com/office/drawing/2014/main" id="{4752993A-9890-4648-9325-EA13427402AE}"/>
              </a:ext>
            </a:extLst>
          </p:cNvPr>
          <p:cNvSpPr/>
          <p:nvPr/>
        </p:nvSpPr>
        <p:spPr>
          <a:xfrm>
            <a:off x="579601" y="5607063"/>
            <a:ext cx="10820040" cy="830997"/>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83,914.6	36.44	98	70	n	n</a:t>
            </a:r>
          </a:p>
          <a:p>
            <a:r>
              <a:rPr lang="en-US" sz="1600" dirty="0"/>
              <a:t>132	2020-07-14T14:03	125	86	3	68,038.9	37.50	85	92	y	n</a:t>
            </a:r>
          </a:p>
        </p:txBody>
      </p:sp>
      <p:sp>
        <p:nvSpPr>
          <p:cNvPr id="18" name="TextBox 17">
            <a:extLst>
              <a:ext uri="{FF2B5EF4-FFF2-40B4-BE49-F238E27FC236}">
                <a16:creationId xmlns:a16="http://schemas.microsoft.com/office/drawing/2014/main" id="{B9A50D7F-C851-4D53-A6AF-FA7379E714E0}"/>
              </a:ext>
            </a:extLst>
          </p:cNvPr>
          <p:cNvSpPr txBox="1"/>
          <p:nvPr/>
        </p:nvSpPr>
        <p:spPr>
          <a:xfrm>
            <a:off x="543652" y="5108911"/>
            <a:ext cx="795474" cy="369332"/>
          </a:xfrm>
          <a:prstGeom prst="rect">
            <a:avLst/>
          </a:prstGeom>
          <a:noFill/>
        </p:spPr>
        <p:txBody>
          <a:bodyPr wrap="none" rtlCol="0">
            <a:spAutoFit/>
          </a:bodyPr>
          <a:lstStyle/>
          <a:p>
            <a:r>
              <a:rPr lang="en-US" dirty="0">
                <a:solidFill>
                  <a:schemeClr val="accent2">
                    <a:lumMod val="75000"/>
                  </a:schemeClr>
                </a:solidFill>
              </a:rPr>
              <a:t>For US</a:t>
            </a:r>
          </a:p>
        </p:txBody>
      </p:sp>
      <p:sp>
        <p:nvSpPr>
          <p:cNvPr id="13" name="Rectangle: Rounded Corners 12">
            <a:extLst>
              <a:ext uri="{FF2B5EF4-FFF2-40B4-BE49-F238E27FC236}">
                <a16:creationId xmlns:a16="http://schemas.microsoft.com/office/drawing/2014/main" id="{84B8DEAC-5E8C-432E-B544-B23FBD1122D0}"/>
              </a:ext>
            </a:extLst>
          </p:cNvPr>
          <p:cNvSpPr/>
          <p:nvPr/>
        </p:nvSpPr>
        <p:spPr>
          <a:xfrm>
            <a:off x="5875167" y="4417532"/>
            <a:ext cx="1077292" cy="302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D767D51-23C1-4706-82EF-3031044748DE}"/>
              </a:ext>
            </a:extLst>
          </p:cNvPr>
          <p:cNvSpPr/>
          <p:nvPr/>
        </p:nvSpPr>
        <p:spPr>
          <a:xfrm>
            <a:off x="5953538" y="5843923"/>
            <a:ext cx="998921" cy="328278"/>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EF853B7-CABD-4C03-B4B1-32728475EBD8}"/>
              </a:ext>
            </a:extLst>
          </p:cNvPr>
          <p:cNvSpPr/>
          <p:nvPr/>
        </p:nvSpPr>
        <p:spPr>
          <a:xfrm>
            <a:off x="11211339" y="896179"/>
            <a:ext cx="663161" cy="217004"/>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ACB0584-F905-4533-A8D6-CA60DD08A259}"/>
              </a:ext>
            </a:extLst>
          </p:cNvPr>
          <p:cNvCxnSpPr>
            <a:cxnSpLocks/>
          </p:cNvCxnSpPr>
          <p:nvPr/>
        </p:nvCxnSpPr>
        <p:spPr>
          <a:xfrm flipH="1">
            <a:off x="6654812" y="1113183"/>
            <a:ext cx="4698988" cy="330434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F964FB-F811-41F4-AAC7-36945523F1A8}"/>
              </a:ext>
            </a:extLst>
          </p:cNvPr>
          <p:cNvCxnSpPr>
            <a:cxnSpLocks/>
          </p:cNvCxnSpPr>
          <p:nvPr/>
        </p:nvCxnSpPr>
        <p:spPr>
          <a:xfrm flipH="1">
            <a:off x="6654812" y="1113183"/>
            <a:ext cx="4740964" cy="473074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B8FDF7-75FE-405B-B6ED-C7551FD6B5C3}"/>
              </a:ext>
            </a:extLst>
          </p:cNvPr>
          <p:cNvCxnSpPr>
            <a:cxnSpLocks/>
            <a:endCxn id="14" idx="0"/>
          </p:cNvCxnSpPr>
          <p:nvPr/>
        </p:nvCxnSpPr>
        <p:spPr>
          <a:xfrm flipH="1">
            <a:off x="6452999" y="4720009"/>
            <a:ext cx="28443" cy="112391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B8FDF7-75FE-405B-B6ED-C7551FD6B5C3}"/>
              </a:ext>
            </a:extLst>
          </p:cNvPr>
          <p:cNvCxnSpPr>
            <a:cxnSpLocks/>
          </p:cNvCxnSpPr>
          <p:nvPr/>
        </p:nvCxnSpPr>
        <p:spPr>
          <a:xfrm>
            <a:off x="5452914" y="4408050"/>
            <a:ext cx="418388" cy="160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B8FDF7-75FE-405B-B6ED-C7551FD6B5C3}"/>
              </a:ext>
            </a:extLst>
          </p:cNvPr>
          <p:cNvCxnSpPr>
            <a:cxnSpLocks/>
          </p:cNvCxnSpPr>
          <p:nvPr/>
        </p:nvCxnSpPr>
        <p:spPr>
          <a:xfrm>
            <a:off x="5538219" y="5861841"/>
            <a:ext cx="418388" cy="160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205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7FBB-9117-440A-B06C-8A12CBED05E3}"/>
              </a:ext>
            </a:extLst>
          </p:cNvPr>
          <p:cNvSpPr>
            <a:spLocks noGrp="1"/>
          </p:cNvSpPr>
          <p:nvPr>
            <p:ph type="title"/>
          </p:nvPr>
        </p:nvSpPr>
        <p:spPr/>
        <p:txBody>
          <a:bodyPr/>
          <a:lstStyle/>
          <a:p>
            <a:r>
              <a:rPr lang="en-US" dirty="0"/>
              <a:t>Application: Automating Data Integration</a:t>
            </a:r>
          </a:p>
        </p:txBody>
      </p:sp>
      <p:sp>
        <p:nvSpPr>
          <p:cNvPr id="3" name="Content Placeholder 2">
            <a:extLst>
              <a:ext uri="{FF2B5EF4-FFF2-40B4-BE49-F238E27FC236}">
                <a16:creationId xmlns:a16="http://schemas.microsoft.com/office/drawing/2014/main" id="{D6440142-1C29-4840-B4D5-313F688D794C}"/>
              </a:ext>
            </a:extLst>
          </p:cNvPr>
          <p:cNvSpPr>
            <a:spLocks noGrp="1"/>
          </p:cNvSpPr>
          <p:nvPr>
            <p:ph idx="1"/>
          </p:nvPr>
        </p:nvSpPr>
        <p:spPr/>
        <p:txBody>
          <a:bodyPr/>
          <a:lstStyle/>
          <a:p>
            <a:r>
              <a:rPr lang="en-US" dirty="0"/>
              <a:t>If I understand the role played by any given data point in its data set of origin, I can predict what role it must play in the data set I need to transform it into for integration purposes</a:t>
            </a:r>
          </a:p>
          <a:p>
            <a:r>
              <a:rPr lang="en-US" dirty="0"/>
              <a:t>The DDI-CDI model shows us how these relate, and can avoid manual intervention in performing the needed structural transformations</a:t>
            </a:r>
          </a:p>
          <a:p>
            <a:r>
              <a:rPr lang="en-US" dirty="0"/>
              <a:t>Reduces the (up to 80%) resource burden on projects for preparing data for analysis</a:t>
            </a:r>
          </a:p>
        </p:txBody>
      </p:sp>
    </p:spTree>
    <p:extLst>
      <p:ext uri="{BB962C8B-B14F-4D97-AF65-F5344CB8AC3E}">
        <p14:creationId xmlns:p14="http://schemas.microsoft.com/office/powerpoint/2010/main" val="3359496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1AD1-EC5D-40B1-8A4B-C67E4B739628}"/>
              </a:ext>
            </a:extLst>
          </p:cNvPr>
          <p:cNvSpPr>
            <a:spLocks noGrp="1"/>
          </p:cNvSpPr>
          <p:nvPr>
            <p:ph type="title"/>
          </p:nvPr>
        </p:nvSpPr>
        <p:spPr/>
        <p:txBody>
          <a:bodyPr/>
          <a:lstStyle/>
          <a:p>
            <a:r>
              <a:rPr lang="en-US" dirty="0"/>
              <a:t>SERL: Granular Metadata for Cross-Domain Sharing</a:t>
            </a:r>
          </a:p>
        </p:txBody>
      </p:sp>
      <p:sp>
        <p:nvSpPr>
          <p:cNvPr id="3" name="Content Placeholder 2">
            <a:extLst>
              <a:ext uri="{FF2B5EF4-FFF2-40B4-BE49-F238E27FC236}">
                <a16:creationId xmlns:a16="http://schemas.microsoft.com/office/drawing/2014/main" id="{2CF6EBDD-41CB-4C95-8637-826E7E0CF924}"/>
              </a:ext>
            </a:extLst>
          </p:cNvPr>
          <p:cNvSpPr>
            <a:spLocks noGrp="1"/>
          </p:cNvSpPr>
          <p:nvPr>
            <p:ph idx="1"/>
          </p:nvPr>
        </p:nvSpPr>
        <p:spPr/>
        <p:txBody>
          <a:bodyPr>
            <a:normAutofit fontScale="92500" lnSpcReduction="10000"/>
          </a:bodyPr>
          <a:lstStyle/>
          <a:p>
            <a:r>
              <a:rPr lang="en-US" dirty="0"/>
              <a:t>Smart Energy Research Laboratory (SERL)</a:t>
            </a:r>
          </a:p>
          <a:p>
            <a:pPr lvl="1"/>
            <a:r>
              <a:rPr lang="en-US" dirty="0"/>
              <a:t>Several partners, UKDA is managing and processing the data</a:t>
            </a:r>
          </a:p>
          <a:p>
            <a:r>
              <a:rPr lang="en-US" dirty="0"/>
              <a:t>Currently, and example of a pre-integrated data coming from different domains</a:t>
            </a:r>
          </a:p>
          <a:p>
            <a:pPr lvl="1"/>
            <a:r>
              <a:rPr lang="en-US" dirty="0"/>
              <a:t>Temperature readings from Copernicus</a:t>
            </a:r>
          </a:p>
          <a:p>
            <a:pPr lvl="1"/>
            <a:r>
              <a:rPr lang="en-US" dirty="0"/>
              <a:t>Meter readings from energy suppliers</a:t>
            </a:r>
          </a:p>
          <a:p>
            <a:pPr lvl="1"/>
            <a:r>
              <a:rPr lang="en-US" dirty="0"/>
              <a:t>Survey responses from a customer sample</a:t>
            </a:r>
          </a:p>
          <a:p>
            <a:r>
              <a:rPr lang="en-US" dirty="0"/>
              <a:t>We looked at how DDI-CDI could be used to support such an integration in an automated fashion (e.g., a “run-time” discovery and use scenario)</a:t>
            </a:r>
          </a:p>
          <a:p>
            <a:pPr lvl="1"/>
            <a:r>
              <a:rPr lang="en-US" dirty="0"/>
              <a:t>DDI-CDI descriptions of inputs could provide the basis for automated creation of integration/linking information</a:t>
            </a:r>
          </a:p>
        </p:txBody>
      </p:sp>
    </p:spTree>
    <p:extLst>
      <p:ext uri="{BB962C8B-B14F-4D97-AF65-F5344CB8AC3E}">
        <p14:creationId xmlns:p14="http://schemas.microsoft.com/office/powerpoint/2010/main" val="1198192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fficeArt object" descr="Picture 1">
            <a:extLst>
              <a:ext uri="{FF2B5EF4-FFF2-40B4-BE49-F238E27FC236}">
                <a16:creationId xmlns:a16="http://schemas.microsoft.com/office/drawing/2014/main" id="{6267C481-4CDF-469D-AEA6-664B8AEADCA2}"/>
              </a:ext>
            </a:extLst>
          </p:cNvPr>
          <p:cNvPicPr/>
          <p:nvPr/>
        </p:nvPicPr>
        <p:blipFill>
          <a:blip r:embed="rId2"/>
          <a:stretch>
            <a:fillRect/>
          </a:stretch>
        </p:blipFill>
        <p:spPr>
          <a:xfrm>
            <a:off x="152400" y="224258"/>
            <a:ext cx="5943600" cy="2377440"/>
          </a:xfrm>
          <a:prstGeom prst="rect">
            <a:avLst/>
          </a:prstGeom>
          <a:ln w="12700" cap="flat">
            <a:noFill/>
            <a:miter lim="400000"/>
          </a:ln>
          <a:effectLst/>
        </p:spPr>
      </p:pic>
      <p:sp>
        <p:nvSpPr>
          <p:cNvPr id="4" name="Rectangle 3">
            <a:extLst>
              <a:ext uri="{FF2B5EF4-FFF2-40B4-BE49-F238E27FC236}">
                <a16:creationId xmlns:a16="http://schemas.microsoft.com/office/drawing/2014/main" id="{16B366BC-58C3-4F0D-BD60-8BD7F64C34C5}"/>
              </a:ext>
            </a:extLst>
          </p:cNvPr>
          <p:cNvSpPr/>
          <p:nvPr/>
        </p:nvSpPr>
        <p:spPr>
          <a:xfrm>
            <a:off x="441833" y="2651759"/>
            <a:ext cx="2419643" cy="1118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E089F5A4-348C-448C-A8B6-7B5BB045580F}"/>
              </a:ext>
            </a:extLst>
          </p:cNvPr>
          <p:cNvSpPr txBox="1"/>
          <p:nvPr/>
        </p:nvSpPr>
        <p:spPr>
          <a:xfrm>
            <a:off x="520991" y="2796343"/>
            <a:ext cx="2261325" cy="646331"/>
          </a:xfrm>
          <a:prstGeom prst="rect">
            <a:avLst/>
          </a:prstGeom>
          <a:noFill/>
        </p:spPr>
        <p:txBody>
          <a:bodyPr wrap="none" rtlCol="0">
            <a:spAutoFit/>
          </a:bodyPr>
          <a:lstStyle/>
          <a:p>
            <a:pPr algn="ctr"/>
            <a:r>
              <a:rPr lang="en-US" b="1" dirty="0"/>
              <a:t>Temperature Data </a:t>
            </a:r>
          </a:p>
          <a:p>
            <a:pPr algn="ctr"/>
            <a:r>
              <a:rPr lang="en-US" b="1" dirty="0"/>
              <a:t>(by Region “grid cell”)</a:t>
            </a:r>
          </a:p>
        </p:txBody>
      </p:sp>
      <p:sp>
        <p:nvSpPr>
          <p:cNvPr id="6" name="Rectangle 5">
            <a:extLst>
              <a:ext uri="{FF2B5EF4-FFF2-40B4-BE49-F238E27FC236}">
                <a16:creationId xmlns:a16="http://schemas.microsoft.com/office/drawing/2014/main" id="{6A67FB16-7749-45BD-8A51-DE2A1358E278}"/>
              </a:ext>
            </a:extLst>
          </p:cNvPr>
          <p:cNvSpPr/>
          <p:nvPr/>
        </p:nvSpPr>
        <p:spPr>
          <a:xfrm>
            <a:off x="6986953" y="5208442"/>
            <a:ext cx="2912013" cy="1491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9D2FB04D-5B65-4820-987A-B04132AE4D67}"/>
              </a:ext>
            </a:extLst>
          </p:cNvPr>
          <p:cNvSpPr txBox="1"/>
          <p:nvPr/>
        </p:nvSpPr>
        <p:spPr>
          <a:xfrm>
            <a:off x="7206146" y="5492365"/>
            <a:ext cx="2515112" cy="923330"/>
          </a:xfrm>
          <a:prstGeom prst="rect">
            <a:avLst/>
          </a:prstGeom>
          <a:solidFill>
            <a:srgbClr val="FFC000"/>
          </a:solidFill>
        </p:spPr>
        <p:txBody>
          <a:bodyPr wrap="none" rtlCol="0">
            <a:spAutoFit/>
          </a:bodyPr>
          <a:lstStyle/>
          <a:p>
            <a:pPr algn="ctr"/>
            <a:r>
              <a:rPr lang="en-US" b="1" dirty="0"/>
              <a:t>Customer Questionnaire</a:t>
            </a:r>
          </a:p>
          <a:p>
            <a:pPr algn="ctr"/>
            <a:r>
              <a:rPr lang="en-US" b="1" dirty="0"/>
              <a:t> Data </a:t>
            </a:r>
          </a:p>
          <a:p>
            <a:pPr algn="ctr"/>
            <a:r>
              <a:rPr lang="en-US" b="1" dirty="0"/>
              <a:t>(by Customer ID)</a:t>
            </a:r>
          </a:p>
        </p:txBody>
      </p:sp>
      <p:sp>
        <p:nvSpPr>
          <p:cNvPr id="8" name="Rectangle 7">
            <a:extLst>
              <a:ext uri="{FF2B5EF4-FFF2-40B4-BE49-F238E27FC236}">
                <a16:creationId xmlns:a16="http://schemas.microsoft.com/office/drawing/2014/main" id="{EF2EEF6D-EC8B-4FB8-B930-7A7E0231A425}"/>
              </a:ext>
            </a:extLst>
          </p:cNvPr>
          <p:cNvSpPr/>
          <p:nvPr/>
        </p:nvSpPr>
        <p:spPr>
          <a:xfrm>
            <a:off x="6737379" y="3304248"/>
            <a:ext cx="2912013" cy="1491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TextBox 8">
            <a:extLst>
              <a:ext uri="{FF2B5EF4-FFF2-40B4-BE49-F238E27FC236}">
                <a16:creationId xmlns:a16="http://schemas.microsoft.com/office/drawing/2014/main" id="{A22C8D94-FA8E-47AB-AFC9-C494F8A41381}"/>
              </a:ext>
            </a:extLst>
          </p:cNvPr>
          <p:cNvSpPr txBox="1"/>
          <p:nvPr/>
        </p:nvSpPr>
        <p:spPr>
          <a:xfrm>
            <a:off x="7212379" y="3726670"/>
            <a:ext cx="1971245" cy="646331"/>
          </a:xfrm>
          <a:prstGeom prst="rect">
            <a:avLst/>
          </a:prstGeom>
          <a:solidFill>
            <a:srgbClr val="FF0000"/>
          </a:solidFill>
        </p:spPr>
        <p:txBody>
          <a:bodyPr wrap="none" rtlCol="0">
            <a:spAutoFit/>
          </a:bodyPr>
          <a:lstStyle/>
          <a:p>
            <a:pPr algn="ctr"/>
            <a:r>
              <a:rPr lang="en-US" b="1" dirty="0"/>
              <a:t>Utility Meter Data </a:t>
            </a:r>
          </a:p>
          <a:p>
            <a:pPr algn="ctr"/>
            <a:r>
              <a:rPr lang="en-US" b="1" dirty="0"/>
              <a:t>(by Customer ID)</a:t>
            </a:r>
          </a:p>
        </p:txBody>
      </p:sp>
      <p:sp>
        <p:nvSpPr>
          <p:cNvPr id="10" name="Oval 9">
            <a:extLst>
              <a:ext uri="{FF2B5EF4-FFF2-40B4-BE49-F238E27FC236}">
                <a16:creationId xmlns:a16="http://schemas.microsoft.com/office/drawing/2014/main" id="{CF1E3A06-5FD8-4F43-9FB5-490BD86C885F}"/>
              </a:ext>
            </a:extLst>
          </p:cNvPr>
          <p:cNvSpPr/>
          <p:nvPr/>
        </p:nvSpPr>
        <p:spPr>
          <a:xfrm>
            <a:off x="2293034" y="4206241"/>
            <a:ext cx="2700997" cy="19413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BFBDB8-2111-4FD2-85EA-85CCA480352D}"/>
              </a:ext>
            </a:extLst>
          </p:cNvPr>
          <p:cNvSpPr txBox="1"/>
          <p:nvPr/>
        </p:nvSpPr>
        <p:spPr>
          <a:xfrm>
            <a:off x="2648932" y="4628664"/>
            <a:ext cx="1989199" cy="923330"/>
          </a:xfrm>
          <a:prstGeom prst="rect">
            <a:avLst/>
          </a:prstGeom>
          <a:noFill/>
        </p:spPr>
        <p:txBody>
          <a:bodyPr wrap="none" rtlCol="0">
            <a:spAutoFit/>
          </a:bodyPr>
          <a:lstStyle/>
          <a:p>
            <a:pPr algn="ctr"/>
            <a:r>
              <a:rPr lang="en-US" b="1" dirty="0"/>
              <a:t>Linking Data</a:t>
            </a:r>
          </a:p>
          <a:p>
            <a:pPr algn="ctr"/>
            <a:r>
              <a:rPr lang="en-US" b="1" dirty="0"/>
              <a:t>(grid cells mapped </a:t>
            </a:r>
          </a:p>
          <a:p>
            <a:pPr algn="ctr"/>
            <a:r>
              <a:rPr lang="en-US" b="1" dirty="0"/>
              <a:t>to customer IDs)</a:t>
            </a:r>
          </a:p>
        </p:txBody>
      </p:sp>
      <p:cxnSp>
        <p:nvCxnSpPr>
          <p:cNvPr id="13" name="Straight Arrow Connector 12">
            <a:extLst>
              <a:ext uri="{FF2B5EF4-FFF2-40B4-BE49-F238E27FC236}">
                <a16:creationId xmlns:a16="http://schemas.microsoft.com/office/drawing/2014/main" id="{221A553D-5F0B-45B3-9E19-F93C3D6EAC41}"/>
              </a:ext>
            </a:extLst>
          </p:cNvPr>
          <p:cNvCxnSpPr>
            <a:cxnSpLocks/>
            <a:stCxn id="4" idx="2"/>
          </p:cNvCxnSpPr>
          <p:nvPr/>
        </p:nvCxnSpPr>
        <p:spPr>
          <a:xfrm>
            <a:off x="1651655" y="3770139"/>
            <a:ext cx="890953" cy="7200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8" name="officeArt object" descr="Picture 3">
            <a:extLst>
              <a:ext uri="{FF2B5EF4-FFF2-40B4-BE49-F238E27FC236}">
                <a16:creationId xmlns:a16="http://schemas.microsoft.com/office/drawing/2014/main" id="{3C315184-575F-477D-A68C-456B805C5380}"/>
              </a:ext>
            </a:extLst>
          </p:cNvPr>
          <p:cNvPicPr/>
          <p:nvPr/>
        </p:nvPicPr>
        <p:blipFill>
          <a:blip r:embed="rId3"/>
          <a:stretch>
            <a:fillRect/>
          </a:stretch>
        </p:blipFill>
        <p:spPr>
          <a:xfrm>
            <a:off x="7285863" y="178471"/>
            <a:ext cx="4658678" cy="2983815"/>
          </a:xfrm>
          <a:prstGeom prst="rect">
            <a:avLst/>
          </a:prstGeom>
          <a:ln w="12700" cap="flat">
            <a:noFill/>
            <a:miter lim="400000"/>
          </a:ln>
          <a:effectLst/>
        </p:spPr>
      </p:pic>
      <p:cxnSp>
        <p:nvCxnSpPr>
          <p:cNvPr id="14" name="Straight Arrow Connector 13">
            <a:extLst>
              <a:ext uri="{FF2B5EF4-FFF2-40B4-BE49-F238E27FC236}">
                <a16:creationId xmlns:a16="http://schemas.microsoft.com/office/drawing/2014/main" id="{DBE8CAB9-88DD-4340-9980-970F255A7C93}"/>
              </a:ext>
            </a:extLst>
          </p:cNvPr>
          <p:cNvCxnSpPr>
            <a:cxnSpLocks/>
          </p:cNvCxnSpPr>
          <p:nvPr/>
        </p:nvCxnSpPr>
        <p:spPr>
          <a:xfrm flipH="1">
            <a:off x="4715625" y="4106520"/>
            <a:ext cx="2021754" cy="3836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60288E5-62D0-43A3-A320-8C72EB1071AA}"/>
              </a:ext>
            </a:extLst>
          </p:cNvPr>
          <p:cNvCxnSpPr>
            <a:cxnSpLocks/>
            <a:stCxn id="6" idx="1"/>
          </p:cNvCxnSpPr>
          <p:nvPr/>
        </p:nvCxnSpPr>
        <p:spPr>
          <a:xfrm flipH="1" flipV="1">
            <a:off x="5015840" y="5492365"/>
            <a:ext cx="1971113" cy="4616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437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7C6D3-C539-40E8-BB18-67CA90C02C9F}"/>
              </a:ext>
            </a:extLst>
          </p:cNvPr>
          <p:cNvSpPr>
            <a:spLocks noGrp="1"/>
          </p:cNvSpPr>
          <p:nvPr>
            <p:ph type="title"/>
          </p:nvPr>
        </p:nvSpPr>
        <p:spPr/>
        <p:txBody>
          <a:bodyPr/>
          <a:lstStyle/>
          <a:p>
            <a:r>
              <a:rPr lang="en-US" dirty="0"/>
              <a:t>Process</a:t>
            </a:r>
          </a:p>
        </p:txBody>
      </p:sp>
      <p:sp>
        <p:nvSpPr>
          <p:cNvPr id="5" name="Text Placeholder 4">
            <a:extLst>
              <a:ext uri="{FF2B5EF4-FFF2-40B4-BE49-F238E27FC236}">
                <a16:creationId xmlns:a16="http://schemas.microsoft.com/office/drawing/2014/main" id="{09C6469E-9CE2-4BA1-B665-AECF0D4165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85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6724D-6C42-49BE-951B-D31777C5F7CE}"/>
              </a:ext>
            </a:extLst>
          </p:cNvPr>
          <p:cNvSpPr>
            <a:spLocks noGrp="1"/>
          </p:cNvSpPr>
          <p:nvPr>
            <p:ph type="title"/>
          </p:nvPr>
        </p:nvSpPr>
        <p:spPr/>
        <p:txBody>
          <a:bodyPr/>
          <a:lstStyle/>
          <a:p>
            <a:r>
              <a:rPr lang="en-US" dirty="0"/>
              <a:t>DDI-CDI and FAIR </a:t>
            </a:r>
          </a:p>
        </p:txBody>
      </p:sp>
      <p:sp>
        <p:nvSpPr>
          <p:cNvPr id="5" name="Content Placeholder 4">
            <a:extLst>
              <a:ext uri="{FF2B5EF4-FFF2-40B4-BE49-F238E27FC236}">
                <a16:creationId xmlns:a16="http://schemas.microsoft.com/office/drawing/2014/main" id="{FFE07EB8-E436-4633-99F5-C091C6B6BBB8}"/>
              </a:ext>
            </a:extLst>
          </p:cNvPr>
          <p:cNvSpPr>
            <a:spLocks noGrp="1"/>
          </p:cNvSpPr>
          <p:nvPr>
            <p:ph idx="1"/>
          </p:nvPr>
        </p:nvSpPr>
        <p:spPr/>
        <p:txBody>
          <a:bodyPr/>
          <a:lstStyle/>
          <a:p>
            <a:r>
              <a:rPr lang="en-US" dirty="0"/>
              <a:t>Many people talk about </a:t>
            </a:r>
            <a:r>
              <a:rPr lang="en-US" b="1" i="1" dirty="0"/>
              <a:t>F</a:t>
            </a:r>
            <a:r>
              <a:rPr lang="en-US" dirty="0"/>
              <a:t>indability and </a:t>
            </a:r>
            <a:r>
              <a:rPr lang="en-US" b="1" i="1" dirty="0"/>
              <a:t>A</a:t>
            </a:r>
            <a:r>
              <a:rPr lang="en-US" dirty="0"/>
              <a:t>ccess</a:t>
            </a:r>
          </a:p>
          <a:p>
            <a:pPr lvl="1"/>
            <a:r>
              <a:rPr lang="en-US" dirty="0"/>
              <a:t>Not so much about </a:t>
            </a:r>
            <a:r>
              <a:rPr lang="en-US" b="1" i="1" dirty="0"/>
              <a:t>I</a:t>
            </a:r>
            <a:r>
              <a:rPr lang="en-US" dirty="0"/>
              <a:t>nteroperability and </a:t>
            </a:r>
            <a:r>
              <a:rPr lang="en-US" b="1" i="1" dirty="0"/>
              <a:t>R</a:t>
            </a:r>
            <a:r>
              <a:rPr lang="en-US" dirty="0"/>
              <a:t>euse</a:t>
            </a:r>
          </a:p>
          <a:p>
            <a:r>
              <a:rPr lang="en-US" dirty="0"/>
              <a:t>DDI-CDI focuses on these aspects of FAIR data</a:t>
            </a:r>
          </a:p>
          <a:p>
            <a:pPr lvl="1"/>
            <a:r>
              <a:rPr lang="en-US" dirty="0"/>
              <a:t>It is also quite useful for data discovery</a:t>
            </a:r>
          </a:p>
          <a:p>
            <a:r>
              <a:rPr lang="en-US" dirty="0"/>
              <a:t>Interoperability and reuse of data are metadata-intensive</a:t>
            </a:r>
          </a:p>
          <a:p>
            <a:r>
              <a:rPr lang="en-US" dirty="0"/>
              <a:t>Historically, these aspects of data management are expensive and have not been fully incentivized by research funders</a:t>
            </a:r>
          </a:p>
          <a:p>
            <a:r>
              <a:rPr lang="en-US" dirty="0"/>
              <a:t>Today’s focus on FAIR data </a:t>
            </a:r>
            <a:r>
              <a:rPr lang="en-US" i="1" dirty="0"/>
              <a:t>demands</a:t>
            </a:r>
            <a:r>
              <a:rPr lang="en-US" dirty="0"/>
              <a:t> that we do more!</a:t>
            </a:r>
          </a:p>
        </p:txBody>
      </p:sp>
    </p:spTree>
    <p:extLst>
      <p:ext uri="{BB962C8B-B14F-4D97-AF65-F5344CB8AC3E}">
        <p14:creationId xmlns:p14="http://schemas.microsoft.com/office/powerpoint/2010/main" val="2120784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7E0E-9F82-4A2D-851B-C3A64DFC7C92}"/>
              </a:ext>
            </a:extLst>
          </p:cNvPr>
          <p:cNvSpPr>
            <a:spLocks noGrp="1"/>
          </p:cNvSpPr>
          <p:nvPr>
            <p:ph type="title"/>
          </p:nvPr>
        </p:nvSpPr>
        <p:spPr/>
        <p:txBody>
          <a:bodyPr/>
          <a:lstStyle/>
          <a:p>
            <a:r>
              <a:rPr lang="en-US" dirty="0"/>
              <a:t>The DDI-CDI Process Model</a:t>
            </a:r>
          </a:p>
        </p:txBody>
      </p:sp>
      <p:sp>
        <p:nvSpPr>
          <p:cNvPr id="3" name="Content Placeholder 2">
            <a:extLst>
              <a:ext uri="{FF2B5EF4-FFF2-40B4-BE49-F238E27FC236}">
                <a16:creationId xmlns:a16="http://schemas.microsoft.com/office/drawing/2014/main" id="{AA1B8A6B-A9C5-4B20-B4BC-98822DBA05AD}"/>
              </a:ext>
            </a:extLst>
          </p:cNvPr>
          <p:cNvSpPr>
            <a:spLocks noGrp="1"/>
          </p:cNvSpPr>
          <p:nvPr>
            <p:ph idx="1"/>
          </p:nvPr>
        </p:nvSpPr>
        <p:spPr/>
        <p:txBody>
          <a:bodyPr/>
          <a:lstStyle/>
          <a:p>
            <a:r>
              <a:rPr lang="en-US" dirty="0"/>
              <a:t>Describes the use of individual processes, and how they fit together</a:t>
            </a:r>
          </a:p>
          <a:p>
            <a:r>
              <a:rPr lang="en-US" dirty="0"/>
              <a:t>Supports standard descriptions (SDTL, VTL) and specific languages (SQL, R, STATA, SPSS, Python, SAS, etc.)</a:t>
            </a:r>
          </a:p>
          <a:p>
            <a:r>
              <a:rPr lang="en-US" dirty="0"/>
              <a:t>Three “modes”:</a:t>
            </a:r>
          </a:p>
          <a:p>
            <a:pPr lvl="1"/>
            <a:r>
              <a:rPr lang="en-US" dirty="0"/>
              <a:t>Procedural: Step-wise, with decision points</a:t>
            </a:r>
          </a:p>
          <a:p>
            <a:pPr lvl="1"/>
            <a:r>
              <a:rPr lang="en-US" dirty="0"/>
              <a:t>Declarative: “Black box” multi-threaded, uses a “playbook” and configurations</a:t>
            </a:r>
          </a:p>
          <a:p>
            <a:pPr lvl="1"/>
            <a:r>
              <a:rPr lang="en-US" dirty="0"/>
              <a:t>Hybrid approaches of the two</a:t>
            </a:r>
          </a:p>
        </p:txBody>
      </p:sp>
    </p:spTree>
    <p:extLst>
      <p:ext uri="{BB962C8B-B14F-4D97-AF65-F5344CB8AC3E}">
        <p14:creationId xmlns:p14="http://schemas.microsoft.com/office/powerpoint/2010/main" val="4030165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F161-3416-4F26-832B-D094252E3269}"/>
              </a:ext>
            </a:extLst>
          </p:cNvPr>
          <p:cNvSpPr>
            <a:spLocks noGrp="1"/>
          </p:cNvSpPr>
          <p:nvPr>
            <p:ph type="title"/>
          </p:nvPr>
        </p:nvSpPr>
        <p:spPr/>
        <p:txBody>
          <a:bodyPr/>
          <a:lstStyle/>
          <a:p>
            <a:r>
              <a:rPr lang="en-US" dirty="0"/>
              <a:t>Simple Diagram</a:t>
            </a:r>
          </a:p>
        </p:txBody>
      </p:sp>
      <p:sp>
        <p:nvSpPr>
          <p:cNvPr id="5" name="Rectangle 4">
            <a:extLst>
              <a:ext uri="{FF2B5EF4-FFF2-40B4-BE49-F238E27FC236}">
                <a16:creationId xmlns:a16="http://schemas.microsoft.com/office/drawing/2014/main" id="{3F48D8E7-2A61-4C63-9F82-7D725D94B9AB}"/>
              </a:ext>
            </a:extLst>
          </p:cNvPr>
          <p:cNvSpPr/>
          <p:nvPr/>
        </p:nvSpPr>
        <p:spPr>
          <a:xfrm>
            <a:off x="1252025" y="1690688"/>
            <a:ext cx="2349304" cy="1179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a:t>
            </a:r>
          </a:p>
        </p:txBody>
      </p:sp>
      <p:sp>
        <p:nvSpPr>
          <p:cNvPr id="6" name="Rectangle 5">
            <a:extLst>
              <a:ext uri="{FF2B5EF4-FFF2-40B4-BE49-F238E27FC236}">
                <a16:creationId xmlns:a16="http://schemas.microsoft.com/office/drawing/2014/main" id="{981D3F50-E4B7-4A9D-B76C-018DA56B14CD}"/>
              </a:ext>
            </a:extLst>
          </p:cNvPr>
          <p:cNvSpPr/>
          <p:nvPr/>
        </p:nvSpPr>
        <p:spPr>
          <a:xfrm>
            <a:off x="2377440" y="3305908"/>
            <a:ext cx="1406769" cy="889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a:t>
            </a:r>
          </a:p>
        </p:txBody>
      </p:sp>
      <p:sp>
        <p:nvSpPr>
          <p:cNvPr id="8" name="Rectangle 7">
            <a:extLst>
              <a:ext uri="{FF2B5EF4-FFF2-40B4-BE49-F238E27FC236}">
                <a16:creationId xmlns:a16="http://schemas.microsoft.com/office/drawing/2014/main" id="{82E9208A-8D6C-452E-B5BA-DF5EFEB9392D}"/>
              </a:ext>
            </a:extLst>
          </p:cNvPr>
          <p:cNvSpPr/>
          <p:nvPr/>
        </p:nvSpPr>
        <p:spPr>
          <a:xfrm>
            <a:off x="3050343" y="5059089"/>
            <a:ext cx="1406769" cy="889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Sub-Step</a:t>
            </a:r>
          </a:p>
        </p:txBody>
      </p:sp>
      <p:cxnSp>
        <p:nvCxnSpPr>
          <p:cNvPr id="10" name="Straight Arrow Connector 9">
            <a:extLst>
              <a:ext uri="{FF2B5EF4-FFF2-40B4-BE49-F238E27FC236}">
                <a16:creationId xmlns:a16="http://schemas.microsoft.com/office/drawing/2014/main" id="{D6B7634C-6445-4C7E-8A5A-463411011808}"/>
              </a:ext>
            </a:extLst>
          </p:cNvPr>
          <p:cNvCxnSpPr>
            <a:stCxn id="6" idx="0"/>
            <a:endCxn id="5" idx="2"/>
          </p:cNvCxnSpPr>
          <p:nvPr/>
        </p:nvCxnSpPr>
        <p:spPr>
          <a:xfrm flipH="1" flipV="1">
            <a:off x="2426677" y="2869809"/>
            <a:ext cx="654148" cy="4360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6A16FE-04FB-4C21-A01F-C3E04436A841}"/>
              </a:ext>
            </a:extLst>
          </p:cNvPr>
          <p:cNvCxnSpPr>
            <a:cxnSpLocks/>
            <a:stCxn id="8" idx="0"/>
          </p:cNvCxnSpPr>
          <p:nvPr/>
        </p:nvCxnSpPr>
        <p:spPr>
          <a:xfrm flipH="1" flipV="1">
            <a:off x="3457136" y="4216143"/>
            <a:ext cx="296592" cy="842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0F4C10A-EC34-4799-A9B1-588F13D13BE4}"/>
              </a:ext>
            </a:extLst>
          </p:cNvPr>
          <p:cNvSpPr/>
          <p:nvPr/>
        </p:nvSpPr>
        <p:spPr>
          <a:xfrm>
            <a:off x="4811151" y="2824255"/>
            <a:ext cx="1716258" cy="117912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Control Logic</a:t>
            </a:r>
          </a:p>
        </p:txBody>
      </p:sp>
      <p:cxnSp>
        <p:nvCxnSpPr>
          <p:cNvPr id="14" name="Straight Arrow Connector 13">
            <a:extLst>
              <a:ext uri="{FF2B5EF4-FFF2-40B4-BE49-F238E27FC236}">
                <a16:creationId xmlns:a16="http://schemas.microsoft.com/office/drawing/2014/main" id="{3C959CE8-1920-4885-ADD2-C8EAC14D5006}"/>
              </a:ext>
            </a:extLst>
          </p:cNvPr>
          <p:cNvCxnSpPr>
            <a:cxnSpLocks/>
            <a:stCxn id="12" idx="1"/>
          </p:cNvCxnSpPr>
          <p:nvPr/>
        </p:nvCxnSpPr>
        <p:spPr>
          <a:xfrm flipH="1">
            <a:off x="3784211" y="3413816"/>
            <a:ext cx="1026940" cy="16758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50EA11-6F0E-496C-9B97-0949AEE649F5}"/>
              </a:ext>
            </a:extLst>
          </p:cNvPr>
          <p:cNvCxnSpPr>
            <a:cxnSpLocks/>
          </p:cNvCxnSpPr>
          <p:nvPr/>
        </p:nvCxnSpPr>
        <p:spPr>
          <a:xfrm flipH="1">
            <a:off x="4242583" y="3581400"/>
            <a:ext cx="566224" cy="135699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B4ACE18-7B0B-4225-B42B-A40086957ADF}"/>
              </a:ext>
            </a:extLst>
          </p:cNvPr>
          <p:cNvSpPr/>
          <p:nvPr/>
        </p:nvSpPr>
        <p:spPr>
          <a:xfrm>
            <a:off x="586740" y="3966760"/>
            <a:ext cx="1252025" cy="6736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B23067-104C-4319-8D1E-2D7199777F1B}"/>
              </a:ext>
            </a:extLst>
          </p:cNvPr>
          <p:cNvSpPr txBox="1"/>
          <p:nvPr/>
        </p:nvSpPr>
        <p:spPr>
          <a:xfrm flipH="1">
            <a:off x="764344" y="4062517"/>
            <a:ext cx="1206306" cy="369332"/>
          </a:xfrm>
          <a:prstGeom prst="rect">
            <a:avLst/>
          </a:prstGeom>
          <a:noFill/>
        </p:spPr>
        <p:txBody>
          <a:bodyPr wrap="square" rtlCol="0">
            <a:spAutoFit/>
          </a:bodyPr>
          <a:lstStyle/>
          <a:p>
            <a:r>
              <a:rPr lang="en-US" b="1" dirty="0"/>
              <a:t>Inputs</a:t>
            </a:r>
          </a:p>
        </p:txBody>
      </p:sp>
      <p:cxnSp>
        <p:nvCxnSpPr>
          <p:cNvPr id="21" name="Straight Arrow Connector 20">
            <a:extLst>
              <a:ext uri="{FF2B5EF4-FFF2-40B4-BE49-F238E27FC236}">
                <a16:creationId xmlns:a16="http://schemas.microsoft.com/office/drawing/2014/main" id="{912F4598-7BFA-4D70-9DE9-B4100DADAB0F}"/>
              </a:ext>
            </a:extLst>
          </p:cNvPr>
          <p:cNvCxnSpPr>
            <a:cxnSpLocks/>
            <a:endCxn id="6" idx="1"/>
          </p:cNvCxnSpPr>
          <p:nvPr/>
        </p:nvCxnSpPr>
        <p:spPr>
          <a:xfrm flipV="1">
            <a:off x="1855178" y="3750640"/>
            <a:ext cx="522262" cy="395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BE83A4F-653F-48EE-99C1-F7A91DB55F5D}"/>
              </a:ext>
            </a:extLst>
          </p:cNvPr>
          <p:cNvSpPr/>
          <p:nvPr/>
        </p:nvSpPr>
        <p:spPr>
          <a:xfrm>
            <a:off x="1125415" y="4938395"/>
            <a:ext cx="1252025" cy="6736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97CE15A-91E5-47BF-ADE0-92036886A12B}"/>
              </a:ext>
            </a:extLst>
          </p:cNvPr>
          <p:cNvSpPr txBox="1"/>
          <p:nvPr/>
        </p:nvSpPr>
        <p:spPr>
          <a:xfrm flipH="1">
            <a:off x="1252025" y="5084505"/>
            <a:ext cx="1206306" cy="369332"/>
          </a:xfrm>
          <a:prstGeom prst="rect">
            <a:avLst/>
          </a:prstGeom>
          <a:noFill/>
        </p:spPr>
        <p:txBody>
          <a:bodyPr wrap="square" rtlCol="0">
            <a:spAutoFit/>
          </a:bodyPr>
          <a:lstStyle/>
          <a:p>
            <a:r>
              <a:rPr lang="en-US" b="1" dirty="0"/>
              <a:t>Outputs</a:t>
            </a:r>
          </a:p>
        </p:txBody>
      </p:sp>
      <p:cxnSp>
        <p:nvCxnSpPr>
          <p:cNvPr id="28" name="Straight Arrow Connector 27">
            <a:extLst>
              <a:ext uri="{FF2B5EF4-FFF2-40B4-BE49-F238E27FC236}">
                <a16:creationId xmlns:a16="http://schemas.microsoft.com/office/drawing/2014/main" id="{CA078A8E-2369-47F2-810F-08CAADFF432F}"/>
              </a:ext>
            </a:extLst>
          </p:cNvPr>
          <p:cNvCxnSpPr>
            <a:cxnSpLocks/>
            <a:endCxn id="23" idx="0"/>
          </p:cNvCxnSpPr>
          <p:nvPr/>
        </p:nvCxnSpPr>
        <p:spPr>
          <a:xfrm flipH="1">
            <a:off x="1751428" y="4190857"/>
            <a:ext cx="1216853" cy="7475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D4648B-2D82-4689-BED0-393C4B2C8155}"/>
              </a:ext>
            </a:extLst>
          </p:cNvPr>
          <p:cNvSpPr txBox="1"/>
          <p:nvPr/>
        </p:nvSpPr>
        <p:spPr>
          <a:xfrm>
            <a:off x="1212752" y="6400800"/>
            <a:ext cx="2398092" cy="369332"/>
          </a:xfrm>
          <a:prstGeom prst="rect">
            <a:avLst/>
          </a:prstGeom>
          <a:noFill/>
        </p:spPr>
        <p:txBody>
          <a:bodyPr wrap="none" rtlCol="0">
            <a:spAutoFit/>
          </a:bodyPr>
          <a:lstStyle/>
          <a:p>
            <a:r>
              <a:rPr lang="en-US" b="1" dirty="0"/>
              <a:t>PROCEDURAL PROCESS</a:t>
            </a:r>
          </a:p>
        </p:txBody>
      </p:sp>
      <p:sp>
        <p:nvSpPr>
          <p:cNvPr id="35" name="TextBox 34">
            <a:extLst>
              <a:ext uri="{FF2B5EF4-FFF2-40B4-BE49-F238E27FC236}">
                <a16:creationId xmlns:a16="http://schemas.microsoft.com/office/drawing/2014/main" id="{D10957CF-FBF3-4A12-B52A-EEE0D2077E4F}"/>
              </a:ext>
            </a:extLst>
          </p:cNvPr>
          <p:cNvSpPr txBox="1"/>
          <p:nvPr/>
        </p:nvSpPr>
        <p:spPr>
          <a:xfrm>
            <a:off x="7583072" y="4118918"/>
            <a:ext cx="2382127" cy="369332"/>
          </a:xfrm>
          <a:prstGeom prst="rect">
            <a:avLst/>
          </a:prstGeom>
          <a:noFill/>
        </p:spPr>
        <p:txBody>
          <a:bodyPr wrap="none" rtlCol="0">
            <a:spAutoFit/>
          </a:bodyPr>
          <a:lstStyle/>
          <a:p>
            <a:r>
              <a:rPr lang="en-US" b="1" dirty="0"/>
              <a:t>DECLARATIVE PROCESS</a:t>
            </a:r>
          </a:p>
        </p:txBody>
      </p:sp>
      <p:sp>
        <p:nvSpPr>
          <p:cNvPr id="36" name="Rectangle 35">
            <a:extLst>
              <a:ext uri="{FF2B5EF4-FFF2-40B4-BE49-F238E27FC236}">
                <a16:creationId xmlns:a16="http://schemas.microsoft.com/office/drawing/2014/main" id="{894C890B-C475-45B5-8BF7-C0EDE18417B2}"/>
              </a:ext>
            </a:extLst>
          </p:cNvPr>
          <p:cNvSpPr/>
          <p:nvPr/>
        </p:nvSpPr>
        <p:spPr>
          <a:xfrm>
            <a:off x="6096000" y="1027906"/>
            <a:ext cx="2105465" cy="1179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Process</a:t>
            </a:r>
          </a:p>
          <a:p>
            <a:pPr algn="ctr"/>
            <a:r>
              <a:rPr lang="en-US" b="1" dirty="0"/>
              <a:t>Engine</a:t>
            </a:r>
          </a:p>
        </p:txBody>
      </p:sp>
      <p:cxnSp>
        <p:nvCxnSpPr>
          <p:cNvPr id="37" name="Straight Arrow Connector 36">
            <a:extLst>
              <a:ext uri="{FF2B5EF4-FFF2-40B4-BE49-F238E27FC236}">
                <a16:creationId xmlns:a16="http://schemas.microsoft.com/office/drawing/2014/main" id="{69A3357F-8D76-4C64-B8DE-DF6F682B7B74}"/>
              </a:ext>
            </a:extLst>
          </p:cNvPr>
          <p:cNvCxnSpPr>
            <a:cxnSpLocks/>
            <a:stCxn id="36" idx="1"/>
            <a:endCxn id="5" idx="3"/>
          </p:cNvCxnSpPr>
          <p:nvPr/>
        </p:nvCxnSpPr>
        <p:spPr>
          <a:xfrm flipH="1">
            <a:off x="3601329" y="1617467"/>
            <a:ext cx="2494671" cy="6627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2043E93-8EFE-4631-BD53-979FD4AD1E2A}"/>
              </a:ext>
            </a:extLst>
          </p:cNvPr>
          <p:cNvSpPr/>
          <p:nvPr/>
        </p:nvSpPr>
        <p:spPr>
          <a:xfrm>
            <a:off x="8590673" y="497980"/>
            <a:ext cx="2105463" cy="79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Parameters</a:t>
            </a:r>
          </a:p>
        </p:txBody>
      </p:sp>
      <p:sp>
        <p:nvSpPr>
          <p:cNvPr id="42" name="Rectangle 41">
            <a:extLst>
              <a:ext uri="{FF2B5EF4-FFF2-40B4-BE49-F238E27FC236}">
                <a16:creationId xmlns:a16="http://schemas.microsoft.com/office/drawing/2014/main" id="{ECA5DFE0-0668-48EF-B145-62BD04548846}"/>
              </a:ext>
            </a:extLst>
          </p:cNvPr>
          <p:cNvSpPr/>
          <p:nvPr/>
        </p:nvSpPr>
        <p:spPr>
          <a:xfrm>
            <a:off x="8590671" y="1465925"/>
            <a:ext cx="2105463" cy="79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Playbook</a:t>
            </a:r>
          </a:p>
          <a:p>
            <a:pPr algn="ctr"/>
            <a:r>
              <a:rPr lang="en-US" b="1" dirty="0"/>
              <a:t>(Functions)</a:t>
            </a:r>
          </a:p>
        </p:txBody>
      </p:sp>
      <p:sp>
        <p:nvSpPr>
          <p:cNvPr id="43" name="Rectangle 42">
            <a:extLst>
              <a:ext uri="{FF2B5EF4-FFF2-40B4-BE49-F238E27FC236}">
                <a16:creationId xmlns:a16="http://schemas.microsoft.com/office/drawing/2014/main" id="{51AD10D9-137C-426D-A256-94BF666C48C3}"/>
              </a:ext>
            </a:extLst>
          </p:cNvPr>
          <p:cNvSpPr/>
          <p:nvPr/>
        </p:nvSpPr>
        <p:spPr>
          <a:xfrm>
            <a:off x="7376745" y="3210151"/>
            <a:ext cx="1252025" cy="6736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796F0AF-DC54-4AEF-962E-8C605952F5DE}"/>
              </a:ext>
            </a:extLst>
          </p:cNvPr>
          <p:cNvSpPr txBox="1"/>
          <p:nvPr/>
        </p:nvSpPr>
        <p:spPr>
          <a:xfrm flipH="1">
            <a:off x="7554349" y="3305908"/>
            <a:ext cx="1206306" cy="369332"/>
          </a:xfrm>
          <a:prstGeom prst="rect">
            <a:avLst/>
          </a:prstGeom>
          <a:noFill/>
        </p:spPr>
        <p:txBody>
          <a:bodyPr wrap="square" rtlCol="0">
            <a:spAutoFit/>
          </a:bodyPr>
          <a:lstStyle/>
          <a:p>
            <a:r>
              <a:rPr lang="en-US" b="1" dirty="0"/>
              <a:t>Inputs</a:t>
            </a:r>
          </a:p>
        </p:txBody>
      </p:sp>
      <p:cxnSp>
        <p:nvCxnSpPr>
          <p:cNvPr id="45" name="Straight Arrow Connector 44">
            <a:extLst>
              <a:ext uri="{FF2B5EF4-FFF2-40B4-BE49-F238E27FC236}">
                <a16:creationId xmlns:a16="http://schemas.microsoft.com/office/drawing/2014/main" id="{9A663BA3-562E-4178-8D17-6AB647605A91}"/>
              </a:ext>
            </a:extLst>
          </p:cNvPr>
          <p:cNvCxnSpPr>
            <a:cxnSpLocks/>
            <a:endCxn id="36" idx="2"/>
          </p:cNvCxnSpPr>
          <p:nvPr/>
        </p:nvCxnSpPr>
        <p:spPr>
          <a:xfrm flipH="1" flipV="1">
            <a:off x="7148733" y="2207027"/>
            <a:ext cx="701040" cy="9439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1BDAD4-54BB-4607-AAFD-03A5AF22DFB5}"/>
              </a:ext>
            </a:extLst>
          </p:cNvPr>
          <p:cNvCxnSpPr>
            <a:cxnSpLocks/>
            <a:stCxn id="40" idx="1"/>
          </p:cNvCxnSpPr>
          <p:nvPr/>
        </p:nvCxnSpPr>
        <p:spPr>
          <a:xfrm flipH="1">
            <a:off x="8201465" y="896104"/>
            <a:ext cx="389208" cy="62319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E490E5-983A-42C3-A963-604138218723}"/>
              </a:ext>
            </a:extLst>
          </p:cNvPr>
          <p:cNvCxnSpPr>
            <a:cxnSpLocks/>
            <a:stCxn id="42" idx="1"/>
          </p:cNvCxnSpPr>
          <p:nvPr/>
        </p:nvCxnSpPr>
        <p:spPr>
          <a:xfrm flipH="1" flipV="1">
            <a:off x="8201463" y="1823543"/>
            <a:ext cx="389208" cy="4050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89BF2A7-B7FA-4F8C-8605-7A8BA37A80B0}"/>
              </a:ext>
            </a:extLst>
          </p:cNvPr>
          <p:cNvSpPr/>
          <p:nvPr/>
        </p:nvSpPr>
        <p:spPr>
          <a:xfrm>
            <a:off x="8933865" y="3193087"/>
            <a:ext cx="1252025" cy="6736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CC636F3-67DC-4DAC-AF23-32EAF62B4C87}"/>
              </a:ext>
            </a:extLst>
          </p:cNvPr>
          <p:cNvSpPr txBox="1"/>
          <p:nvPr/>
        </p:nvSpPr>
        <p:spPr>
          <a:xfrm flipH="1">
            <a:off x="9060475" y="3339197"/>
            <a:ext cx="1206306" cy="369332"/>
          </a:xfrm>
          <a:prstGeom prst="rect">
            <a:avLst/>
          </a:prstGeom>
          <a:noFill/>
        </p:spPr>
        <p:txBody>
          <a:bodyPr wrap="square" rtlCol="0">
            <a:spAutoFit/>
          </a:bodyPr>
          <a:lstStyle/>
          <a:p>
            <a:r>
              <a:rPr lang="en-US" b="1" dirty="0"/>
              <a:t>Outputs</a:t>
            </a:r>
          </a:p>
        </p:txBody>
      </p:sp>
      <p:cxnSp>
        <p:nvCxnSpPr>
          <p:cNvPr id="56" name="Straight Arrow Connector 55">
            <a:extLst>
              <a:ext uri="{FF2B5EF4-FFF2-40B4-BE49-F238E27FC236}">
                <a16:creationId xmlns:a16="http://schemas.microsoft.com/office/drawing/2014/main" id="{DD623D5B-5433-44A8-9078-FF28E58AC8DE}"/>
              </a:ext>
            </a:extLst>
          </p:cNvPr>
          <p:cNvCxnSpPr>
            <a:cxnSpLocks/>
            <a:endCxn id="54" idx="0"/>
          </p:cNvCxnSpPr>
          <p:nvPr/>
        </p:nvCxnSpPr>
        <p:spPr>
          <a:xfrm>
            <a:off x="7849773" y="2207027"/>
            <a:ext cx="1710105" cy="986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5311719-9A5D-4388-880F-CBEFBEFB713B}"/>
              </a:ext>
            </a:extLst>
          </p:cNvPr>
          <p:cNvCxnSpPr>
            <a:cxnSpLocks/>
            <a:stCxn id="12" idx="0"/>
          </p:cNvCxnSpPr>
          <p:nvPr/>
        </p:nvCxnSpPr>
        <p:spPr>
          <a:xfrm flipV="1">
            <a:off x="5669280" y="2207029"/>
            <a:ext cx="689317" cy="61722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906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00545-2FF5-4FB2-8570-F9B9726F1A70}"/>
              </a:ext>
            </a:extLst>
          </p:cNvPr>
          <p:cNvSpPr>
            <a:spLocks noGrp="1"/>
          </p:cNvSpPr>
          <p:nvPr>
            <p:ph type="title"/>
          </p:nvPr>
        </p:nvSpPr>
        <p:spPr/>
        <p:txBody>
          <a:bodyPr/>
          <a:lstStyle/>
          <a:p>
            <a:r>
              <a:rPr lang="en-US" dirty="0"/>
              <a:t>Process Example: Data Cleaning Activity</a:t>
            </a:r>
          </a:p>
        </p:txBody>
      </p:sp>
      <p:sp>
        <p:nvSpPr>
          <p:cNvPr id="5" name="Content Placeholder 4">
            <a:extLst>
              <a:ext uri="{FF2B5EF4-FFF2-40B4-BE49-F238E27FC236}">
                <a16:creationId xmlns:a16="http://schemas.microsoft.com/office/drawing/2014/main" id="{419E2978-AC5A-4BDD-8510-F711F9584A01}"/>
              </a:ext>
            </a:extLst>
          </p:cNvPr>
          <p:cNvSpPr>
            <a:spLocks noGrp="1"/>
          </p:cNvSpPr>
          <p:nvPr>
            <p:ph idx="1"/>
          </p:nvPr>
        </p:nvSpPr>
        <p:spPr/>
        <p:txBody>
          <a:bodyPr>
            <a:normAutofit lnSpcReduction="10000"/>
          </a:bodyPr>
          <a:lstStyle/>
          <a:p>
            <a:r>
              <a:rPr lang="en-US" dirty="0"/>
              <a:t>Step 1: Inspect data and generate a report with:</a:t>
            </a:r>
          </a:p>
          <a:p>
            <a:pPr lvl="1"/>
            <a:r>
              <a:rPr lang="en-US" dirty="0"/>
              <a:t>Impossible cases (e.g., 3-year-olds giving birth; people marrying themselves)</a:t>
            </a:r>
          </a:p>
          <a:p>
            <a:pPr lvl="1"/>
            <a:r>
              <a:rPr lang="en-US" dirty="0"/>
              <a:t>Improbable cases (e.g., 12-year-olds with an earned income of 250,000 EUR per annum)</a:t>
            </a:r>
          </a:p>
          <a:p>
            <a:r>
              <a:rPr lang="en-US" dirty="0"/>
              <a:t>Step 2: Evaluate quality</a:t>
            </a:r>
          </a:p>
          <a:p>
            <a:pPr lvl="1"/>
            <a:r>
              <a:rPr lang="en-US" dirty="0"/>
              <a:t>Accept: Data has low percentage of impossible/improbable cases - continue</a:t>
            </a:r>
          </a:p>
          <a:p>
            <a:pPr lvl="1"/>
            <a:r>
              <a:rPr lang="en-US" dirty="0"/>
              <a:t>Reject: Data has high percentage of impossible/improbable cases – exit process with errors</a:t>
            </a:r>
          </a:p>
          <a:p>
            <a:r>
              <a:rPr lang="en-US" dirty="0"/>
              <a:t>Step 3: Produce cleaned data set</a:t>
            </a:r>
          </a:p>
          <a:p>
            <a:pPr lvl="1"/>
            <a:r>
              <a:rPr lang="en-US" dirty="0"/>
              <a:t>Trim out impossible/improbable cases</a:t>
            </a:r>
          </a:p>
        </p:txBody>
      </p:sp>
    </p:spTree>
    <p:extLst>
      <p:ext uri="{BB962C8B-B14F-4D97-AF65-F5344CB8AC3E}">
        <p14:creationId xmlns:p14="http://schemas.microsoft.com/office/powerpoint/2010/main" val="705462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ADEE67-5BD3-42A1-B01A-B0CD2067D4C0}"/>
              </a:ext>
            </a:extLst>
          </p:cNvPr>
          <p:cNvSpPr/>
          <p:nvPr/>
        </p:nvSpPr>
        <p:spPr>
          <a:xfrm>
            <a:off x="2264898" y="759656"/>
            <a:ext cx="1814733" cy="153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INSPECT DATA</a:t>
            </a:r>
          </a:p>
        </p:txBody>
      </p:sp>
      <p:cxnSp>
        <p:nvCxnSpPr>
          <p:cNvPr id="6" name="Straight Arrow Connector 5">
            <a:extLst>
              <a:ext uri="{FF2B5EF4-FFF2-40B4-BE49-F238E27FC236}">
                <a16:creationId xmlns:a16="http://schemas.microsoft.com/office/drawing/2014/main" id="{BF7583BE-0C6E-4C5F-8863-B5FE9ECDFF1B}"/>
              </a:ext>
            </a:extLst>
          </p:cNvPr>
          <p:cNvCxnSpPr/>
          <p:nvPr/>
        </p:nvCxnSpPr>
        <p:spPr>
          <a:xfrm>
            <a:off x="1294227" y="1005841"/>
            <a:ext cx="858129" cy="5064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12AFBC2-A442-44BD-963C-816F3F4FB2A5}"/>
              </a:ext>
            </a:extLst>
          </p:cNvPr>
          <p:cNvSpPr/>
          <p:nvPr/>
        </p:nvSpPr>
        <p:spPr>
          <a:xfrm>
            <a:off x="154745" y="407963"/>
            <a:ext cx="998806"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Input</a:t>
            </a:r>
          </a:p>
          <a:p>
            <a:pPr algn="ctr"/>
            <a:r>
              <a:rPr lang="en-US" b="1" dirty="0">
                <a:ln>
                  <a:solidFill>
                    <a:schemeClr val="tx1"/>
                  </a:solidFill>
                </a:ln>
                <a:solidFill>
                  <a:schemeClr val="tx1"/>
                </a:solidFill>
              </a:rPr>
              <a:t>Data</a:t>
            </a:r>
          </a:p>
        </p:txBody>
      </p:sp>
      <p:sp>
        <p:nvSpPr>
          <p:cNvPr id="10" name="Rectangle 9">
            <a:extLst>
              <a:ext uri="{FF2B5EF4-FFF2-40B4-BE49-F238E27FC236}">
                <a16:creationId xmlns:a16="http://schemas.microsoft.com/office/drawing/2014/main" id="{9309C87A-A65A-4B46-B16B-FC4EA958B2B2}"/>
              </a:ext>
            </a:extLst>
          </p:cNvPr>
          <p:cNvSpPr/>
          <p:nvPr/>
        </p:nvSpPr>
        <p:spPr>
          <a:xfrm>
            <a:off x="9991097" y="3283779"/>
            <a:ext cx="1119530"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Cleaned</a:t>
            </a:r>
          </a:p>
          <a:p>
            <a:pPr algn="ctr"/>
            <a:r>
              <a:rPr lang="en-US" b="1" dirty="0">
                <a:ln>
                  <a:solidFill>
                    <a:schemeClr val="tx1"/>
                  </a:solidFill>
                </a:ln>
                <a:solidFill>
                  <a:schemeClr val="tx1"/>
                </a:solidFill>
              </a:rPr>
              <a:t>Metadata</a:t>
            </a:r>
          </a:p>
        </p:txBody>
      </p:sp>
      <p:cxnSp>
        <p:nvCxnSpPr>
          <p:cNvPr id="11" name="Straight Arrow Connector 10">
            <a:extLst>
              <a:ext uri="{FF2B5EF4-FFF2-40B4-BE49-F238E27FC236}">
                <a16:creationId xmlns:a16="http://schemas.microsoft.com/office/drawing/2014/main" id="{4DFC10D5-57B1-48EA-84F0-2F881FDAAB09}"/>
              </a:ext>
            </a:extLst>
          </p:cNvPr>
          <p:cNvCxnSpPr>
            <a:cxnSpLocks/>
          </p:cNvCxnSpPr>
          <p:nvPr/>
        </p:nvCxnSpPr>
        <p:spPr>
          <a:xfrm flipV="1">
            <a:off x="1294227" y="1786597"/>
            <a:ext cx="858129" cy="820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9E2F30-B639-44AD-BA09-3814E3885800}"/>
              </a:ext>
            </a:extLst>
          </p:cNvPr>
          <p:cNvCxnSpPr>
            <a:cxnSpLocks/>
          </p:cNvCxnSpPr>
          <p:nvPr/>
        </p:nvCxnSpPr>
        <p:spPr>
          <a:xfrm>
            <a:off x="4192173" y="1157068"/>
            <a:ext cx="55337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FD34C7-735F-4C69-8DF1-FFE11830F45B}"/>
              </a:ext>
            </a:extLst>
          </p:cNvPr>
          <p:cNvSpPr/>
          <p:nvPr/>
        </p:nvSpPr>
        <p:spPr>
          <a:xfrm>
            <a:off x="4745548" y="1024090"/>
            <a:ext cx="998806"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Report of Errors</a:t>
            </a:r>
          </a:p>
        </p:txBody>
      </p:sp>
      <p:sp>
        <p:nvSpPr>
          <p:cNvPr id="18" name="Arrow: Down 17">
            <a:extLst>
              <a:ext uri="{FF2B5EF4-FFF2-40B4-BE49-F238E27FC236}">
                <a16:creationId xmlns:a16="http://schemas.microsoft.com/office/drawing/2014/main" id="{3B2F115C-9813-4258-A15F-D5012AF16799}"/>
              </a:ext>
            </a:extLst>
          </p:cNvPr>
          <p:cNvSpPr/>
          <p:nvPr/>
        </p:nvSpPr>
        <p:spPr>
          <a:xfrm>
            <a:off x="2834638" y="2436410"/>
            <a:ext cx="611945" cy="736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34C672A-A7C8-4AF2-9189-14E2853E187C}"/>
              </a:ext>
            </a:extLst>
          </p:cNvPr>
          <p:cNvSpPr/>
          <p:nvPr/>
        </p:nvSpPr>
        <p:spPr>
          <a:xfrm>
            <a:off x="2229728" y="3371205"/>
            <a:ext cx="1814733" cy="153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EVALUATE DATA</a:t>
            </a:r>
          </a:p>
        </p:txBody>
      </p:sp>
      <p:cxnSp>
        <p:nvCxnSpPr>
          <p:cNvPr id="20" name="Straight Arrow Connector 19">
            <a:extLst>
              <a:ext uri="{FF2B5EF4-FFF2-40B4-BE49-F238E27FC236}">
                <a16:creationId xmlns:a16="http://schemas.microsoft.com/office/drawing/2014/main" id="{8F02746A-5A7C-4BA5-91A5-AC041DDB2557}"/>
              </a:ext>
            </a:extLst>
          </p:cNvPr>
          <p:cNvCxnSpPr>
            <a:cxnSpLocks/>
          </p:cNvCxnSpPr>
          <p:nvPr/>
        </p:nvCxnSpPr>
        <p:spPr>
          <a:xfrm flipH="1">
            <a:off x="4192174" y="2413299"/>
            <a:ext cx="878080" cy="11880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4E5FECF-0C40-4ED7-8A1E-79BB90FD02FE}"/>
              </a:ext>
            </a:extLst>
          </p:cNvPr>
          <p:cNvSpPr/>
          <p:nvPr/>
        </p:nvSpPr>
        <p:spPr>
          <a:xfrm>
            <a:off x="2827605" y="5982754"/>
            <a:ext cx="618978" cy="604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B078234A-E232-456E-8D12-AC5FA899C51E}"/>
              </a:ext>
            </a:extLst>
          </p:cNvPr>
          <p:cNvSpPr/>
          <p:nvPr/>
        </p:nvSpPr>
        <p:spPr>
          <a:xfrm>
            <a:off x="2894778" y="5082950"/>
            <a:ext cx="484632" cy="74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BDFF237-96AE-4269-BDF3-604E17F84A4B}"/>
              </a:ext>
            </a:extLst>
          </p:cNvPr>
          <p:cNvSpPr txBox="1"/>
          <p:nvPr/>
        </p:nvSpPr>
        <p:spPr>
          <a:xfrm>
            <a:off x="3481753" y="5416062"/>
            <a:ext cx="849271" cy="369332"/>
          </a:xfrm>
          <a:prstGeom prst="rect">
            <a:avLst/>
          </a:prstGeom>
          <a:noFill/>
        </p:spPr>
        <p:txBody>
          <a:bodyPr wrap="none" rtlCol="0">
            <a:spAutoFit/>
          </a:bodyPr>
          <a:lstStyle/>
          <a:p>
            <a:r>
              <a:rPr lang="en-US" b="1" dirty="0"/>
              <a:t>REJECT</a:t>
            </a:r>
          </a:p>
        </p:txBody>
      </p:sp>
      <p:sp>
        <p:nvSpPr>
          <p:cNvPr id="26" name="Arrow: Down 25">
            <a:extLst>
              <a:ext uri="{FF2B5EF4-FFF2-40B4-BE49-F238E27FC236}">
                <a16:creationId xmlns:a16="http://schemas.microsoft.com/office/drawing/2014/main" id="{133E61DE-0846-4E3A-8B23-DDE1AFE6A379}"/>
              </a:ext>
            </a:extLst>
          </p:cNvPr>
          <p:cNvSpPr/>
          <p:nvPr/>
        </p:nvSpPr>
        <p:spPr>
          <a:xfrm rot="14642350">
            <a:off x="4827938" y="2674081"/>
            <a:ext cx="484632" cy="1967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B2BFEE51-4E69-42EE-B4A1-4D22CFEBFD50}"/>
              </a:ext>
            </a:extLst>
          </p:cNvPr>
          <p:cNvCxnSpPr>
            <a:cxnSpLocks/>
          </p:cNvCxnSpPr>
          <p:nvPr/>
        </p:nvCxnSpPr>
        <p:spPr>
          <a:xfrm>
            <a:off x="5439600" y="545123"/>
            <a:ext cx="1341028" cy="12414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1295AC0-0D44-4621-8876-0E8E6E6B4B07}"/>
              </a:ext>
            </a:extLst>
          </p:cNvPr>
          <p:cNvCxnSpPr>
            <a:cxnSpLocks/>
          </p:cNvCxnSpPr>
          <p:nvPr/>
        </p:nvCxnSpPr>
        <p:spPr>
          <a:xfrm flipV="1">
            <a:off x="1294227" y="545124"/>
            <a:ext cx="4145373" cy="100466"/>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2C45A5-016F-469D-99E3-653EF73366B5}"/>
              </a:ext>
            </a:extLst>
          </p:cNvPr>
          <p:cNvCxnSpPr>
            <a:cxnSpLocks/>
          </p:cNvCxnSpPr>
          <p:nvPr/>
        </p:nvCxnSpPr>
        <p:spPr>
          <a:xfrm flipV="1">
            <a:off x="1055077" y="595357"/>
            <a:ext cx="1230301" cy="1415154"/>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E8410A3-9A73-490A-8BE9-D1545146AEF3}"/>
              </a:ext>
            </a:extLst>
          </p:cNvPr>
          <p:cNvSpPr/>
          <p:nvPr/>
        </p:nvSpPr>
        <p:spPr>
          <a:xfrm>
            <a:off x="6142938" y="1895621"/>
            <a:ext cx="1814733" cy="153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PRODUCE </a:t>
            </a:r>
            <a:br>
              <a:rPr lang="en-US" b="1" dirty="0"/>
            </a:br>
            <a:r>
              <a:rPr lang="en-US" b="1" dirty="0"/>
              <a:t>CLEAN DATA</a:t>
            </a:r>
          </a:p>
        </p:txBody>
      </p:sp>
      <p:cxnSp>
        <p:nvCxnSpPr>
          <p:cNvPr id="42" name="Straight Arrow Connector 41">
            <a:extLst>
              <a:ext uri="{FF2B5EF4-FFF2-40B4-BE49-F238E27FC236}">
                <a16:creationId xmlns:a16="http://schemas.microsoft.com/office/drawing/2014/main" id="{7636BF4D-D49D-4424-AA68-E899FDB5C135}"/>
              </a:ext>
            </a:extLst>
          </p:cNvPr>
          <p:cNvCxnSpPr>
            <a:cxnSpLocks/>
            <a:stCxn id="40" idx="3"/>
          </p:cNvCxnSpPr>
          <p:nvPr/>
        </p:nvCxnSpPr>
        <p:spPr>
          <a:xfrm flipV="1">
            <a:off x="7957671" y="2607213"/>
            <a:ext cx="2025702" cy="55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EC7B204-BEBA-4055-B4BB-386971994E99}"/>
              </a:ext>
            </a:extLst>
          </p:cNvPr>
          <p:cNvSpPr/>
          <p:nvPr/>
        </p:nvSpPr>
        <p:spPr>
          <a:xfrm>
            <a:off x="7155789" y="4751830"/>
            <a:ext cx="1814733" cy="15333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PROCESS CONTROL (FLOW LOGIC)</a:t>
            </a:r>
          </a:p>
        </p:txBody>
      </p:sp>
      <p:cxnSp>
        <p:nvCxnSpPr>
          <p:cNvPr id="47" name="Straight Arrow Connector 46">
            <a:extLst>
              <a:ext uri="{FF2B5EF4-FFF2-40B4-BE49-F238E27FC236}">
                <a16:creationId xmlns:a16="http://schemas.microsoft.com/office/drawing/2014/main" id="{B07E7F57-F447-4D59-9A7C-69C9EBB770E1}"/>
              </a:ext>
            </a:extLst>
          </p:cNvPr>
          <p:cNvCxnSpPr>
            <a:cxnSpLocks/>
          </p:cNvCxnSpPr>
          <p:nvPr/>
        </p:nvCxnSpPr>
        <p:spPr>
          <a:xfrm flipH="1" flipV="1">
            <a:off x="6060877" y="5082950"/>
            <a:ext cx="888563" cy="333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F090C42-DD73-4D0F-A958-88CA0B0FC229}"/>
              </a:ext>
            </a:extLst>
          </p:cNvPr>
          <p:cNvCxnSpPr>
            <a:cxnSpLocks/>
          </p:cNvCxnSpPr>
          <p:nvPr/>
        </p:nvCxnSpPr>
        <p:spPr>
          <a:xfrm flipH="1" flipV="1">
            <a:off x="6060877" y="4089419"/>
            <a:ext cx="888563" cy="566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2A936FB-3E4E-422D-B706-A1AEF298FEA3}"/>
              </a:ext>
            </a:extLst>
          </p:cNvPr>
          <p:cNvCxnSpPr>
            <a:cxnSpLocks/>
          </p:cNvCxnSpPr>
          <p:nvPr/>
        </p:nvCxnSpPr>
        <p:spPr>
          <a:xfrm flipH="1" flipV="1">
            <a:off x="7357403" y="3923859"/>
            <a:ext cx="372829" cy="7156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46DE7B5-AA59-4995-AAC0-F2CCD0E6DF87}"/>
              </a:ext>
            </a:extLst>
          </p:cNvPr>
          <p:cNvSpPr txBox="1"/>
          <p:nvPr/>
        </p:nvSpPr>
        <p:spPr>
          <a:xfrm>
            <a:off x="4707688" y="3884844"/>
            <a:ext cx="913840" cy="369332"/>
          </a:xfrm>
          <a:prstGeom prst="rect">
            <a:avLst/>
          </a:prstGeom>
          <a:noFill/>
        </p:spPr>
        <p:txBody>
          <a:bodyPr wrap="none" rtlCol="0">
            <a:spAutoFit/>
          </a:bodyPr>
          <a:lstStyle/>
          <a:p>
            <a:r>
              <a:rPr lang="en-US" b="1" dirty="0"/>
              <a:t>ACCEPT</a:t>
            </a:r>
          </a:p>
        </p:txBody>
      </p:sp>
      <p:sp>
        <p:nvSpPr>
          <p:cNvPr id="55" name="TextBox 54">
            <a:extLst>
              <a:ext uri="{FF2B5EF4-FFF2-40B4-BE49-F238E27FC236}">
                <a16:creationId xmlns:a16="http://schemas.microsoft.com/office/drawing/2014/main" id="{FDC189F1-DB72-44C7-A1B4-D7FCE44271C9}"/>
              </a:ext>
            </a:extLst>
          </p:cNvPr>
          <p:cNvSpPr txBox="1"/>
          <p:nvPr/>
        </p:nvSpPr>
        <p:spPr>
          <a:xfrm>
            <a:off x="8240928" y="174881"/>
            <a:ext cx="3372348" cy="584775"/>
          </a:xfrm>
          <a:prstGeom prst="rect">
            <a:avLst/>
          </a:prstGeom>
          <a:noFill/>
        </p:spPr>
        <p:txBody>
          <a:bodyPr wrap="square" rtlCol="0">
            <a:spAutoFit/>
          </a:bodyPr>
          <a:lstStyle/>
          <a:p>
            <a:r>
              <a:rPr lang="en-US" sz="3200" b="1" dirty="0"/>
              <a:t>Procedural Process</a:t>
            </a:r>
          </a:p>
        </p:txBody>
      </p:sp>
      <p:sp>
        <p:nvSpPr>
          <p:cNvPr id="58" name="Rectangle 57">
            <a:extLst>
              <a:ext uri="{FF2B5EF4-FFF2-40B4-BE49-F238E27FC236}">
                <a16:creationId xmlns:a16="http://schemas.microsoft.com/office/drawing/2014/main" id="{3DD565A6-58B5-4DDF-8732-45228DD4EAE6}"/>
              </a:ext>
            </a:extLst>
          </p:cNvPr>
          <p:cNvSpPr/>
          <p:nvPr/>
        </p:nvSpPr>
        <p:spPr>
          <a:xfrm>
            <a:off x="10051459" y="1892455"/>
            <a:ext cx="998806"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Cleaned</a:t>
            </a:r>
          </a:p>
          <a:p>
            <a:pPr algn="ctr"/>
            <a:r>
              <a:rPr lang="en-US" b="1" dirty="0">
                <a:ln>
                  <a:solidFill>
                    <a:schemeClr val="tx1"/>
                  </a:solidFill>
                </a:ln>
                <a:solidFill>
                  <a:schemeClr val="tx1"/>
                </a:solidFill>
              </a:rPr>
              <a:t>Data</a:t>
            </a:r>
          </a:p>
        </p:txBody>
      </p:sp>
      <p:cxnSp>
        <p:nvCxnSpPr>
          <p:cNvPr id="61" name="Straight Arrow Connector 60">
            <a:extLst>
              <a:ext uri="{FF2B5EF4-FFF2-40B4-BE49-F238E27FC236}">
                <a16:creationId xmlns:a16="http://schemas.microsoft.com/office/drawing/2014/main" id="{D47A2E01-4C9B-4CBA-B097-2809D3FAAB01}"/>
              </a:ext>
            </a:extLst>
          </p:cNvPr>
          <p:cNvCxnSpPr>
            <a:cxnSpLocks/>
          </p:cNvCxnSpPr>
          <p:nvPr/>
        </p:nvCxnSpPr>
        <p:spPr>
          <a:xfrm>
            <a:off x="5744354" y="1611924"/>
            <a:ext cx="628311" cy="1746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D78865E4-7308-4F9C-8167-5FA4B101B55E}"/>
              </a:ext>
            </a:extLst>
          </p:cNvPr>
          <p:cNvSpPr/>
          <p:nvPr/>
        </p:nvSpPr>
        <p:spPr>
          <a:xfrm>
            <a:off x="307145" y="2119533"/>
            <a:ext cx="1119530"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Input</a:t>
            </a:r>
          </a:p>
          <a:p>
            <a:pPr algn="ctr"/>
            <a:r>
              <a:rPr lang="en-US" b="1" dirty="0">
                <a:ln>
                  <a:solidFill>
                    <a:schemeClr val="tx1"/>
                  </a:solidFill>
                </a:ln>
                <a:solidFill>
                  <a:schemeClr val="tx1"/>
                </a:solidFill>
              </a:rPr>
              <a:t>Metadata</a:t>
            </a:r>
          </a:p>
        </p:txBody>
      </p:sp>
      <p:cxnSp>
        <p:nvCxnSpPr>
          <p:cNvPr id="65" name="Straight Arrow Connector 64">
            <a:extLst>
              <a:ext uri="{FF2B5EF4-FFF2-40B4-BE49-F238E27FC236}">
                <a16:creationId xmlns:a16="http://schemas.microsoft.com/office/drawing/2014/main" id="{F70DE624-BD91-46F4-A9DD-880230EA40CB}"/>
              </a:ext>
            </a:extLst>
          </p:cNvPr>
          <p:cNvCxnSpPr>
            <a:cxnSpLocks/>
          </p:cNvCxnSpPr>
          <p:nvPr/>
        </p:nvCxnSpPr>
        <p:spPr>
          <a:xfrm>
            <a:off x="7938937" y="3075549"/>
            <a:ext cx="1988165" cy="7092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942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C69CC-D500-40D0-B91C-5BC3B0EA0B1F}"/>
              </a:ext>
            </a:extLst>
          </p:cNvPr>
          <p:cNvSpPr txBox="1"/>
          <p:nvPr/>
        </p:nvSpPr>
        <p:spPr>
          <a:xfrm>
            <a:off x="7230794" y="217084"/>
            <a:ext cx="3791639" cy="584775"/>
          </a:xfrm>
          <a:prstGeom prst="rect">
            <a:avLst/>
          </a:prstGeom>
          <a:noFill/>
        </p:spPr>
        <p:txBody>
          <a:bodyPr wrap="square" rtlCol="0">
            <a:spAutoFit/>
          </a:bodyPr>
          <a:lstStyle/>
          <a:p>
            <a:r>
              <a:rPr lang="en-US" sz="3200" b="1" dirty="0"/>
              <a:t>Declarative Process</a:t>
            </a:r>
          </a:p>
        </p:txBody>
      </p:sp>
      <p:cxnSp>
        <p:nvCxnSpPr>
          <p:cNvPr id="3" name="Straight Arrow Connector 2">
            <a:extLst>
              <a:ext uri="{FF2B5EF4-FFF2-40B4-BE49-F238E27FC236}">
                <a16:creationId xmlns:a16="http://schemas.microsoft.com/office/drawing/2014/main" id="{2C12EEC3-55DE-401C-80CC-AA3E515CC78E}"/>
              </a:ext>
            </a:extLst>
          </p:cNvPr>
          <p:cNvCxnSpPr>
            <a:cxnSpLocks/>
          </p:cNvCxnSpPr>
          <p:nvPr/>
        </p:nvCxnSpPr>
        <p:spPr>
          <a:xfrm>
            <a:off x="1294227" y="1005841"/>
            <a:ext cx="1364567" cy="9355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122B19B-45CA-4273-B9E6-25FEDD52EA4E}"/>
              </a:ext>
            </a:extLst>
          </p:cNvPr>
          <p:cNvSpPr/>
          <p:nvPr/>
        </p:nvSpPr>
        <p:spPr>
          <a:xfrm>
            <a:off x="154745" y="407963"/>
            <a:ext cx="998806"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Input</a:t>
            </a:r>
          </a:p>
          <a:p>
            <a:pPr algn="ctr"/>
            <a:r>
              <a:rPr lang="en-US" b="1" dirty="0">
                <a:ln>
                  <a:solidFill>
                    <a:schemeClr val="tx1"/>
                  </a:solidFill>
                </a:ln>
                <a:solidFill>
                  <a:schemeClr val="tx1"/>
                </a:solidFill>
              </a:rPr>
              <a:t>Data</a:t>
            </a:r>
          </a:p>
        </p:txBody>
      </p:sp>
      <p:sp>
        <p:nvSpPr>
          <p:cNvPr id="5" name="Rectangle 4">
            <a:extLst>
              <a:ext uri="{FF2B5EF4-FFF2-40B4-BE49-F238E27FC236}">
                <a16:creationId xmlns:a16="http://schemas.microsoft.com/office/drawing/2014/main" id="{A6A52FA0-836B-4DB8-9DE6-B601E266D3E7}"/>
              </a:ext>
            </a:extLst>
          </p:cNvPr>
          <p:cNvSpPr/>
          <p:nvPr/>
        </p:nvSpPr>
        <p:spPr>
          <a:xfrm>
            <a:off x="154745" y="1967133"/>
            <a:ext cx="1139482"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Input</a:t>
            </a:r>
          </a:p>
          <a:p>
            <a:pPr algn="ctr"/>
            <a:r>
              <a:rPr lang="en-US" b="1" dirty="0">
                <a:ln>
                  <a:solidFill>
                    <a:schemeClr val="tx1"/>
                  </a:solidFill>
                </a:ln>
                <a:solidFill>
                  <a:schemeClr val="tx1"/>
                </a:solidFill>
              </a:rPr>
              <a:t>Metadata</a:t>
            </a:r>
          </a:p>
        </p:txBody>
      </p:sp>
      <p:cxnSp>
        <p:nvCxnSpPr>
          <p:cNvPr id="6" name="Straight Arrow Connector 5">
            <a:extLst>
              <a:ext uri="{FF2B5EF4-FFF2-40B4-BE49-F238E27FC236}">
                <a16:creationId xmlns:a16="http://schemas.microsoft.com/office/drawing/2014/main" id="{F0BAFE27-AC40-48C2-B60D-8BC640714EAD}"/>
              </a:ext>
            </a:extLst>
          </p:cNvPr>
          <p:cNvCxnSpPr>
            <a:cxnSpLocks/>
          </p:cNvCxnSpPr>
          <p:nvPr/>
        </p:nvCxnSpPr>
        <p:spPr>
          <a:xfrm>
            <a:off x="1294227" y="2607215"/>
            <a:ext cx="1266093" cy="135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CAE9263-0FA4-4EF7-A3D4-4EFDB4EF6466}"/>
              </a:ext>
            </a:extLst>
          </p:cNvPr>
          <p:cNvSpPr/>
          <p:nvPr/>
        </p:nvSpPr>
        <p:spPr>
          <a:xfrm>
            <a:off x="2982351" y="1378634"/>
            <a:ext cx="3113649" cy="29964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PROCESS “BLACK BOX”</a:t>
            </a:r>
          </a:p>
        </p:txBody>
      </p:sp>
      <p:cxnSp>
        <p:nvCxnSpPr>
          <p:cNvPr id="13" name="Straight Arrow Connector 12">
            <a:extLst>
              <a:ext uri="{FF2B5EF4-FFF2-40B4-BE49-F238E27FC236}">
                <a16:creationId xmlns:a16="http://schemas.microsoft.com/office/drawing/2014/main" id="{59071388-0C48-4952-A10C-270A2AE89B91}"/>
              </a:ext>
            </a:extLst>
          </p:cNvPr>
          <p:cNvCxnSpPr>
            <a:cxnSpLocks/>
            <a:stCxn id="14" idx="3"/>
          </p:cNvCxnSpPr>
          <p:nvPr/>
        </p:nvCxnSpPr>
        <p:spPr>
          <a:xfrm flipV="1">
            <a:off x="1519311" y="3409073"/>
            <a:ext cx="1252024" cy="783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7200CD5-5107-47E1-88F1-CD0B809E01F3}"/>
              </a:ext>
            </a:extLst>
          </p:cNvPr>
          <p:cNvSpPr/>
          <p:nvPr/>
        </p:nvSpPr>
        <p:spPr>
          <a:xfrm>
            <a:off x="154745" y="3552093"/>
            <a:ext cx="1364566" cy="128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Completion Criteria</a:t>
            </a:r>
          </a:p>
        </p:txBody>
      </p:sp>
      <p:sp>
        <p:nvSpPr>
          <p:cNvPr id="15" name="Rectangle 14">
            <a:extLst>
              <a:ext uri="{FF2B5EF4-FFF2-40B4-BE49-F238E27FC236}">
                <a16:creationId xmlns:a16="http://schemas.microsoft.com/office/drawing/2014/main" id="{66D348E3-00DA-45F5-9A44-A972DD9F5B69}"/>
              </a:ext>
            </a:extLst>
          </p:cNvPr>
          <p:cNvSpPr/>
          <p:nvPr/>
        </p:nvSpPr>
        <p:spPr>
          <a:xfrm>
            <a:off x="154745" y="5111263"/>
            <a:ext cx="1364566" cy="128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Playbook (Functions)</a:t>
            </a:r>
          </a:p>
        </p:txBody>
      </p:sp>
      <p:cxnSp>
        <p:nvCxnSpPr>
          <p:cNvPr id="16" name="Straight Arrow Connector 15">
            <a:extLst>
              <a:ext uri="{FF2B5EF4-FFF2-40B4-BE49-F238E27FC236}">
                <a16:creationId xmlns:a16="http://schemas.microsoft.com/office/drawing/2014/main" id="{89D9B4A5-E088-488C-B97E-431A0534FFAF}"/>
              </a:ext>
            </a:extLst>
          </p:cNvPr>
          <p:cNvCxnSpPr>
            <a:cxnSpLocks/>
          </p:cNvCxnSpPr>
          <p:nvPr/>
        </p:nvCxnSpPr>
        <p:spPr>
          <a:xfrm flipV="1">
            <a:off x="1645920" y="4234375"/>
            <a:ext cx="1336431" cy="13786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4C3E2B4-5F71-4D8F-97F8-1A62A2B1114F}"/>
              </a:ext>
            </a:extLst>
          </p:cNvPr>
          <p:cNvCxnSpPr>
            <a:cxnSpLocks/>
          </p:cNvCxnSpPr>
          <p:nvPr/>
        </p:nvCxnSpPr>
        <p:spPr>
          <a:xfrm flipV="1">
            <a:off x="6117055" y="1762801"/>
            <a:ext cx="2025702" cy="55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CCFE0E3-ACD8-4ADC-B3CC-57533FA3B494}"/>
              </a:ext>
            </a:extLst>
          </p:cNvPr>
          <p:cNvSpPr/>
          <p:nvPr/>
        </p:nvSpPr>
        <p:spPr>
          <a:xfrm>
            <a:off x="8210843" y="1177819"/>
            <a:ext cx="998806"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Cleaned</a:t>
            </a:r>
          </a:p>
          <a:p>
            <a:pPr algn="ctr"/>
            <a:r>
              <a:rPr lang="en-US" b="1" dirty="0">
                <a:ln>
                  <a:solidFill>
                    <a:schemeClr val="tx1"/>
                  </a:solidFill>
                </a:ln>
                <a:solidFill>
                  <a:schemeClr val="tx1"/>
                </a:solidFill>
              </a:rPr>
              <a:t>Data</a:t>
            </a:r>
          </a:p>
        </p:txBody>
      </p:sp>
      <p:sp>
        <p:nvSpPr>
          <p:cNvPr id="28" name="TextBox 27">
            <a:extLst>
              <a:ext uri="{FF2B5EF4-FFF2-40B4-BE49-F238E27FC236}">
                <a16:creationId xmlns:a16="http://schemas.microsoft.com/office/drawing/2014/main" id="{8C1D46CC-C14D-4C7B-A88A-BDA398A2EB8D}"/>
              </a:ext>
            </a:extLst>
          </p:cNvPr>
          <p:cNvSpPr txBox="1"/>
          <p:nvPr/>
        </p:nvSpPr>
        <p:spPr>
          <a:xfrm>
            <a:off x="9787600" y="2387936"/>
            <a:ext cx="470000" cy="369332"/>
          </a:xfrm>
          <a:prstGeom prst="rect">
            <a:avLst/>
          </a:prstGeom>
          <a:noFill/>
        </p:spPr>
        <p:txBody>
          <a:bodyPr wrap="none" rtlCol="0">
            <a:spAutoFit/>
          </a:bodyPr>
          <a:lstStyle/>
          <a:p>
            <a:r>
              <a:rPr lang="en-US" b="1" dirty="0"/>
              <a:t>OR</a:t>
            </a:r>
          </a:p>
        </p:txBody>
      </p:sp>
      <p:sp>
        <p:nvSpPr>
          <p:cNvPr id="29" name="Oval 28">
            <a:extLst>
              <a:ext uri="{FF2B5EF4-FFF2-40B4-BE49-F238E27FC236}">
                <a16:creationId xmlns:a16="http://schemas.microsoft.com/office/drawing/2014/main" id="{764C80FD-07EB-49D8-9F8B-D08FDA004A4A}"/>
              </a:ext>
            </a:extLst>
          </p:cNvPr>
          <p:cNvSpPr/>
          <p:nvPr/>
        </p:nvSpPr>
        <p:spPr>
          <a:xfrm>
            <a:off x="10666946" y="2293034"/>
            <a:ext cx="618978" cy="604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861752F-2529-4378-89D3-AD6B0DAF406A}"/>
              </a:ext>
            </a:extLst>
          </p:cNvPr>
          <p:cNvSpPr/>
          <p:nvPr/>
        </p:nvSpPr>
        <p:spPr>
          <a:xfrm>
            <a:off x="7591887" y="4815135"/>
            <a:ext cx="1814733" cy="15333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PROCESS CONTROL</a:t>
            </a:r>
          </a:p>
        </p:txBody>
      </p:sp>
      <p:cxnSp>
        <p:nvCxnSpPr>
          <p:cNvPr id="31" name="Straight Arrow Connector 30">
            <a:extLst>
              <a:ext uri="{FF2B5EF4-FFF2-40B4-BE49-F238E27FC236}">
                <a16:creationId xmlns:a16="http://schemas.microsoft.com/office/drawing/2014/main" id="{9AE65098-8238-4B61-B6D9-6FD45E37D30B}"/>
              </a:ext>
            </a:extLst>
          </p:cNvPr>
          <p:cNvCxnSpPr>
            <a:cxnSpLocks/>
          </p:cNvCxnSpPr>
          <p:nvPr/>
        </p:nvCxnSpPr>
        <p:spPr>
          <a:xfrm flipH="1" flipV="1">
            <a:off x="6634158" y="4234375"/>
            <a:ext cx="888563" cy="566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AA049B0-372B-467C-BF91-99AEE4F4DFA0}"/>
              </a:ext>
            </a:extLst>
          </p:cNvPr>
          <p:cNvSpPr/>
          <p:nvPr/>
        </p:nvSpPr>
        <p:spPr>
          <a:xfrm>
            <a:off x="8212062" y="2743200"/>
            <a:ext cx="1119530" cy="128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chemeClr val="tx1"/>
                </a:solidFill>
              </a:rPr>
              <a:t>Cleaned</a:t>
            </a:r>
          </a:p>
          <a:p>
            <a:pPr algn="ctr"/>
            <a:r>
              <a:rPr lang="en-US" b="1" dirty="0">
                <a:ln>
                  <a:solidFill>
                    <a:schemeClr val="tx1"/>
                  </a:solidFill>
                </a:ln>
                <a:solidFill>
                  <a:schemeClr val="tx1"/>
                </a:solidFill>
              </a:rPr>
              <a:t>Metadata</a:t>
            </a:r>
          </a:p>
        </p:txBody>
      </p:sp>
      <p:cxnSp>
        <p:nvCxnSpPr>
          <p:cNvPr id="33" name="Straight Arrow Connector 32">
            <a:extLst>
              <a:ext uri="{FF2B5EF4-FFF2-40B4-BE49-F238E27FC236}">
                <a16:creationId xmlns:a16="http://schemas.microsoft.com/office/drawing/2014/main" id="{76791839-CC3D-41C5-851A-5B35B02FEB91}"/>
              </a:ext>
            </a:extLst>
          </p:cNvPr>
          <p:cNvCxnSpPr>
            <a:cxnSpLocks/>
          </p:cNvCxnSpPr>
          <p:nvPr/>
        </p:nvCxnSpPr>
        <p:spPr>
          <a:xfrm>
            <a:off x="6117055" y="2743200"/>
            <a:ext cx="2025702" cy="3094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01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B811-B9A5-4E95-96C9-8BDDF7235526}"/>
              </a:ext>
            </a:extLst>
          </p:cNvPr>
          <p:cNvSpPr>
            <a:spLocks noGrp="1"/>
          </p:cNvSpPr>
          <p:nvPr>
            <p:ph type="title"/>
          </p:nvPr>
        </p:nvSpPr>
        <p:spPr/>
        <p:txBody>
          <a:bodyPr/>
          <a:lstStyle/>
          <a:p>
            <a:r>
              <a:rPr lang="en-US" dirty="0"/>
              <a:t>Application: A Provenance Browser</a:t>
            </a:r>
          </a:p>
        </p:txBody>
      </p:sp>
      <p:sp>
        <p:nvSpPr>
          <p:cNvPr id="3" name="Content Placeholder 2">
            <a:extLst>
              <a:ext uri="{FF2B5EF4-FFF2-40B4-BE49-F238E27FC236}">
                <a16:creationId xmlns:a16="http://schemas.microsoft.com/office/drawing/2014/main" id="{EED28C97-44B3-493B-BED3-5AD9AFB98C88}"/>
              </a:ext>
            </a:extLst>
          </p:cNvPr>
          <p:cNvSpPr>
            <a:spLocks noGrp="1"/>
          </p:cNvSpPr>
          <p:nvPr>
            <p:ph idx="1"/>
          </p:nvPr>
        </p:nvSpPr>
        <p:spPr/>
        <p:txBody>
          <a:bodyPr/>
          <a:lstStyle/>
          <a:p>
            <a:r>
              <a:rPr lang="en-US" dirty="0"/>
              <a:t>One question researchers often ask is: “Where did this number come from? What is it </a:t>
            </a:r>
            <a:r>
              <a:rPr lang="en-US" i="1" dirty="0"/>
              <a:t>really</a:t>
            </a:r>
            <a:r>
              <a:rPr lang="en-US" dirty="0"/>
              <a:t>?”</a:t>
            </a:r>
          </a:p>
          <a:p>
            <a:r>
              <a:rPr lang="en-US" dirty="0"/>
              <a:t>Typically, the answer is unsatisfying and/or non-existent.</a:t>
            </a:r>
          </a:p>
          <a:p>
            <a:r>
              <a:rPr lang="en-US" dirty="0"/>
              <a:t>The following examples are drawn from an application being developed using the DDI-CDI model to bring together processes and data sets, and the metadata attached to them, to give researchers a useful way to look at any portion of the provenance chain, and to answer this question.</a:t>
            </a:r>
          </a:p>
        </p:txBody>
      </p:sp>
    </p:spTree>
    <p:extLst>
      <p:ext uri="{BB962C8B-B14F-4D97-AF65-F5344CB8AC3E}">
        <p14:creationId xmlns:p14="http://schemas.microsoft.com/office/powerpoint/2010/main" val="2580113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37D0-1D74-4B0A-8854-D8FA14429A03}"/>
              </a:ext>
            </a:extLst>
          </p:cNvPr>
          <p:cNvSpPr>
            <a:spLocks noGrp="1"/>
          </p:cNvSpPr>
          <p:nvPr>
            <p:ph type="title"/>
          </p:nvPr>
        </p:nvSpPr>
        <p:spPr/>
        <p:txBody>
          <a:bodyPr/>
          <a:lstStyle/>
          <a:p>
            <a:r>
              <a:rPr lang="en-US" dirty="0"/>
              <a:t>Application: A Provenance Browser (cont.)</a:t>
            </a:r>
          </a:p>
        </p:txBody>
      </p:sp>
      <p:sp>
        <p:nvSpPr>
          <p:cNvPr id="3" name="Content Placeholder 2">
            <a:extLst>
              <a:ext uri="{FF2B5EF4-FFF2-40B4-BE49-F238E27FC236}">
                <a16:creationId xmlns:a16="http://schemas.microsoft.com/office/drawing/2014/main" id="{40F9DB6E-137C-4565-8C70-8BADD8FF644C}"/>
              </a:ext>
            </a:extLst>
          </p:cNvPr>
          <p:cNvSpPr>
            <a:spLocks noGrp="1"/>
          </p:cNvSpPr>
          <p:nvPr>
            <p:ph idx="1"/>
          </p:nvPr>
        </p:nvSpPr>
        <p:spPr/>
        <p:txBody>
          <a:bodyPr>
            <a:normAutofit lnSpcReduction="10000"/>
          </a:bodyPr>
          <a:lstStyle/>
          <a:p>
            <a:r>
              <a:rPr lang="en-US" dirty="0"/>
              <a:t>This is an application was one of the test cases for DDI-CDI specification development</a:t>
            </a:r>
          </a:p>
          <a:p>
            <a:r>
              <a:rPr lang="en-US" dirty="0"/>
              <a:t>Provenance metadata (the processes) are mined programmatically from the ETL platform, Pentaho</a:t>
            </a:r>
          </a:p>
          <a:p>
            <a:pPr lvl="1"/>
            <a:r>
              <a:rPr lang="en-US" dirty="0"/>
              <a:t>These are often “chains” which leverage STATA scripts to perform the processing itself</a:t>
            </a:r>
          </a:p>
          <a:p>
            <a:r>
              <a:rPr lang="en-US" dirty="0"/>
              <a:t>Variable descriptions are taken from DDI Codebook XML</a:t>
            </a:r>
          </a:p>
          <a:p>
            <a:r>
              <a:rPr lang="en-US" dirty="0"/>
              <a:t>Human-readable “Purpose” statements are added manually</a:t>
            </a:r>
          </a:p>
          <a:p>
            <a:r>
              <a:rPr lang="en-US" dirty="0"/>
              <a:t>The “browser” brings this together in an easy-to-use form, from the viewpoint of a specific process step or data set</a:t>
            </a:r>
          </a:p>
        </p:txBody>
      </p:sp>
    </p:spTree>
    <p:extLst>
      <p:ext uri="{BB962C8B-B14F-4D97-AF65-F5344CB8AC3E}">
        <p14:creationId xmlns:p14="http://schemas.microsoft.com/office/powerpoint/2010/main" val="1461687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7110-D549-408B-B985-872664C6C413}"/>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44F5D7C2-B0C5-45EF-9570-1C4EA123DAC4}"/>
              </a:ext>
            </a:extLst>
          </p:cNvPr>
          <p:cNvSpPr>
            <a:spLocks noGrp="1"/>
          </p:cNvSpPr>
          <p:nvPr>
            <p:ph idx="1"/>
          </p:nvPr>
        </p:nvSpPr>
        <p:spPr/>
        <p:txBody>
          <a:bodyPr/>
          <a:lstStyle/>
          <a:p>
            <a:r>
              <a:rPr lang="en-US" dirty="0"/>
              <a:t>ADD EXPLICATION OF SCREEN-SHOT SLIDES</a:t>
            </a:r>
          </a:p>
          <a:p>
            <a:r>
              <a:rPr lang="en-US" dirty="0"/>
              <a:t>STRESS AUTOMATED CAPTURE OF PROCESS METADATA</a:t>
            </a:r>
          </a:p>
          <a:p>
            <a:r>
              <a:rPr lang="en-US" dirty="0"/>
              <a:t>NEED TO DEVELOP TOOLS FOR PACKAGES USED BY EACH DOMAIN</a:t>
            </a:r>
          </a:p>
          <a:p>
            <a:r>
              <a:rPr lang="en-US" dirty="0"/>
              <a:t>CONSIDER SDTL AND C2METADATA TOOLS</a:t>
            </a:r>
          </a:p>
        </p:txBody>
      </p:sp>
    </p:spTree>
    <p:extLst>
      <p:ext uri="{BB962C8B-B14F-4D97-AF65-F5344CB8AC3E}">
        <p14:creationId xmlns:p14="http://schemas.microsoft.com/office/powerpoint/2010/main" val="4185278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ED1C0-B993-4D9F-9B1C-76B199CCCC03}"/>
              </a:ext>
            </a:extLst>
          </p:cNvPr>
          <p:cNvSpPr/>
          <p:nvPr/>
        </p:nvSpPr>
        <p:spPr>
          <a:xfrm>
            <a:off x="621323" y="757310"/>
            <a:ext cx="2799471"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E2FC530C-ACD3-44E5-8891-1A59748B14DA}"/>
              </a:ext>
            </a:extLst>
          </p:cNvPr>
          <p:cNvSpPr/>
          <p:nvPr/>
        </p:nvSpPr>
        <p:spPr>
          <a:xfrm>
            <a:off x="3542714" y="757310"/>
            <a:ext cx="7880252"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EE7EC0-CF67-4A13-AB4B-B72FF7295298}"/>
              </a:ext>
            </a:extLst>
          </p:cNvPr>
          <p:cNvSpPr txBox="1"/>
          <p:nvPr/>
        </p:nvSpPr>
        <p:spPr>
          <a:xfrm flipH="1">
            <a:off x="972428" y="1448972"/>
            <a:ext cx="1989408" cy="369332"/>
          </a:xfrm>
          <a:prstGeom prst="rect">
            <a:avLst/>
          </a:prstGeom>
          <a:solidFill>
            <a:schemeClr val="tx2">
              <a:lumMod val="20000"/>
              <a:lumOff val="8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6E94C130-D95F-4724-8859-A3B9506EA0C2}"/>
              </a:ext>
            </a:extLst>
          </p:cNvPr>
          <p:cNvSpPr txBox="1"/>
          <p:nvPr/>
        </p:nvSpPr>
        <p:spPr>
          <a:xfrm>
            <a:off x="933156" y="900333"/>
            <a:ext cx="2175803" cy="4801314"/>
          </a:xfrm>
          <a:prstGeom prst="rect">
            <a:avLst/>
          </a:prstGeom>
          <a:noFill/>
        </p:spPr>
        <p:txBody>
          <a:bodyPr wrap="square" rtlCol="0">
            <a:spAutoFit/>
          </a:bodyPr>
          <a:lstStyle/>
          <a:p>
            <a:r>
              <a:rPr lang="en-US" b="1" dirty="0"/>
              <a:t>[NAME OF PROCESS]</a:t>
            </a:r>
          </a:p>
          <a:p>
            <a:endParaRPr lang="en-US" dirty="0"/>
          </a:p>
          <a:p>
            <a:r>
              <a:rPr lang="en-US" dirty="0"/>
              <a:t>JOB: [NAME OF JOB]</a:t>
            </a:r>
          </a:p>
          <a:p>
            <a:r>
              <a:rPr lang="en-US" dirty="0"/>
              <a:t>	[TASK]</a:t>
            </a:r>
          </a:p>
          <a:p>
            <a:r>
              <a:rPr lang="en-US" dirty="0"/>
              <a:t>	[TASK]</a:t>
            </a:r>
          </a:p>
          <a:p>
            <a:r>
              <a:rPr lang="en-US" dirty="0"/>
              <a:t>	[TASK]</a:t>
            </a:r>
          </a:p>
          <a:p>
            <a:endParaRPr lang="en-US" dirty="0"/>
          </a:p>
          <a:p>
            <a:r>
              <a:rPr lang="en-US" dirty="0"/>
              <a:t>JOB: [NAME OF JOB]</a:t>
            </a:r>
          </a:p>
          <a:p>
            <a:r>
              <a:rPr lang="en-US" dirty="0"/>
              <a:t>	[TASK]</a:t>
            </a:r>
          </a:p>
          <a:p>
            <a:r>
              <a:rPr lang="en-US" dirty="0"/>
              <a:t>	[TASK]</a:t>
            </a:r>
          </a:p>
          <a:p>
            <a:r>
              <a:rPr lang="en-US" dirty="0"/>
              <a:t>	[TASK]</a:t>
            </a:r>
          </a:p>
          <a:p>
            <a:endParaRPr lang="en-US" dirty="0"/>
          </a:p>
          <a:p>
            <a:r>
              <a:rPr lang="en-US" b="1" dirty="0"/>
              <a:t>DATASETS</a:t>
            </a:r>
          </a:p>
          <a:p>
            <a:r>
              <a:rPr lang="en-US" dirty="0"/>
              <a:t>[DATASET NAME]</a:t>
            </a:r>
          </a:p>
          <a:p>
            <a:r>
              <a:rPr lang="en-US" dirty="0"/>
              <a:t>[DATASET NAME]</a:t>
            </a:r>
          </a:p>
          <a:p>
            <a:r>
              <a:rPr lang="en-US" dirty="0"/>
              <a:t>[DATASET NAME]</a:t>
            </a:r>
          </a:p>
          <a:p>
            <a:endParaRPr lang="en-US" dirty="0"/>
          </a:p>
        </p:txBody>
      </p:sp>
      <p:sp>
        <p:nvSpPr>
          <p:cNvPr id="8" name="Rectangle 7">
            <a:extLst>
              <a:ext uri="{FF2B5EF4-FFF2-40B4-BE49-F238E27FC236}">
                <a16:creationId xmlns:a16="http://schemas.microsoft.com/office/drawing/2014/main" id="{A60C6F1B-0846-4853-AACF-FCEBBE8C2271}"/>
              </a:ext>
            </a:extLst>
          </p:cNvPr>
          <p:cNvSpPr/>
          <p:nvPr/>
        </p:nvSpPr>
        <p:spPr>
          <a:xfrm>
            <a:off x="6302326" y="2518117"/>
            <a:ext cx="1894449" cy="161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[NAME OF JOB]</a:t>
            </a:r>
          </a:p>
          <a:p>
            <a:pPr algn="ctr"/>
            <a:r>
              <a:rPr lang="en-US" b="1" dirty="0"/>
              <a:t>Overview</a:t>
            </a:r>
          </a:p>
          <a:p>
            <a:pPr algn="ctr"/>
            <a:r>
              <a:rPr lang="en-US" b="1" dirty="0"/>
              <a:t>Purpose</a:t>
            </a:r>
          </a:p>
          <a:p>
            <a:pPr algn="ctr"/>
            <a:r>
              <a:rPr lang="en-US" b="1" dirty="0"/>
              <a:t>Algorithm</a:t>
            </a:r>
          </a:p>
        </p:txBody>
      </p:sp>
      <p:sp>
        <p:nvSpPr>
          <p:cNvPr id="9" name="Rectangle 8">
            <a:extLst>
              <a:ext uri="{FF2B5EF4-FFF2-40B4-BE49-F238E27FC236}">
                <a16:creationId xmlns:a16="http://schemas.microsoft.com/office/drawing/2014/main" id="{A476994F-B977-4EA4-9D47-2AF3CFC36CEF}"/>
              </a:ext>
            </a:extLst>
          </p:cNvPr>
          <p:cNvSpPr/>
          <p:nvPr/>
        </p:nvSpPr>
        <p:spPr>
          <a:xfrm>
            <a:off x="4166380" y="3868617"/>
            <a:ext cx="1111348" cy="106914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DATASET]</a:t>
            </a:r>
          </a:p>
        </p:txBody>
      </p:sp>
      <p:sp>
        <p:nvSpPr>
          <p:cNvPr id="10" name="Rectangle 9">
            <a:extLst>
              <a:ext uri="{FF2B5EF4-FFF2-40B4-BE49-F238E27FC236}">
                <a16:creationId xmlns:a16="http://schemas.microsoft.com/office/drawing/2014/main" id="{DB46651E-D004-46D8-A755-197850CB6024}"/>
              </a:ext>
            </a:extLst>
          </p:cNvPr>
          <p:cNvSpPr/>
          <p:nvPr/>
        </p:nvSpPr>
        <p:spPr>
          <a:xfrm>
            <a:off x="4092524" y="1983545"/>
            <a:ext cx="1111348" cy="106914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DATASET]</a:t>
            </a:r>
          </a:p>
        </p:txBody>
      </p:sp>
      <p:cxnSp>
        <p:nvCxnSpPr>
          <p:cNvPr id="12" name="Straight Arrow Connector 11">
            <a:extLst>
              <a:ext uri="{FF2B5EF4-FFF2-40B4-BE49-F238E27FC236}">
                <a16:creationId xmlns:a16="http://schemas.microsoft.com/office/drawing/2014/main" id="{1560B51D-CE91-4133-8C05-6F25FFFEBC60}"/>
              </a:ext>
            </a:extLst>
          </p:cNvPr>
          <p:cNvCxnSpPr>
            <a:cxnSpLocks/>
            <a:stCxn id="10" idx="3"/>
            <a:endCxn id="8" idx="1"/>
          </p:cNvCxnSpPr>
          <p:nvPr/>
        </p:nvCxnSpPr>
        <p:spPr>
          <a:xfrm>
            <a:off x="5203872" y="2518117"/>
            <a:ext cx="1098454" cy="809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BAF4B32-79BC-473B-8FA5-5E11CD4AC548}"/>
              </a:ext>
            </a:extLst>
          </p:cNvPr>
          <p:cNvCxnSpPr>
            <a:cxnSpLocks/>
          </p:cNvCxnSpPr>
          <p:nvPr/>
        </p:nvCxnSpPr>
        <p:spPr>
          <a:xfrm flipV="1">
            <a:off x="5277728" y="3389556"/>
            <a:ext cx="1024598" cy="1013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62CCC6-D2B2-4539-B371-DCB52A1DC4F8}"/>
              </a:ext>
            </a:extLst>
          </p:cNvPr>
          <p:cNvCxnSpPr>
            <a:cxnSpLocks/>
            <a:stCxn id="8" idx="3"/>
            <a:endCxn id="22" idx="1"/>
          </p:cNvCxnSpPr>
          <p:nvPr/>
        </p:nvCxnSpPr>
        <p:spPr>
          <a:xfrm flipV="1">
            <a:off x="8196775" y="2526209"/>
            <a:ext cx="1104313" cy="801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0AA4189-7939-4DE3-B0B7-4885DD3C3687}"/>
              </a:ext>
            </a:extLst>
          </p:cNvPr>
          <p:cNvSpPr/>
          <p:nvPr/>
        </p:nvSpPr>
        <p:spPr>
          <a:xfrm>
            <a:off x="9301088" y="1991637"/>
            <a:ext cx="1111348" cy="10691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DATASET]</a:t>
            </a:r>
          </a:p>
        </p:txBody>
      </p:sp>
      <p:cxnSp>
        <p:nvCxnSpPr>
          <p:cNvPr id="24" name="Straight Arrow Connector 23">
            <a:extLst>
              <a:ext uri="{FF2B5EF4-FFF2-40B4-BE49-F238E27FC236}">
                <a16:creationId xmlns:a16="http://schemas.microsoft.com/office/drawing/2014/main" id="{49DEA44F-8704-4877-8A99-C657C0619935}"/>
              </a:ext>
            </a:extLst>
          </p:cNvPr>
          <p:cNvCxnSpPr>
            <a:cxnSpLocks/>
            <a:stCxn id="8" idx="3"/>
            <a:endCxn id="27" idx="1"/>
          </p:cNvCxnSpPr>
          <p:nvPr/>
        </p:nvCxnSpPr>
        <p:spPr>
          <a:xfrm>
            <a:off x="8196775" y="3328067"/>
            <a:ext cx="1104313" cy="1069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E15AEF5-C189-4E92-86DA-E48B1948A5AF}"/>
              </a:ext>
            </a:extLst>
          </p:cNvPr>
          <p:cNvSpPr/>
          <p:nvPr/>
        </p:nvSpPr>
        <p:spPr>
          <a:xfrm>
            <a:off x="9301088" y="3862639"/>
            <a:ext cx="1111348" cy="10691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DATASET]</a:t>
            </a:r>
          </a:p>
        </p:txBody>
      </p:sp>
      <p:sp>
        <p:nvSpPr>
          <p:cNvPr id="2" name="TextBox 1">
            <a:extLst>
              <a:ext uri="{FF2B5EF4-FFF2-40B4-BE49-F238E27FC236}">
                <a16:creationId xmlns:a16="http://schemas.microsoft.com/office/drawing/2014/main" id="{04F78D79-6133-4B69-8C3F-6896CC1A9437}"/>
              </a:ext>
            </a:extLst>
          </p:cNvPr>
          <p:cNvSpPr txBox="1"/>
          <p:nvPr/>
        </p:nvSpPr>
        <p:spPr>
          <a:xfrm>
            <a:off x="1222716" y="199137"/>
            <a:ext cx="9189720" cy="461665"/>
          </a:xfrm>
          <a:prstGeom prst="rect">
            <a:avLst/>
          </a:prstGeom>
          <a:noFill/>
        </p:spPr>
        <p:txBody>
          <a:bodyPr wrap="square" rtlCol="0">
            <a:spAutoFit/>
          </a:bodyPr>
          <a:lstStyle/>
          <a:p>
            <a:r>
              <a:rPr lang="en-US" sz="2400" b="1" dirty="0"/>
              <a:t>SCREEN DESIGN: VIEW DATA INPUTS/OUTPUTS BY PROCESS JOB </a:t>
            </a:r>
          </a:p>
        </p:txBody>
      </p:sp>
    </p:spTree>
    <p:extLst>
      <p:ext uri="{BB962C8B-B14F-4D97-AF65-F5344CB8AC3E}">
        <p14:creationId xmlns:p14="http://schemas.microsoft.com/office/powerpoint/2010/main" val="1237417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ED1C0-B993-4D9F-9B1C-76B199CCCC03}"/>
              </a:ext>
            </a:extLst>
          </p:cNvPr>
          <p:cNvSpPr/>
          <p:nvPr/>
        </p:nvSpPr>
        <p:spPr>
          <a:xfrm>
            <a:off x="621323" y="757310"/>
            <a:ext cx="2799471"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E2FC530C-ACD3-44E5-8891-1A59748B14DA}"/>
              </a:ext>
            </a:extLst>
          </p:cNvPr>
          <p:cNvSpPr/>
          <p:nvPr/>
        </p:nvSpPr>
        <p:spPr>
          <a:xfrm>
            <a:off x="3542714" y="757310"/>
            <a:ext cx="7880252"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EE7EC0-CF67-4A13-AB4B-B72FF7295298}"/>
              </a:ext>
            </a:extLst>
          </p:cNvPr>
          <p:cNvSpPr txBox="1"/>
          <p:nvPr/>
        </p:nvSpPr>
        <p:spPr>
          <a:xfrm flipH="1">
            <a:off x="878641" y="4467551"/>
            <a:ext cx="1989408" cy="369332"/>
          </a:xfrm>
          <a:prstGeom prst="rect">
            <a:avLst/>
          </a:prstGeom>
          <a:solidFill>
            <a:schemeClr val="tx2">
              <a:lumMod val="20000"/>
              <a:lumOff val="8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6E94C130-D95F-4724-8859-A3B9506EA0C2}"/>
              </a:ext>
            </a:extLst>
          </p:cNvPr>
          <p:cNvSpPr txBox="1"/>
          <p:nvPr/>
        </p:nvSpPr>
        <p:spPr>
          <a:xfrm>
            <a:off x="933156" y="900333"/>
            <a:ext cx="2175803" cy="4801314"/>
          </a:xfrm>
          <a:prstGeom prst="rect">
            <a:avLst/>
          </a:prstGeom>
          <a:noFill/>
        </p:spPr>
        <p:txBody>
          <a:bodyPr wrap="square" rtlCol="0">
            <a:spAutoFit/>
          </a:bodyPr>
          <a:lstStyle/>
          <a:p>
            <a:r>
              <a:rPr lang="en-US" b="1" dirty="0"/>
              <a:t>[NAME OF PROCESS]</a:t>
            </a:r>
          </a:p>
          <a:p>
            <a:endParaRPr lang="en-US" dirty="0"/>
          </a:p>
          <a:p>
            <a:r>
              <a:rPr lang="en-US" dirty="0"/>
              <a:t>JOB: [NAME OF JOB]</a:t>
            </a:r>
          </a:p>
          <a:p>
            <a:r>
              <a:rPr lang="en-US" dirty="0"/>
              <a:t>	[TASK]</a:t>
            </a:r>
          </a:p>
          <a:p>
            <a:r>
              <a:rPr lang="en-US" dirty="0"/>
              <a:t>	[TASK]</a:t>
            </a:r>
          </a:p>
          <a:p>
            <a:r>
              <a:rPr lang="en-US" dirty="0"/>
              <a:t>	[TASK]</a:t>
            </a:r>
          </a:p>
          <a:p>
            <a:endParaRPr lang="en-US" dirty="0"/>
          </a:p>
          <a:p>
            <a:r>
              <a:rPr lang="en-US" dirty="0"/>
              <a:t>JOB: [NAME OF JOB]</a:t>
            </a:r>
          </a:p>
          <a:p>
            <a:r>
              <a:rPr lang="en-US" dirty="0"/>
              <a:t>	[TASK]</a:t>
            </a:r>
          </a:p>
          <a:p>
            <a:r>
              <a:rPr lang="en-US" dirty="0"/>
              <a:t>	[TASK]</a:t>
            </a:r>
          </a:p>
          <a:p>
            <a:r>
              <a:rPr lang="en-US" dirty="0"/>
              <a:t>	[TASK]</a:t>
            </a:r>
          </a:p>
          <a:p>
            <a:endParaRPr lang="en-US" dirty="0"/>
          </a:p>
          <a:p>
            <a:r>
              <a:rPr lang="en-US" b="1" dirty="0"/>
              <a:t>DATASETS</a:t>
            </a:r>
          </a:p>
          <a:p>
            <a:r>
              <a:rPr lang="en-US" dirty="0"/>
              <a:t>[DATASET NAME]</a:t>
            </a:r>
          </a:p>
          <a:p>
            <a:r>
              <a:rPr lang="en-US" dirty="0"/>
              <a:t>[DATASET NAME]</a:t>
            </a:r>
          </a:p>
          <a:p>
            <a:r>
              <a:rPr lang="en-US" dirty="0"/>
              <a:t>[DATASET NAME]</a:t>
            </a:r>
          </a:p>
          <a:p>
            <a:endParaRPr lang="en-US" dirty="0"/>
          </a:p>
        </p:txBody>
      </p:sp>
      <p:sp>
        <p:nvSpPr>
          <p:cNvPr id="8" name="Rectangle 7">
            <a:extLst>
              <a:ext uri="{FF2B5EF4-FFF2-40B4-BE49-F238E27FC236}">
                <a16:creationId xmlns:a16="http://schemas.microsoft.com/office/drawing/2014/main" id="{A60C6F1B-0846-4853-AACF-FCEBBE8C2271}"/>
              </a:ext>
            </a:extLst>
          </p:cNvPr>
          <p:cNvSpPr/>
          <p:nvPr/>
        </p:nvSpPr>
        <p:spPr>
          <a:xfrm>
            <a:off x="6302326" y="2518117"/>
            <a:ext cx="1894449" cy="16199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[NAME OF DATASET]</a:t>
            </a:r>
          </a:p>
          <a:p>
            <a:pPr algn="ctr"/>
            <a:r>
              <a:rPr lang="en-US" b="1" dirty="0"/>
              <a:t>Overview</a:t>
            </a:r>
          </a:p>
          <a:p>
            <a:pPr algn="ctr"/>
            <a:r>
              <a:rPr lang="en-US" b="1" dirty="0"/>
              <a:t>Purpose</a:t>
            </a:r>
          </a:p>
          <a:p>
            <a:pPr algn="ctr"/>
            <a:r>
              <a:rPr lang="en-US" b="1" dirty="0"/>
              <a:t>Algorithm</a:t>
            </a:r>
          </a:p>
        </p:txBody>
      </p:sp>
      <p:sp>
        <p:nvSpPr>
          <p:cNvPr id="10" name="Rectangle 9">
            <a:extLst>
              <a:ext uri="{FF2B5EF4-FFF2-40B4-BE49-F238E27FC236}">
                <a16:creationId xmlns:a16="http://schemas.microsoft.com/office/drawing/2014/main" id="{DB46651E-D004-46D8-A755-197850CB6024}"/>
              </a:ext>
            </a:extLst>
          </p:cNvPr>
          <p:cNvSpPr/>
          <p:nvPr/>
        </p:nvSpPr>
        <p:spPr>
          <a:xfrm>
            <a:off x="3910820" y="2793495"/>
            <a:ext cx="1226233" cy="1069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[CREATINGJOB]</a:t>
            </a:r>
          </a:p>
        </p:txBody>
      </p:sp>
      <p:cxnSp>
        <p:nvCxnSpPr>
          <p:cNvPr id="12" name="Straight Arrow Connector 11">
            <a:extLst>
              <a:ext uri="{FF2B5EF4-FFF2-40B4-BE49-F238E27FC236}">
                <a16:creationId xmlns:a16="http://schemas.microsoft.com/office/drawing/2014/main" id="{1560B51D-CE91-4133-8C05-6F25FFFEBC60}"/>
              </a:ext>
            </a:extLst>
          </p:cNvPr>
          <p:cNvCxnSpPr>
            <a:cxnSpLocks/>
            <a:stCxn id="10" idx="3"/>
            <a:endCxn id="8" idx="1"/>
          </p:cNvCxnSpPr>
          <p:nvPr/>
        </p:nvCxnSpPr>
        <p:spPr>
          <a:xfrm>
            <a:off x="5137053" y="3328067"/>
            <a:ext cx="116527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62CCC6-D2B2-4539-B371-DCB52A1DC4F8}"/>
              </a:ext>
            </a:extLst>
          </p:cNvPr>
          <p:cNvCxnSpPr>
            <a:cxnSpLocks/>
            <a:stCxn id="8" idx="3"/>
            <a:endCxn id="22" idx="1"/>
          </p:cNvCxnSpPr>
          <p:nvPr/>
        </p:nvCxnSpPr>
        <p:spPr>
          <a:xfrm flipV="1">
            <a:off x="8196775" y="2526209"/>
            <a:ext cx="1104313" cy="801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0AA4189-7939-4DE3-B0B7-4885DD3C3687}"/>
              </a:ext>
            </a:extLst>
          </p:cNvPr>
          <p:cNvSpPr/>
          <p:nvPr/>
        </p:nvSpPr>
        <p:spPr>
          <a:xfrm>
            <a:off x="9301088" y="1991637"/>
            <a:ext cx="1474764" cy="10691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[CONSUMING</a:t>
            </a:r>
          </a:p>
          <a:p>
            <a:pPr algn="ctr"/>
            <a:r>
              <a:rPr lang="en-US" dirty="0"/>
              <a:t>JOB]</a:t>
            </a:r>
          </a:p>
        </p:txBody>
      </p:sp>
      <p:cxnSp>
        <p:nvCxnSpPr>
          <p:cNvPr id="24" name="Straight Arrow Connector 23">
            <a:extLst>
              <a:ext uri="{FF2B5EF4-FFF2-40B4-BE49-F238E27FC236}">
                <a16:creationId xmlns:a16="http://schemas.microsoft.com/office/drawing/2014/main" id="{49DEA44F-8704-4877-8A99-C657C0619935}"/>
              </a:ext>
            </a:extLst>
          </p:cNvPr>
          <p:cNvCxnSpPr>
            <a:cxnSpLocks/>
            <a:stCxn id="8" idx="3"/>
          </p:cNvCxnSpPr>
          <p:nvPr/>
        </p:nvCxnSpPr>
        <p:spPr>
          <a:xfrm>
            <a:off x="8196775" y="3328067"/>
            <a:ext cx="1104313" cy="1069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510C0BA-9EBE-4C9C-BDE8-6A8C4B63054E}"/>
              </a:ext>
            </a:extLst>
          </p:cNvPr>
          <p:cNvSpPr/>
          <p:nvPr/>
        </p:nvSpPr>
        <p:spPr>
          <a:xfrm>
            <a:off x="9301088" y="3797220"/>
            <a:ext cx="1474764" cy="10691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[CONSUMING</a:t>
            </a:r>
          </a:p>
          <a:p>
            <a:pPr algn="ctr"/>
            <a:r>
              <a:rPr lang="en-US" dirty="0"/>
              <a:t>JOB]</a:t>
            </a:r>
          </a:p>
        </p:txBody>
      </p:sp>
      <p:sp>
        <p:nvSpPr>
          <p:cNvPr id="13" name="TextBox 12">
            <a:extLst>
              <a:ext uri="{FF2B5EF4-FFF2-40B4-BE49-F238E27FC236}">
                <a16:creationId xmlns:a16="http://schemas.microsoft.com/office/drawing/2014/main" id="{8726881C-C6C3-49A1-AF8D-6CFBCAE6EB4E}"/>
              </a:ext>
            </a:extLst>
          </p:cNvPr>
          <p:cNvSpPr txBox="1"/>
          <p:nvPr/>
        </p:nvSpPr>
        <p:spPr>
          <a:xfrm>
            <a:off x="1222716" y="199137"/>
            <a:ext cx="9189720" cy="461665"/>
          </a:xfrm>
          <a:prstGeom prst="rect">
            <a:avLst/>
          </a:prstGeom>
          <a:noFill/>
        </p:spPr>
        <p:txBody>
          <a:bodyPr wrap="square" rtlCol="0">
            <a:spAutoFit/>
          </a:bodyPr>
          <a:lstStyle/>
          <a:p>
            <a:r>
              <a:rPr lang="en-US" sz="2400" b="1" dirty="0"/>
              <a:t>SCREEN DESIGN: VIEW PROCESS JOBS BY DATA SET </a:t>
            </a:r>
          </a:p>
        </p:txBody>
      </p:sp>
    </p:spTree>
    <p:extLst>
      <p:ext uri="{BB962C8B-B14F-4D97-AF65-F5344CB8AC3E}">
        <p14:creationId xmlns:p14="http://schemas.microsoft.com/office/powerpoint/2010/main" val="44525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67EC-3DDC-497F-8F57-502FFEE767E1}"/>
              </a:ext>
            </a:extLst>
          </p:cNvPr>
          <p:cNvSpPr>
            <a:spLocks noGrp="1"/>
          </p:cNvSpPr>
          <p:nvPr>
            <p:ph type="title"/>
          </p:nvPr>
        </p:nvSpPr>
        <p:spPr/>
        <p:txBody>
          <a:bodyPr/>
          <a:lstStyle/>
          <a:p>
            <a:r>
              <a:rPr lang="en-US" dirty="0"/>
              <a:t>COMMENT</a:t>
            </a:r>
          </a:p>
        </p:txBody>
      </p:sp>
      <p:sp>
        <p:nvSpPr>
          <p:cNvPr id="3" name="Content Placeholder 2">
            <a:extLst>
              <a:ext uri="{FF2B5EF4-FFF2-40B4-BE49-F238E27FC236}">
                <a16:creationId xmlns:a16="http://schemas.microsoft.com/office/drawing/2014/main" id="{1E31DD41-87CF-408D-8594-AAC33707872E}"/>
              </a:ext>
            </a:extLst>
          </p:cNvPr>
          <p:cNvSpPr>
            <a:spLocks noGrp="1"/>
          </p:cNvSpPr>
          <p:nvPr>
            <p:ph idx="1"/>
          </p:nvPr>
        </p:nvSpPr>
        <p:spPr/>
        <p:txBody>
          <a:bodyPr/>
          <a:lstStyle/>
          <a:p>
            <a:r>
              <a:rPr lang="en-US" dirty="0"/>
              <a:t>Slide about Shareable metadata = standard and reusable = heightened interoperability</a:t>
            </a:r>
          </a:p>
        </p:txBody>
      </p:sp>
    </p:spTree>
    <p:extLst>
      <p:ext uri="{BB962C8B-B14F-4D97-AF65-F5344CB8AC3E}">
        <p14:creationId xmlns:p14="http://schemas.microsoft.com/office/powerpoint/2010/main" val="1149617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ED1C0-B993-4D9F-9B1C-76B199CCCC03}"/>
              </a:ext>
            </a:extLst>
          </p:cNvPr>
          <p:cNvSpPr/>
          <p:nvPr/>
        </p:nvSpPr>
        <p:spPr>
          <a:xfrm>
            <a:off x="621323" y="757310"/>
            <a:ext cx="2799471"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AEE7EC0-CF67-4A13-AB4B-B72FF7295298}"/>
              </a:ext>
            </a:extLst>
          </p:cNvPr>
          <p:cNvSpPr txBox="1"/>
          <p:nvPr/>
        </p:nvSpPr>
        <p:spPr>
          <a:xfrm flipH="1">
            <a:off x="923776" y="2005705"/>
            <a:ext cx="1989408" cy="36933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E94C130-D95F-4724-8859-A3B9506EA0C2}"/>
              </a:ext>
            </a:extLst>
          </p:cNvPr>
          <p:cNvSpPr txBox="1"/>
          <p:nvPr/>
        </p:nvSpPr>
        <p:spPr>
          <a:xfrm>
            <a:off x="933156" y="900333"/>
            <a:ext cx="2175803"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[NAME OF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JOB: [NAME OF 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JOB: [NAME OF 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DATASETS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[DATASET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[DATASET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[DATASET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2FC530C-ACD3-44E5-8891-1A59748B14DA}"/>
              </a:ext>
            </a:extLst>
          </p:cNvPr>
          <p:cNvSpPr/>
          <p:nvPr/>
        </p:nvSpPr>
        <p:spPr>
          <a:xfrm>
            <a:off x="3542714" y="757310"/>
            <a:ext cx="7880252"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BE5FB4D-A5E7-4817-AC8E-7FEF7A8BC13E}"/>
              </a:ext>
            </a:extLst>
          </p:cNvPr>
          <p:cNvSpPr txBox="1"/>
          <p:nvPr/>
        </p:nvSpPr>
        <p:spPr>
          <a:xfrm>
            <a:off x="3981157" y="1280160"/>
            <a:ext cx="6879101" cy="4339650"/>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use hsb2, clear</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get values for boxplot</a:t>
            </a:r>
          </a:p>
          <a:p>
            <a:r>
              <a:rPr lang="en-US" sz="1200" dirty="0">
                <a:latin typeface="Courier New" panose="02070309020205020404" pitchFamily="49" charset="0"/>
                <a:cs typeface="Courier New" panose="02070309020205020404" pitchFamily="49" charset="0"/>
              </a:rPr>
              <a:t>summarize write, d</a:t>
            </a:r>
          </a:p>
          <a:p>
            <a:r>
              <a:rPr lang="en-US" sz="1200" dirty="0">
                <a:latin typeface="Courier New" panose="02070309020205020404" pitchFamily="49" charset="0"/>
                <a:cs typeface="Courier New" panose="02070309020205020404" pitchFamily="49" charset="0"/>
              </a:rPr>
              <a:t>gen f=43             /* set value a little larger than bin with highest frequency */</a:t>
            </a:r>
          </a:p>
          <a:p>
            <a:r>
              <a:rPr lang="en-US" sz="1200" dirty="0">
                <a:latin typeface="Courier New" panose="02070309020205020404" pitchFamily="49" charset="0"/>
                <a:cs typeface="Courier New" panose="02070309020205020404" pitchFamily="49" charset="0"/>
              </a:rPr>
              <a:t>gen </a:t>
            </a:r>
            <a:r>
              <a:rPr lang="en-US" sz="1200" dirty="0" err="1">
                <a:latin typeface="Courier New" panose="02070309020205020404" pitchFamily="49" charset="0"/>
                <a:cs typeface="Courier New" panose="02070309020205020404" pitchFamily="49" charset="0"/>
              </a:rPr>
              <a:t>pmin</a:t>
            </a:r>
            <a:r>
              <a:rPr lang="en-US" sz="1200" dirty="0">
                <a:latin typeface="Courier New" panose="02070309020205020404" pitchFamily="49" charset="0"/>
                <a:cs typeface="Courier New" panose="02070309020205020404" pitchFamily="49" charset="0"/>
              </a:rPr>
              <a:t>=r(min)</a:t>
            </a:r>
          </a:p>
          <a:p>
            <a:r>
              <a:rPr lang="en-US" sz="1200" dirty="0">
                <a:latin typeface="Courier New" panose="02070309020205020404" pitchFamily="49" charset="0"/>
                <a:cs typeface="Courier New" panose="02070309020205020404" pitchFamily="49" charset="0"/>
              </a:rPr>
              <a:t>gen p25=r(p25)</a:t>
            </a:r>
          </a:p>
          <a:p>
            <a:r>
              <a:rPr lang="en-US" sz="1200" dirty="0">
                <a:latin typeface="Courier New" panose="02070309020205020404" pitchFamily="49" charset="0"/>
                <a:cs typeface="Courier New" panose="02070309020205020404" pitchFamily="49" charset="0"/>
              </a:rPr>
              <a:t>gen p50=r(p50)</a:t>
            </a:r>
          </a:p>
          <a:p>
            <a:r>
              <a:rPr lang="en-US" sz="1200" dirty="0">
                <a:latin typeface="Courier New" panose="02070309020205020404" pitchFamily="49" charset="0"/>
                <a:cs typeface="Courier New" panose="02070309020205020404" pitchFamily="49" charset="0"/>
              </a:rPr>
              <a:t>gen p75=r(p75)</a:t>
            </a:r>
          </a:p>
          <a:p>
            <a:r>
              <a:rPr lang="en-US" sz="1200" dirty="0">
                <a:latin typeface="Courier New" panose="02070309020205020404" pitchFamily="49" charset="0"/>
                <a:cs typeface="Courier New" panose="02070309020205020404" pitchFamily="49" charset="0"/>
              </a:rPr>
              <a:t>gen </a:t>
            </a:r>
            <a:r>
              <a:rPr lang="en-US" sz="1200" dirty="0" err="1">
                <a:latin typeface="Courier New" panose="02070309020205020404" pitchFamily="49" charset="0"/>
                <a:cs typeface="Courier New" panose="02070309020205020404" pitchFamily="49" charset="0"/>
              </a:rPr>
              <a:t>pmax</a:t>
            </a:r>
            <a:r>
              <a:rPr lang="en-US" sz="1200" dirty="0">
                <a:latin typeface="Courier New" panose="02070309020205020404" pitchFamily="49" charset="0"/>
                <a:cs typeface="Courier New" panose="02070309020205020404" pitchFamily="49" charset="0"/>
              </a:rPr>
              <a:t>=r(max)</a:t>
            </a:r>
          </a:p>
          <a:p>
            <a:r>
              <a:rPr lang="en-US" sz="1200" dirty="0">
                <a:latin typeface="Courier New" panose="02070309020205020404" pitchFamily="49" charset="0"/>
                <a:cs typeface="Courier New" panose="02070309020205020404" pitchFamily="49" charset="0"/>
              </a:rPr>
              <a:t>gen </a:t>
            </a:r>
            <a:r>
              <a:rPr lang="en-US" sz="1200" dirty="0" err="1">
                <a:latin typeface="Courier New" panose="02070309020205020404" pitchFamily="49" charset="0"/>
                <a:cs typeface="Courier New" panose="02070309020205020404" pitchFamily="49" charset="0"/>
              </a:rPr>
              <a:t>pmean</a:t>
            </a:r>
            <a:r>
              <a:rPr lang="en-US" sz="1200" dirty="0">
                <a:latin typeface="Courier New" panose="02070309020205020404" pitchFamily="49" charset="0"/>
                <a:cs typeface="Courier New" panose="02070309020205020404" pitchFamily="49" charset="0"/>
              </a:rPr>
              <a:t>=r(mean)</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graph histogram and boxplot on same axes </a:t>
            </a:r>
          </a:p>
          <a:p>
            <a:r>
              <a:rPr lang="en-US" sz="1200" dirty="0">
                <a:latin typeface="Courier New" panose="02070309020205020404" pitchFamily="49" charset="0"/>
                <a:cs typeface="Courier New" panose="02070309020205020404" pitchFamily="49" charset="0"/>
              </a:rPr>
              <a:t>two (histogram write, start(30) width(5) </a:t>
            </a:r>
            <a:r>
              <a:rPr lang="en-US" sz="1200" dirty="0" err="1">
                <a:latin typeface="Courier New" panose="02070309020205020404" pitchFamily="49" charset="0"/>
                <a:cs typeface="Courier New" panose="02070309020205020404" pitchFamily="49" charset="0"/>
              </a:rPr>
              <a:t>freq</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rcap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pmin</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pmax</a:t>
            </a:r>
            <a:r>
              <a:rPr lang="en-US" sz="1200" dirty="0">
                <a:latin typeface="Courier New" panose="02070309020205020404" pitchFamily="49" charset="0"/>
                <a:cs typeface="Courier New" panose="02070309020205020404" pitchFamily="49" charset="0"/>
              </a:rPr>
              <a:t> f in 1, </a:t>
            </a:r>
            <a:r>
              <a:rPr lang="en-US" sz="1200" dirty="0" err="1">
                <a:latin typeface="Courier New" panose="02070309020205020404" pitchFamily="49" charset="0"/>
                <a:cs typeface="Courier New" panose="02070309020205020404" pitchFamily="49" charset="0"/>
              </a:rPr>
              <a:t>hor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bcolor</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dknavy</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rbar</a:t>
            </a:r>
            <a:r>
              <a:rPr lang="en-US" sz="1200" dirty="0">
                <a:latin typeface="Courier New" panose="02070309020205020404" pitchFamily="49" charset="0"/>
                <a:cs typeface="Courier New" panose="02070309020205020404" pitchFamily="49" charset="0"/>
              </a:rPr>
              <a:t> p25 p75 f in 1, </a:t>
            </a:r>
            <a:r>
              <a:rPr lang="en-US" sz="1200" dirty="0" err="1">
                <a:latin typeface="Courier New" panose="02070309020205020404" pitchFamily="49" charset="0"/>
                <a:cs typeface="Courier New" panose="02070309020205020404" pitchFamily="49" charset="0"/>
              </a:rPr>
              <a:t>hor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bcolor</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dknavy</a:t>
            </a:r>
            <a:r>
              <a:rPr lang="en-US" sz="1200" dirty="0">
                <a:latin typeface="Courier New" panose="02070309020205020404" pitchFamily="49" charset="0"/>
                <a:cs typeface="Courier New" panose="02070309020205020404" pitchFamily="49" charset="0"/>
              </a:rPr>
              <a:t>))                   ///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rcap</a:t>
            </a:r>
            <a:r>
              <a:rPr lang="en-US" sz="1200" dirty="0">
                <a:latin typeface="Courier New" panose="02070309020205020404" pitchFamily="49" charset="0"/>
                <a:cs typeface="Courier New" panose="02070309020205020404" pitchFamily="49" charset="0"/>
              </a:rPr>
              <a:t> p50 </a:t>
            </a:r>
            <a:r>
              <a:rPr lang="en-US" sz="1200" dirty="0" err="1">
                <a:latin typeface="Courier New" panose="02070309020205020404" pitchFamily="49" charset="0"/>
                <a:cs typeface="Courier New" panose="02070309020205020404" pitchFamily="49" charset="0"/>
              </a:rPr>
              <a:t>p50</a:t>
            </a:r>
            <a:r>
              <a:rPr lang="en-US" sz="1200" dirty="0">
                <a:latin typeface="Courier New" panose="02070309020205020404" pitchFamily="49" charset="0"/>
                <a:cs typeface="Courier New" panose="02070309020205020404" pitchFamily="49" charset="0"/>
              </a:rPr>
              <a:t> f in 1, </a:t>
            </a:r>
            <a:r>
              <a:rPr lang="en-US" sz="1200" dirty="0" err="1">
                <a:latin typeface="Courier New" panose="02070309020205020404" pitchFamily="49" charset="0"/>
                <a:cs typeface="Courier New" panose="02070309020205020404" pitchFamily="49" charset="0"/>
              </a:rPr>
              <a:t>hor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bcolor</a:t>
            </a:r>
            <a:r>
              <a:rPr lang="en-US" sz="1200" dirty="0">
                <a:latin typeface="Courier New" panose="02070309020205020404" pitchFamily="49" charset="0"/>
                <a:cs typeface="Courier New" panose="02070309020205020404" pitchFamily="49" charset="0"/>
              </a:rPr>
              <a:t>(white))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rcapsym</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pmean</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pmean</a:t>
            </a:r>
            <a:r>
              <a:rPr lang="en-US" sz="1200" dirty="0">
                <a:latin typeface="Courier New" panose="02070309020205020404" pitchFamily="49" charset="0"/>
                <a:cs typeface="Courier New" panose="02070309020205020404" pitchFamily="49" charset="0"/>
              </a:rPr>
              <a:t> f in 1, </a:t>
            </a:r>
            <a:r>
              <a:rPr lang="en-US" sz="1200" dirty="0" err="1">
                <a:latin typeface="Courier New" panose="02070309020205020404" pitchFamily="49" charset="0"/>
                <a:cs typeface="Courier New" panose="02070309020205020404" pitchFamily="49" charset="0"/>
              </a:rPr>
              <a:t>hor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msym</a:t>
            </a:r>
            <a:r>
              <a:rPr lang="en-US" sz="1200" dirty="0">
                <a:latin typeface="Courier New" panose="02070309020205020404" pitchFamily="49" charset="0"/>
                <a:cs typeface="Courier New" panose="02070309020205020404" pitchFamily="49" charset="0"/>
              </a:rPr>
              <a:t>(plus) </a:t>
            </a:r>
            <a:r>
              <a:rPr lang="en-US" sz="1200" dirty="0" err="1">
                <a:latin typeface="Courier New" panose="02070309020205020404" pitchFamily="49" charset="0"/>
                <a:cs typeface="Courier New" panose="02070309020205020404" pitchFamily="49" charset="0"/>
              </a:rPr>
              <a:t>mcolor</a:t>
            </a:r>
            <a:r>
              <a:rPr lang="en-US" sz="1200" dirty="0">
                <a:latin typeface="Courier New" panose="02070309020205020404" pitchFamily="49" charset="0"/>
                <a:cs typeface="Courier New" panose="02070309020205020404" pitchFamily="49" charset="0"/>
              </a:rPr>
              <a:t>(white)), ///</a:t>
            </a:r>
          </a:p>
          <a:p>
            <a:r>
              <a:rPr lang="en-US" sz="1200" dirty="0">
                <a:latin typeface="Courier New" panose="02070309020205020404" pitchFamily="49" charset="0"/>
                <a:cs typeface="Courier New" panose="02070309020205020404" pitchFamily="49" charset="0"/>
              </a:rPr>
              <a:t>    legend(off) </a:t>
            </a:r>
            <a:r>
              <a:rPr lang="en-US" sz="1200" dirty="0" err="1">
                <a:latin typeface="Courier New" panose="02070309020205020404" pitchFamily="49" charset="0"/>
                <a:cs typeface="Courier New" panose="02070309020205020404" pitchFamily="49" charset="0"/>
              </a:rPr>
              <a:t>xtitle</a:t>
            </a:r>
            <a:r>
              <a:rPr lang="en-US" sz="1200" dirty="0">
                <a:latin typeface="Courier New" panose="02070309020205020404" pitchFamily="49" charset="0"/>
                <a:cs typeface="Courier New" panose="02070309020205020404" pitchFamily="49" charset="0"/>
              </a:rPr>
              <a:t>("Writing Score") </a:t>
            </a:r>
            <a:r>
              <a:rPr lang="en-US" sz="1200" dirty="0" err="1">
                <a:latin typeface="Courier New" panose="02070309020205020404" pitchFamily="49" charset="0"/>
                <a:cs typeface="Courier New" panose="02070309020205020404" pitchFamily="49" charset="0"/>
              </a:rPr>
              <a:t>ytitle</a:t>
            </a:r>
            <a:r>
              <a:rPr lang="en-US" sz="1200" dirty="0">
                <a:latin typeface="Courier New" panose="02070309020205020404" pitchFamily="49" charset="0"/>
                <a:cs typeface="Courier New" panose="02070309020205020404" pitchFamily="49" charset="0"/>
              </a:rPr>
              <a:t>("Frequency")</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drop variables created for boxplot values</a:t>
            </a:r>
          </a:p>
          <a:p>
            <a:r>
              <a:rPr lang="en-US" sz="1200" dirty="0">
                <a:latin typeface="Courier New" panose="02070309020205020404" pitchFamily="49" charset="0"/>
                <a:cs typeface="Courier New" panose="02070309020205020404" pitchFamily="49" charset="0"/>
              </a:rPr>
              <a:t>drop f-</a:t>
            </a:r>
            <a:r>
              <a:rPr lang="en-US" sz="1200" dirty="0" err="1">
                <a:latin typeface="Courier New" panose="02070309020205020404" pitchFamily="49" charset="0"/>
                <a:cs typeface="Courier New" panose="02070309020205020404" pitchFamily="49" charset="0"/>
              </a:rPr>
              <a:t>pmean</a:t>
            </a:r>
            <a:endParaRPr lang="en-US" sz="1200"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AAAF7C69-41B8-4DB4-891D-A06A250FF048}"/>
              </a:ext>
            </a:extLst>
          </p:cNvPr>
          <p:cNvSpPr txBox="1"/>
          <p:nvPr/>
        </p:nvSpPr>
        <p:spPr>
          <a:xfrm>
            <a:off x="3981157" y="900333"/>
            <a:ext cx="2349304" cy="369332"/>
          </a:xfrm>
          <a:prstGeom prst="rect">
            <a:avLst/>
          </a:prstGeom>
          <a:noFill/>
        </p:spPr>
        <p:txBody>
          <a:bodyPr wrap="square" rtlCol="0">
            <a:spAutoFit/>
          </a:bodyPr>
          <a:lstStyle/>
          <a:p>
            <a:r>
              <a:rPr lang="en-US" b="1" dirty="0"/>
              <a:t>[NAME OF TASK FILE]</a:t>
            </a:r>
          </a:p>
        </p:txBody>
      </p:sp>
      <p:sp>
        <p:nvSpPr>
          <p:cNvPr id="8" name="TextBox 7">
            <a:extLst>
              <a:ext uri="{FF2B5EF4-FFF2-40B4-BE49-F238E27FC236}">
                <a16:creationId xmlns:a16="http://schemas.microsoft.com/office/drawing/2014/main" id="{10D94838-95AE-4E2E-947A-9D67CF573134}"/>
              </a:ext>
            </a:extLst>
          </p:cNvPr>
          <p:cNvSpPr txBox="1"/>
          <p:nvPr/>
        </p:nvSpPr>
        <p:spPr>
          <a:xfrm>
            <a:off x="1222716" y="199137"/>
            <a:ext cx="9820422" cy="461665"/>
          </a:xfrm>
          <a:prstGeom prst="rect">
            <a:avLst/>
          </a:prstGeom>
          <a:noFill/>
        </p:spPr>
        <p:txBody>
          <a:bodyPr wrap="square" rtlCol="0">
            <a:spAutoFit/>
          </a:bodyPr>
          <a:lstStyle/>
          <a:p>
            <a:r>
              <a:rPr lang="en-US" sz="2400" b="1" dirty="0"/>
              <a:t>SCREEN DESIGN: VIEW CODE FOR A SPECIFIC TASK WITHIN A PROCESS JOB </a:t>
            </a:r>
          </a:p>
        </p:txBody>
      </p:sp>
    </p:spTree>
    <p:extLst>
      <p:ext uri="{BB962C8B-B14F-4D97-AF65-F5344CB8AC3E}">
        <p14:creationId xmlns:p14="http://schemas.microsoft.com/office/powerpoint/2010/main" val="16477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ED1C0-B993-4D9F-9B1C-76B199CCCC03}"/>
              </a:ext>
            </a:extLst>
          </p:cNvPr>
          <p:cNvSpPr/>
          <p:nvPr/>
        </p:nvSpPr>
        <p:spPr>
          <a:xfrm>
            <a:off x="452510" y="839961"/>
            <a:ext cx="3191022"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E2FC530C-ACD3-44E5-8891-1A59748B14DA}"/>
              </a:ext>
            </a:extLst>
          </p:cNvPr>
          <p:cNvSpPr/>
          <p:nvPr/>
        </p:nvSpPr>
        <p:spPr>
          <a:xfrm>
            <a:off x="3953022" y="839961"/>
            <a:ext cx="7469944"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AEE7EC0-CF67-4A13-AB4B-B72FF7295298}"/>
              </a:ext>
            </a:extLst>
          </p:cNvPr>
          <p:cNvSpPr txBox="1"/>
          <p:nvPr/>
        </p:nvSpPr>
        <p:spPr>
          <a:xfrm flipH="1">
            <a:off x="952793" y="2074288"/>
            <a:ext cx="1653542" cy="236747"/>
          </a:xfrm>
          <a:prstGeom prst="rect">
            <a:avLst/>
          </a:prstGeom>
          <a:solidFill>
            <a:schemeClr val="tx2">
              <a:lumMod val="20000"/>
              <a:lumOff val="8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6E94C130-D95F-4724-8859-A3B9506EA0C2}"/>
              </a:ext>
            </a:extLst>
          </p:cNvPr>
          <p:cNvSpPr txBox="1"/>
          <p:nvPr/>
        </p:nvSpPr>
        <p:spPr>
          <a:xfrm>
            <a:off x="769034" y="982984"/>
            <a:ext cx="2874498" cy="5693866"/>
          </a:xfrm>
          <a:prstGeom prst="rect">
            <a:avLst/>
          </a:prstGeom>
          <a:noFill/>
        </p:spPr>
        <p:txBody>
          <a:bodyPr wrap="square" rtlCol="0">
            <a:spAutoFit/>
          </a:bodyPr>
          <a:lstStyle/>
          <a:p>
            <a:r>
              <a:rPr lang="en-US" sz="1400" b="1" dirty="0"/>
              <a:t>ALPHA Data Pipeline Spec. 6.1</a:t>
            </a:r>
            <a:endParaRPr lang="en-US" sz="1400" dirty="0"/>
          </a:p>
          <a:p>
            <a:r>
              <a:rPr lang="en-US" sz="1400" i="1" dirty="0"/>
              <a:t>Business Processes:</a:t>
            </a:r>
          </a:p>
          <a:p>
            <a:endParaRPr lang="en-US" sz="1400" i="1" dirty="0"/>
          </a:p>
          <a:p>
            <a:r>
              <a:rPr lang="en-US" sz="1400" dirty="0"/>
              <a:t>[02] Core ETL for Raw Input</a:t>
            </a:r>
          </a:p>
          <a:p>
            <a:r>
              <a:rPr lang="en-US" sz="1400" dirty="0"/>
              <a:t>    Overview</a:t>
            </a:r>
          </a:p>
          <a:p>
            <a:r>
              <a:rPr lang="en-US" sz="1400" dirty="0"/>
              <a:t>    Purpose</a:t>
            </a:r>
          </a:p>
          <a:p>
            <a:r>
              <a:rPr lang="en-US" sz="1400" dirty="0"/>
              <a:t>    Steps:</a:t>
            </a:r>
          </a:p>
          <a:p>
            <a:r>
              <a:rPr lang="en-US" sz="1400" dirty="0"/>
              <a:t>        [2.1] Generate Anonymized IDs</a:t>
            </a:r>
          </a:p>
          <a:p>
            <a:r>
              <a:rPr lang="en-US" sz="1400" dirty="0"/>
              <a:t>        [2.2] Map original IDs to      </a:t>
            </a:r>
          </a:p>
          <a:p>
            <a:r>
              <a:rPr lang="en-US" sz="1400" dirty="0"/>
              <a:t>                 Anonymized IDs</a:t>
            </a:r>
          </a:p>
          <a:p>
            <a:r>
              <a:rPr lang="en-US" sz="1400" dirty="0"/>
              <a:t>        [2.3] Store ID Mapping</a:t>
            </a:r>
          </a:p>
          <a:p>
            <a:r>
              <a:rPr lang="en-US" sz="1400" dirty="0"/>
              <a:t>        [2.4] Create 6.1 Data from Raw</a:t>
            </a:r>
          </a:p>
          <a:p>
            <a:r>
              <a:rPr lang="en-US" sz="1400" dirty="0"/>
              <a:t>                  Data</a:t>
            </a:r>
          </a:p>
          <a:p>
            <a:r>
              <a:rPr lang="en-US" sz="1400" dirty="0"/>
              <a:t>[03] 6.1 Data Quality Metrics</a:t>
            </a:r>
          </a:p>
          <a:p>
            <a:r>
              <a:rPr lang="en-US" sz="1400" dirty="0"/>
              <a:t>    Overview</a:t>
            </a:r>
          </a:p>
          <a:p>
            <a:r>
              <a:rPr lang="en-US" sz="1400" dirty="0"/>
              <a:t>    Purpose</a:t>
            </a:r>
          </a:p>
          <a:p>
            <a:r>
              <a:rPr lang="en-US" sz="1400" dirty="0"/>
              <a:t>    Steps:</a:t>
            </a:r>
          </a:p>
          <a:p>
            <a:r>
              <a:rPr lang="en-US" sz="1400" dirty="0"/>
              <a:t>        [3.1] Compile Quality Metrics</a:t>
            </a:r>
          </a:p>
          <a:p>
            <a:r>
              <a:rPr lang="en-US" sz="1400" dirty="0"/>
              <a:t>        [3.2] Compile Residency Starting </a:t>
            </a:r>
          </a:p>
          <a:p>
            <a:r>
              <a:rPr lang="en-US" sz="1400" dirty="0"/>
              <a:t>                  Events</a:t>
            </a:r>
          </a:p>
          <a:p>
            <a:r>
              <a:rPr lang="en-US" sz="1400" dirty="0"/>
              <a:t>        [3.3] Compile Residency Ending </a:t>
            </a:r>
          </a:p>
          <a:p>
            <a:r>
              <a:rPr lang="en-US" sz="1400" dirty="0"/>
              <a:t>                  Events</a:t>
            </a:r>
          </a:p>
          <a:p>
            <a:r>
              <a:rPr lang="en-US" sz="1400" dirty="0"/>
              <a:t>        [3.4] Compile Legal and Illegal </a:t>
            </a:r>
          </a:p>
          <a:p>
            <a:r>
              <a:rPr lang="en-US" sz="1400" dirty="0"/>
              <a:t>                 Starting Events</a:t>
            </a:r>
          </a:p>
          <a:p>
            <a:endParaRPr lang="en-US" sz="1400" dirty="0"/>
          </a:p>
        </p:txBody>
      </p:sp>
      <p:sp>
        <p:nvSpPr>
          <p:cNvPr id="2" name="TextBox 1">
            <a:extLst>
              <a:ext uri="{FF2B5EF4-FFF2-40B4-BE49-F238E27FC236}">
                <a16:creationId xmlns:a16="http://schemas.microsoft.com/office/drawing/2014/main" id="{810CAEFE-C793-4DBE-B46D-E07BA8FF40D4}"/>
              </a:ext>
            </a:extLst>
          </p:cNvPr>
          <p:cNvSpPr txBox="1"/>
          <p:nvPr/>
        </p:nvSpPr>
        <p:spPr>
          <a:xfrm>
            <a:off x="4293166" y="1193999"/>
            <a:ext cx="3605667" cy="369332"/>
          </a:xfrm>
          <a:prstGeom prst="rect">
            <a:avLst/>
          </a:prstGeom>
          <a:noFill/>
        </p:spPr>
        <p:txBody>
          <a:bodyPr wrap="none" rtlCol="0">
            <a:spAutoFit/>
          </a:bodyPr>
          <a:lstStyle/>
          <a:p>
            <a:r>
              <a:rPr lang="en-US" b="1" dirty="0"/>
              <a:t>02 Core ETL for Raw Input - Purpose</a:t>
            </a:r>
          </a:p>
        </p:txBody>
      </p:sp>
      <p:sp>
        <p:nvSpPr>
          <p:cNvPr id="3" name="TextBox 2">
            <a:extLst>
              <a:ext uri="{FF2B5EF4-FFF2-40B4-BE49-F238E27FC236}">
                <a16:creationId xmlns:a16="http://schemas.microsoft.com/office/drawing/2014/main" id="{1773F3F3-23E5-4010-A581-D5085DD9A070}"/>
              </a:ext>
            </a:extLst>
          </p:cNvPr>
          <p:cNvSpPr txBox="1"/>
          <p:nvPr/>
        </p:nvSpPr>
        <p:spPr>
          <a:xfrm>
            <a:off x="4293166" y="1869495"/>
            <a:ext cx="6187265" cy="923330"/>
          </a:xfrm>
          <a:prstGeom prst="rect">
            <a:avLst/>
          </a:prstGeom>
          <a:noFill/>
        </p:spPr>
        <p:txBody>
          <a:bodyPr wrap="square" rtlCol="0">
            <a:spAutoFit/>
          </a:bodyPr>
          <a:lstStyle/>
          <a:p>
            <a:r>
              <a:rPr lang="en-US" dirty="0"/>
              <a:t>Creates staging tables from member-</a:t>
            </a:r>
            <a:r>
              <a:rPr lang="en-US" dirty="0" err="1"/>
              <a:t>centre</a:t>
            </a:r>
            <a:r>
              <a:rPr lang="en-US" dirty="0"/>
              <a:t>-specific data. The staging tables are then transformed further to create the ALPHA specification 6.1.</a:t>
            </a:r>
          </a:p>
        </p:txBody>
      </p:sp>
      <p:sp>
        <p:nvSpPr>
          <p:cNvPr id="8" name="TextBox 7">
            <a:extLst>
              <a:ext uri="{FF2B5EF4-FFF2-40B4-BE49-F238E27FC236}">
                <a16:creationId xmlns:a16="http://schemas.microsoft.com/office/drawing/2014/main" id="{0748FD80-1CFE-47F1-B445-E2074C9C2516}"/>
              </a:ext>
            </a:extLst>
          </p:cNvPr>
          <p:cNvSpPr txBox="1"/>
          <p:nvPr/>
        </p:nvSpPr>
        <p:spPr>
          <a:xfrm>
            <a:off x="956602" y="378069"/>
            <a:ext cx="7670882" cy="461665"/>
          </a:xfrm>
          <a:prstGeom prst="rect">
            <a:avLst/>
          </a:prstGeom>
          <a:noFill/>
        </p:spPr>
        <p:txBody>
          <a:bodyPr wrap="none" rtlCol="0">
            <a:spAutoFit/>
          </a:bodyPr>
          <a:lstStyle/>
          <a:p>
            <a:r>
              <a:rPr lang="en-US" sz="2400" b="1" dirty="0"/>
              <a:t>EXAMPLE: DESCRIPTIVE METADATA ABOUT A PROCESS JOB</a:t>
            </a:r>
          </a:p>
        </p:txBody>
      </p:sp>
    </p:spTree>
    <p:extLst>
      <p:ext uri="{BB962C8B-B14F-4D97-AF65-F5344CB8AC3E}">
        <p14:creationId xmlns:p14="http://schemas.microsoft.com/office/powerpoint/2010/main" val="1492181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ED1C0-B993-4D9F-9B1C-76B199CCCC03}"/>
              </a:ext>
            </a:extLst>
          </p:cNvPr>
          <p:cNvSpPr/>
          <p:nvPr/>
        </p:nvSpPr>
        <p:spPr>
          <a:xfrm>
            <a:off x="621323" y="1010534"/>
            <a:ext cx="3191022"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CAEE7EC0-CF67-4A13-AB4B-B72FF7295298}"/>
              </a:ext>
            </a:extLst>
          </p:cNvPr>
          <p:cNvSpPr txBox="1"/>
          <p:nvPr/>
        </p:nvSpPr>
        <p:spPr>
          <a:xfrm flipH="1">
            <a:off x="699866" y="4953281"/>
            <a:ext cx="3033935" cy="463451"/>
          </a:xfrm>
          <a:custGeom>
            <a:avLst/>
            <a:gdLst>
              <a:gd name="connsiteX0" fmla="*/ 0 w 3033935"/>
              <a:gd name="connsiteY0" fmla="*/ 0 h 646331"/>
              <a:gd name="connsiteX1" fmla="*/ 3033935 w 3033935"/>
              <a:gd name="connsiteY1" fmla="*/ 0 h 646331"/>
              <a:gd name="connsiteX2" fmla="*/ 3033935 w 3033935"/>
              <a:gd name="connsiteY2" fmla="*/ 646331 h 646331"/>
              <a:gd name="connsiteX3" fmla="*/ 0 w 3033935"/>
              <a:gd name="connsiteY3" fmla="*/ 646331 h 646331"/>
              <a:gd name="connsiteX4" fmla="*/ 0 w 3033935"/>
              <a:gd name="connsiteY4" fmla="*/ 0 h 646331"/>
              <a:gd name="connsiteX0" fmla="*/ 14068 w 3033935"/>
              <a:gd name="connsiteY0" fmla="*/ 182880 h 646331"/>
              <a:gd name="connsiteX1" fmla="*/ 3033935 w 3033935"/>
              <a:gd name="connsiteY1" fmla="*/ 0 h 646331"/>
              <a:gd name="connsiteX2" fmla="*/ 3033935 w 3033935"/>
              <a:gd name="connsiteY2" fmla="*/ 646331 h 646331"/>
              <a:gd name="connsiteX3" fmla="*/ 0 w 3033935"/>
              <a:gd name="connsiteY3" fmla="*/ 646331 h 646331"/>
              <a:gd name="connsiteX4" fmla="*/ 14068 w 3033935"/>
              <a:gd name="connsiteY4" fmla="*/ 182880 h 646331"/>
              <a:gd name="connsiteX0" fmla="*/ 14068 w 3033935"/>
              <a:gd name="connsiteY0" fmla="*/ 0 h 463451"/>
              <a:gd name="connsiteX1" fmla="*/ 3033935 w 3033935"/>
              <a:gd name="connsiteY1" fmla="*/ 28136 h 463451"/>
              <a:gd name="connsiteX2" fmla="*/ 3033935 w 3033935"/>
              <a:gd name="connsiteY2" fmla="*/ 463451 h 463451"/>
              <a:gd name="connsiteX3" fmla="*/ 0 w 3033935"/>
              <a:gd name="connsiteY3" fmla="*/ 463451 h 463451"/>
              <a:gd name="connsiteX4" fmla="*/ 14068 w 3033935"/>
              <a:gd name="connsiteY4" fmla="*/ 0 h 46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935" h="463451">
                <a:moveTo>
                  <a:pt x="14068" y="0"/>
                </a:moveTo>
                <a:lnTo>
                  <a:pt x="3033935" y="28136"/>
                </a:lnTo>
                <a:lnTo>
                  <a:pt x="3033935" y="463451"/>
                </a:lnTo>
                <a:lnTo>
                  <a:pt x="0" y="463451"/>
                </a:lnTo>
                <a:lnTo>
                  <a:pt x="14068" y="0"/>
                </a:lnTo>
                <a:close/>
              </a:path>
            </a:pathLst>
          </a:custGeom>
          <a:solidFill>
            <a:schemeClr val="tx2">
              <a:lumMod val="20000"/>
              <a:lumOff val="80000"/>
            </a:schemeClr>
          </a:solidFill>
        </p:spPr>
        <p:txBody>
          <a:bodyPr wrap="square" rtlCol="0">
            <a:spAutoFit/>
          </a:bodyPr>
          <a:lstStyle/>
          <a:p>
            <a:endParaRPr lang="en-US" dirty="0"/>
          </a:p>
          <a:p>
            <a:endParaRPr lang="en-US" dirty="0"/>
          </a:p>
        </p:txBody>
      </p:sp>
      <p:sp>
        <p:nvSpPr>
          <p:cNvPr id="5" name="Rectangle 4">
            <a:extLst>
              <a:ext uri="{FF2B5EF4-FFF2-40B4-BE49-F238E27FC236}">
                <a16:creationId xmlns:a16="http://schemas.microsoft.com/office/drawing/2014/main" id="{E2FC530C-ACD3-44E5-8891-1A59748B14DA}"/>
              </a:ext>
            </a:extLst>
          </p:cNvPr>
          <p:cNvSpPr/>
          <p:nvPr/>
        </p:nvSpPr>
        <p:spPr>
          <a:xfrm>
            <a:off x="3953022" y="1010534"/>
            <a:ext cx="7469944"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C746309-E3C6-4811-B0AF-21F0162C4D6B}"/>
              </a:ext>
            </a:extLst>
          </p:cNvPr>
          <p:cNvSpPr txBox="1"/>
          <p:nvPr/>
        </p:nvSpPr>
        <p:spPr>
          <a:xfrm>
            <a:off x="834682" y="1066649"/>
            <a:ext cx="2874498" cy="5693866"/>
          </a:xfrm>
          <a:prstGeom prst="rect">
            <a:avLst/>
          </a:prstGeom>
          <a:noFill/>
        </p:spPr>
        <p:txBody>
          <a:bodyPr wrap="square" rtlCol="0">
            <a:spAutoFit/>
          </a:bodyPr>
          <a:lstStyle/>
          <a:p>
            <a:r>
              <a:rPr lang="en-US" sz="1400" b="1" dirty="0"/>
              <a:t>ALPHA Data Pipeline Spec. 6.1</a:t>
            </a:r>
            <a:endParaRPr lang="en-US" sz="1400" dirty="0"/>
          </a:p>
          <a:p>
            <a:r>
              <a:rPr lang="en-US" sz="1400" i="1" dirty="0"/>
              <a:t>Business Processes:</a:t>
            </a:r>
          </a:p>
          <a:p>
            <a:endParaRPr lang="en-US" sz="1400" i="1" dirty="0"/>
          </a:p>
          <a:p>
            <a:r>
              <a:rPr lang="en-US" sz="1400" dirty="0"/>
              <a:t>[02] Core ETL for Raw Input</a:t>
            </a:r>
          </a:p>
          <a:p>
            <a:r>
              <a:rPr lang="en-US" sz="1400" dirty="0"/>
              <a:t>    Overview</a:t>
            </a:r>
          </a:p>
          <a:p>
            <a:r>
              <a:rPr lang="en-US" sz="1400" dirty="0"/>
              <a:t>    Purpose</a:t>
            </a:r>
          </a:p>
          <a:p>
            <a:r>
              <a:rPr lang="en-US" sz="1400" dirty="0"/>
              <a:t>    Steps:</a:t>
            </a:r>
          </a:p>
          <a:p>
            <a:r>
              <a:rPr lang="en-US" sz="1400" dirty="0"/>
              <a:t>        [2.1] Generate Anonymized IDs</a:t>
            </a:r>
          </a:p>
          <a:p>
            <a:r>
              <a:rPr lang="en-US" sz="1400" dirty="0"/>
              <a:t>        [2.2] Map original IDs to      </a:t>
            </a:r>
          </a:p>
          <a:p>
            <a:r>
              <a:rPr lang="en-US" sz="1400" dirty="0"/>
              <a:t>                 Anonymized IDs</a:t>
            </a:r>
          </a:p>
          <a:p>
            <a:r>
              <a:rPr lang="en-US" sz="1400" dirty="0"/>
              <a:t>        [2.3] Store ID Mapping</a:t>
            </a:r>
          </a:p>
          <a:p>
            <a:r>
              <a:rPr lang="en-US" sz="1400" dirty="0"/>
              <a:t>        [2.4] Create 6.1 Data from Raw</a:t>
            </a:r>
          </a:p>
          <a:p>
            <a:r>
              <a:rPr lang="en-US" sz="1400" dirty="0"/>
              <a:t>                  Data</a:t>
            </a:r>
          </a:p>
          <a:p>
            <a:r>
              <a:rPr lang="en-US" sz="1400" dirty="0"/>
              <a:t>[03] 6.1 Data Quality Metrics</a:t>
            </a:r>
          </a:p>
          <a:p>
            <a:r>
              <a:rPr lang="en-US" sz="1400" dirty="0"/>
              <a:t>    Overview</a:t>
            </a:r>
          </a:p>
          <a:p>
            <a:r>
              <a:rPr lang="en-US" sz="1400" dirty="0"/>
              <a:t>    Purpose</a:t>
            </a:r>
          </a:p>
          <a:p>
            <a:r>
              <a:rPr lang="en-US" sz="1400" dirty="0"/>
              <a:t>    Steps:</a:t>
            </a:r>
          </a:p>
          <a:p>
            <a:r>
              <a:rPr lang="en-US" sz="1400" dirty="0"/>
              <a:t>        [3.1] Compile Quality Metrics</a:t>
            </a:r>
          </a:p>
          <a:p>
            <a:r>
              <a:rPr lang="en-US" sz="1400" dirty="0"/>
              <a:t>        [3.2] Compile Residency Starting </a:t>
            </a:r>
          </a:p>
          <a:p>
            <a:r>
              <a:rPr lang="en-US" sz="1400" dirty="0"/>
              <a:t>                  Events</a:t>
            </a:r>
          </a:p>
          <a:p>
            <a:r>
              <a:rPr lang="en-US" sz="1400" dirty="0"/>
              <a:t>        [3.3] Compile Residency Ending </a:t>
            </a:r>
          </a:p>
          <a:p>
            <a:r>
              <a:rPr lang="en-US" sz="1400" dirty="0"/>
              <a:t>                  Events</a:t>
            </a:r>
          </a:p>
          <a:p>
            <a:r>
              <a:rPr lang="en-US" sz="1400" dirty="0"/>
              <a:t>        [3.4] Compile Legal and Illegal </a:t>
            </a:r>
          </a:p>
          <a:p>
            <a:r>
              <a:rPr lang="en-US" sz="1400" dirty="0"/>
              <a:t>                 Starting Events</a:t>
            </a:r>
          </a:p>
          <a:p>
            <a:endParaRPr lang="en-US" sz="1400" dirty="0"/>
          </a:p>
        </p:txBody>
      </p:sp>
      <p:sp>
        <p:nvSpPr>
          <p:cNvPr id="3" name="TextBox 2">
            <a:extLst>
              <a:ext uri="{FF2B5EF4-FFF2-40B4-BE49-F238E27FC236}">
                <a16:creationId xmlns:a16="http://schemas.microsoft.com/office/drawing/2014/main" id="{736DC247-4FA3-4A76-B8B0-5D413F6F5544}"/>
              </a:ext>
            </a:extLst>
          </p:cNvPr>
          <p:cNvSpPr txBox="1"/>
          <p:nvPr/>
        </p:nvSpPr>
        <p:spPr>
          <a:xfrm>
            <a:off x="4250787" y="1645926"/>
            <a:ext cx="6117102" cy="369332"/>
          </a:xfrm>
          <a:prstGeom prst="rect">
            <a:avLst/>
          </a:prstGeom>
          <a:noFill/>
        </p:spPr>
        <p:txBody>
          <a:bodyPr wrap="square" rtlCol="0">
            <a:spAutoFit/>
          </a:bodyPr>
          <a:lstStyle/>
          <a:p>
            <a:r>
              <a:rPr lang="en-US" b="1" dirty="0"/>
              <a:t>[3.2] Compile Residency Starting Events</a:t>
            </a:r>
          </a:p>
        </p:txBody>
      </p:sp>
      <p:sp>
        <p:nvSpPr>
          <p:cNvPr id="6" name="TextBox 5">
            <a:extLst>
              <a:ext uri="{FF2B5EF4-FFF2-40B4-BE49-F238E27FC236}">
                <a16:creationId xmlns:a16="http://schemas.microsoft.com/office/drawing/2014/main" id="{456D72F4-5A34-4FE5-B597-337AA3934201}"/>
              </a:ext>
            </a:extLst>
          </p:cNvPr>
          <p:cNvSpPr txBox="1"/>
          <p:nvPr/>
        </p:nvSpPr>
        <p:spPr>
          <a:xfrm>
            <a:off x="4250786" y="2188985"/>
            <a:ext cx="6117103" cy="2862322"/>
          </a:xfrm>
          <a:prstGeom prst="rect">
            <a:avLst/>
          </a:prstGeom>
          <a:noFill/>
        </p:spPr>
        <p:txBody>
          <a:bodyPr wrap="square" rtlCol="0">
            <a:spAutoFit/>
          </a:bodyPr>
          <a:lstStyle/>
          <a:p>
            <a:r>
              <a:rPr lang="en-US" b="1" dirty="0"/>
              <a:t>Description:</a:t>
            </a:r>
          </a:p>
          <a:p>
            <a:r>
              <a:rPr lang="en-US" dirty="0"/>
              <a:t>Identify in the data, events that start a residency episode (birth, external-immigration, enumeration, becoming eligible for a study, found after being lost to follow-up).</a:t>
            </a:r>
          </a:p>
          <a:p>
            <a:endParaRPr lang="en-US" dirty="0"/>
          </a:p>
          <a:p>
            <a:r>
              <a:rPr lang="en-US" b="1" dirty="0"/>
              <a:t>Concepts:</a:t>
            </a:r>
          </a:p>
          <a:p>
            <a:r>
              <a:rPr lang="en-US" dirty="0"/>
              <a:t> This algorithm step references the following study concepts: </a:t>
            </a:r>
            <a:r>
              <a:rPr lang="en-US" u="sng" dirty="0">
                <a:solidFill>
                  <a:srgbClr val="002060"/>
                </a:solidFill>
              </a:rPr>
              <a:t>residency</a:t>
            </a:r>
            <a:r>
              <a:rPr lang="en-US" dirty="0"/>
              <a:t> </a:t>
            </a:r>
          </a:p>
          <a:p>
            <a:r>
              <a:rPr lang="en-US" u="sng" dirty="0">
                <a:solidFill>
                  <a:srgbClr val="002060"/>
                </a:solidFill>
              </a:rPr>
              <a:t>birth</a:t>
            </a:r>
            <a:r>
              <a:rPr lang="en-US" dirty="0"/>
              <a:t> </a:t>
            </a:r>
          </a:p>
          <a:p>
            <a:r>
              <a:rPr lang="en-US" u="sng" dirty="0">
                <a:solidFill>
                  <a:srgbClr val="002060"/>
                </a:solidFill>
              </a:rPr>
              <a:t>migration</a:t>
            </a:r>
          </a:p>
        </p:txBody>
      </p:sp>
      <p:sp>
        <p:nvSpPr>
          <p:cNvPr id="10" name="Speech Bubble: Rectangle 9">
            <a:extLst>
              <a:ext uri="{FF2B5EF4-FFF2-40B4-BE49-F238E27FC236}">
                <a16:creationId xmlns:a16="http://schemas.microsoft.com/office/drawing/2014/main" id="{08FEF369-F377-4C0A-972C-2DA8E232BB4B}"/>
              </a:ext>
            </a:extLst>
          </p:cNvPr>
          <p:cNvSpPr/>
          <p:nvPr/>
        </p:nvSpPr>
        <p:spPr>
          <a:xfrm>
            <a:off x="6110071" y="4239153"/>
            <a:ext cx="3427828" cy="2420995"/>
          </a:xfrm>
          <a:prstGeom prst="wedgeRectCallout">
            <a:avLst>
              <a:gd name="adj1" fmla="val -74122"/>
              <a:gd name="adj2" fmla="val -23146"/>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E829B4E-3B99-45C0-B41F-F1F42942E446}"/>
              </a:ext>
            </a:extLst>
          </p:cNvPr>
          <p:cNvSpPr txBox="1"/>
          <p:nvPr/>
        </p:nvSpPr>
        <p:spPr>
          <a:xfrm>
            <a:off x="6195056" y="4277931"/>
            <a:ext cx="3058552" cy="2308324"/>
          </a:xfrm>
          <a:prstGeom prst="rect">
            <a:avLst/>
          </a:prstGeom>
          <a:noFill/>
        </p:spPr>
        <p:txBody>
          <a:bodyPr wrap="square" rtlCol="0">
            <a:spAutoFit/>
          </a:bodyPr>
          <a:lstStyle/>
          <a:p>
            <a:r>
              <a:rPr lang="en-US" dirty="0"/>
              <a:t> The change of residence by a registered individual or social group (e.g., a household). There are two types of migration that occur among the registered population. These are internal and external migration.</a:t>
            </a:r>
          </a:p>
        </p:txBody>
      </p:sp>
      <p:sp>
        <p:nvSpPr>
          <p:cNvPr id="2" name="TextBox 1">
            <a:extLst>
              <a:ext uri="{FF2B5EF4-FFF2-40B4-BE49-F238E27FC236}">
                <a16:creationId xmlns:a16="http://schemas.microsoft.com/office/drawing/2014/main" id="{C086E3CD-73A1-4280-8738-BDEC12729A24}"/>
              </a:ext>
            </a:extLst>
          </p:cNvPr>
          <p:cNvSpPr txBox="1"/>
          <p:nvPr/>
        </p:nvSpPr>
        <p:spPr>
          <a:xfrm>
            <a:off x="521961" y="390010"/>
            <a:ext cx="7226017" cy="461665"/>
          </a:xfrm>
          <a:prstGeom prst="rect">
            <a:avLst/>
          </a:prstGeom>
          <a:noFill/>
        </p:spPr>
        <p:txBody>
          <a:bodyPr wrap="none" rtlCol="0">
            <a:spAutoFit/>
          </a:bodyPr>
          <a:lstStyle/>
          <a:p>
            <a:r>
              <a:rPr lang="en-US" sz="2400" b="1" dirty="0"/>
              <a:t>EXAMPLE: CONCEPTUAL METADATA ABOUT A DATA SET</a:t>
            </a:r>
          </a:p>
        </p:txBody>
      </p:sp>
    </p:spTree>
    <p:extLst>
      <p:ext uri="{BB962C8B-B14F-4D97-AF65-F5344CB8AC3E}">
        <p14:creationId xmlns:p14="http://schemas.microsoft.com/office/powerpoint/2010/main" val="3474008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ED1C0-B993-4D9F-9B1C-76B199CCCC03}"/>
              </a:ext>
            </a:extLst>
          </p:cNvPr>
          <p:cNvSpPr/>
          <p:nvPr/>
        </p:nvSpPr>
        <p:spPr>
          <a:xfrm>
            <a:off x="621323" y="1066803"/>
            <a:ext cx="3191022"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CAEE7EC0-CF67-4A13-AB4B-B72FF7295298}"/>
              </a:ext>
            </a:extLst>
          </p:cNvPr>
          <p:cNvSpPr txBox="1"/>
          <p:nvPr/>
        </p:nvSpPr>
        <p:spPr>
          <a:xfrm flipH="1">
            <a:off x="978872" y="4453253"/>
            <a:ext cx="2243799" cy="255566"/>
          </a:xfrm>
          <a:prstGeom prst="rect">
            <a:avLst/>
          </a:prstGeom>
          <a:solidFill>
            <a:schemeClr val="tx2">
              <a:lumMod val="20000"/>
              <a:lumOff val="80000"/>
            </a:schemeClr>
          </a:solidFill>
        </p:spPr>
        <p:txBody>
          <a:bodyPr wrap="square" rtlCol="0">
            <a:spAutoFit/>
          </a:bodyPr>
          <a:lstStyle/>
          <a:p>
            <a:endParaRPr lang="en-US" dirty="0"/>
          </a:p>
        </p:txBody>
      </p:sp>
      <p:sp>
        <p:nvSpPr>
          <p:cNvPr id="5" name="Rectangle 4">
            <a:extLst>
              <a:ext uri="{FF2B5EF4-FFF2-40B4-BE49-F238E27FC236}">
                <a16:creationId xmlns:a16="http://schemas.microsoft.com/office/drawing/2014/main" id="{E2FC530C-ACD3-44E5-8891-1A59748B14DA}"/>
              </a:ext>
            </a:extLst>
          </p:cNvPr>
          <p:cNvSpPr/>
          <p:nvPr/>
        </p:nvSpPr>
        <p:spPr>
          <a:xfrm>
            <a:off x="4037422" y="1066803"/>
            <a:ext cx="7469944" cy="5401994"/>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C6F1B-0846-4853-AACF-FCEBBE8C2271}"/>
              </a:ext>
            </a:extLst>
          </p:cNvPr>
          <p:cNvSpPr/>
          <p:nvPr/>
        </p:nvSpPr>
        <p:spPr>
          <a:xfrm>
            <a:off x="6302326" y="2827610"/>
            <a:ext cx="1894449" cy="16199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a:p>
            <a:pPr algn="ctr"/>
            <a:r>
              <a:rPr lang="en-US" b="1" dirty="0"/>
              <a:t>Raw 6.1 Event Format</a:t>
            </a:r>
          </a:p>
        </p:txBody>
      </p:sp>
      <p:sp>
        <p:nvSpPr>
          <p:cNvPr id="9" name="Rectangle 8">
            <a:extLst>
              <a:ext uri="{FF2B5EF4-FFF2-40B4-BE49-F238E27FC236}">
                <a16:creationId xmlns:a16="http://schemas.microsoft.com/office/drawing/2014/main" id="{A476994F-B977-4EA4-9D47-2AF3CFC36CEF}"/>
              </a:ext>
            </a:extLst>
          </p:cNvPr>
          <p:cNvSpPr/>
          <p:nvPr/>
        </p:nvSpPr>
        <p:spPr>
          <a:xfrm>
            <a:off x="4166380" y="3302055"/>
            <a:ext cx="1540412" cy="106914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Site-Specific ETL</a:t>
            </a:r>
          </a:p>
        </p:txBody>
      </p:sp>
      <p:cxnSp>
        <p:nvCxnSpPr>
          <p:cNvPr id="13" name="Straight Arrow Connector 12">
            <a:extLst>
              <a:ext uri="{FF2B5EF4-FFF2-40B4-BE49-F238E27FC236}">
                <a16:creationId xmlns:a16="http://schemas.microsoft.com/office/drawing/2014/main" id="{CBAF4B32-79BC-473B-8FA5-5E11CD4AC548}"/>
              </a:ext>
            </a:extLst>
          </p:cNvPr>
          <p:cNvCxnSpPr>
            <a:cxnSpLocks/>
          </p:cNvCxnSpPr>
          <p:nvPr/>
        </p:nvCxnSpPr>
        <p:spPr>
          <a:xfrm>
            <a:off x="5706794" y="3667812"/>
            <a:ext cx="5955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746309-E3C6-4811-B0AF-21F0162C4D6B}"/>
              </a:ext>
            </a:extLst>
          </p:cNvPr>
          <p:cNvSpPr txBox="1"/>
          <p:nvPr/>
        </p:nvSpPr>
        <p:spPr>
          <a:xfrm>
            <a:off x="753795" y="1209174"/>
            <a:ext cx="2874498" cy="4185761"/>
          </a:xfrm>
          <a:prstGeom prst="rect">
            <a:avLst/>
          </a:prstGeom>
          <a:noFill/>
        </p:spPr>
        <p:txBody>
          <a:bodyPr wrap="square" rtlCol="0">
            <a:spAutoFit/>
          </a:bodyPr>
          <a:lstStyle/>
          <a:p>
            <a:r>
              <a:rPr lang="en-US" sz="1400" b="1" dirty="0"/>
              <a:t>ALPHA Data Pipeline Spec. 6.1</a:t>
            </a:r>
            <a:endParaRPr lang="en-US" sz="1400" dirty="0"/>
          </a:p>
          <a:p>
            <a:r>
              <a:rPr lang="en-US" sz="1400" i="1" dirty="0"/>
              <a:t>Business Processes:</a:t>
            </a:r>
          </a:p>
          <a:p>
            <a:endParaRPr lang="en-US" sz="1400" dirty="0"/>
          </a:p>
          <a:p>
            <a:r>
              <a:rPr lang="en-US" sz="1400" dirty="0"/>
              <a:t>[03] 6.1 Data Quality Metrics</a:t>
            </a:r>
          </a:p>
          <a:p>
            <a:r>
              <a:rPr lang="en-US" sz="1400" dirty="0"/>
              <a:t>    Overview</a:t>
            </a:r>
          </a:p>
          <a:p>
            <a:r>
              <a:rPr lang="en-US" sz="1400" dirty="0"/>
              <a:t>    Purpose</a:t>
            </a:r>
          </a:p>
          <a:p>
            <a:r>
              <a:rPr lang="en-US" sz="1400" dirty="0"/>
              <a:t>    Steps:</a:t>
            </a:r>
          </a:p>
          <a:p>
            <a:r>
              <a:rPr lang="en-US" sz="1400" dirty="0"/>
              <a:t>        [3.1] Compile Quality Metrics</a:t>
            </a:r>
          </a:p>
          <a:p>
            <a:r>
              <a:rPr lang="en-US" sz="1400" dirty="0"/>
              <a:t>        [3.2] Compile Residency Starting </a:t>
            </a:r>
          </a:p>
          <a:p>
            <a:r>
              <a:rPr lang="en-US" sz="1400" dirty="0"/>
              <a:t>                  Events</a:t>
            </a:r>
          </a:p>
          <a:p>
            <a:r>
              <a:rPr lang="en-US" sz="1400" dirty="0"/>
              <a:t>        [3.3] Compile Residency Ending </a:t>
            </a:r>
          </a:p>
          <a:p>
            <a:r>
              <a:rPr lang="en-US" sz="1400" dirty="0"/>
              <a:t>                  Events</a:t>
            </a:r>
          </a:p>
          <a:p>
            <a:r>
              <a:rPr lang="en-US" sz="1400" dirty="0"/>
              <a:t>        [3.4] Compile Legal and Illegal </a:t>
            </a:r>
          </a:p>
          <a:p>
            <a:r>
              <a:rPr lang="en-US" sz="1400" dirty="0"/>
              <a:t>                 Starting Events</a:t>
            </a:r>
          </a:p>
          <a:p>
            <a:r>
              <a:rPr lang="en-US" sz="1400" i="1" dirty="0"/>
              <a:t>Data Sets:</a:t>
            </a:r>
          </a:p>
          <a:p>
            <a:r>
              <a:rPr lang="en-US" sz="1400" i="1" dirty="0"/>
              <a:t>    </a:t>
            </a:r>
            <a:r>
              <a:rPr lang="en-US" sz="1400" dirty="0"/>
              <a:t>[1] Raw 6.1 Event Format</a:t>
            </a:r>
          </a:p>
          <a:p>
            <a:r>
              <a:rPr lang="en-US" sz="1400" dirty="0"/>
              <a:t>    [2] </a:t>
            </a:r>
            <a:r>
              <a:rPr lang="en-US" sz="1400" dirty="0" err="1"/>
              <a:t>DoB</a:t>
            </a:r>
            <a:r>
              <a:rPr lang="en-US" sz="1400" dirty="0"/>
              <a:t> Quality Metrics</a:t>
            </a:r>
          </a:p>
          <a:p>
            <a:r>
              <a:rPr lang="en-US" sz="1400" dirty="0"/>
              <a:t>    [3] Illegal Transitions</a:t>
            </a:r>
          </a:p>
          <a:p>
            <a:endParaRPr lang="en-US" sz="1400" dirty="0"/>
          </a:p>
        </p:txBody>
      </p:sp>
      <p:cxnSp>
        <p:nvCxnSpPr>
          <p:cNvPr id="19" name="Straight Arrow Connector 18">
            <a:extLst>
              <a:ext uri="{FF2B5EF4-FFF2-40B4-BE49-F238E27FC236}">
                <a16:creationId xmlns:a16="http://schemas.microsoft.com/office/drawing/2014/main" id="{9262CCC6-D2B2-4539-B371-DCB52A1DC4F8}"/>
              </a:ext>
            </a:extLst>
          </p:cNvPr>
          <p:cNvCxnSpPr>
            <a:cxnSpLocks/>
            <a:stCxn id="8" idx="3"/>
          </p:cNvCxnSpPr>
          <p:nvPr/>
        </p:nvCxnSpPr>
        <p:spPr>
          <a:xfrm flipV="1">
            <a:off x="8196775" y="2835702"/>
            <a:ext cx="1104313" cy="801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DEA44F-8704-4877-8A99-C657C0619935}"/>
              </a:ext>
            </a:extLst>
          </p:cNvPr>
          <p:cNvCxnSpPr>
            <a:cxnSpLocks/>
            <a:stCxn id="8" idx="3"/>
          </p:cNvCxnSpPr>
          <p:nvPr/>
        </p:nvCxnSpPr>
        <p:spPr>
          <a:xfrm>
            <a:off x="8196775" y="3637560"/>
            <a:ext cx="1104312" cy="1069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D179A1-BEE9-4CAD-9D1A-722D0B4817A9}"/>
              </a:ext>
            </a:extLst>
          </p:cNvPr>
          <p:cNvSpPr/>
          <p:nvPr/>
        </p:nvSpPr>
        <p:spPr>
          <a:xfrm>
            <a:off x="4166380" y="2729142"/>
            <a:ext cx="1540414" cy="57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CREATING PROCESS</a:t>
            </a:r>
          </a:p>
        </p:txBody>
      </p:sp>
      <p:sp>
        <p:nvSpPr>
          <p:cNvPr id="17" name="Rectangle 16">
            <a:extLst>
              <a:ext uri="{FF2B5EF4-FFF2-40B4-BE49-F238E27FC236}">
                <a16:creationId xmlns:a16="http://schemas.microsoft.com/office/drawing/2014/main" id="{72AC6622-970C-4627-B59F-54FD9D162C13}"/>
              </a:ext>
            </a:extLst>
          </p:cNvPr>
          <p:cNvSpPr/>
          <p:nvPr/>
        </p:nvSpPr>
        <p:spPr>
          <a:xfrm>
            <a:off x="9321018" y="2598668"/>
            <a:ext cx="1540412" cy="106914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6.1 Data Quality Metrics </a:t>
            </a:r>
          </a:p>
        </p:txBody>
      </p:sp>
      <p:sp>
        <p:nvSpPr>
          <p:cNvPr id="18" name="Rectangle 17">
            <a:extLst>
              <a:ext uri="{FF2B5EF4-FFF2-40B4-BE49-F238E27FC236}">
                <a16:creationId xmlns:a16="http://schemas.microsoft.com/office/drawing/2014/main" id="{57D3AD5C-735A-46DE-9A86-B039761EAE08}"/>
              </a:ext>
            </a:extLst>
          </p:cNvPr>
          <p:cNvSpPr/>
          <p:nvPr/>
        </p:nvSpPr>
        <p:spPr>
          <a:xfrm>
            <a:off x="9321018" y="2025755"/>
            <a:ext cx="1540414" cy="57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CONSUMING PROCESS</a:t>
            </a:r>
          </a:p>
        </p:txBody>
      </p:sp>
      <p:sp>
        <p:nvSpPr>
          <p:cNvPr id="23" name="Rectangle 22">
            <a:extLst>
              <a:ext uri="{FF2B5EF4-FFF2-40B4-BE49-F238E27FC236}">
                <a16:creationId xmlns:a16="http://schemas.microsoft.com/office/drawing/2014/main" id="{1E13DC2F-DADB-40F0-85E4-9F3FCD708FB5}"/>
              </a:ext>
            </a:extLst>
          </p:cNvPr>
          <p:cNvSpPr/>
          <p:nvPr/>
        </p:nvSpPr>
        <p:spPr>
          <a:xfrm>
            <a:off x="9327465" y="4418315"/>
            <a:ext cx="1540412" cy="106914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Clean 6.1 Data</a:t>
            </a:r>
          </a:p>
        </p:txBody>
      </p:sp>
      <p:sp>
        <p:nvSpPr>
          <p:cNvPr id="25" name="Rectangle 24">
            <a:extLst>
              <a:ext uri="{FF2B5EF4-FFF2-40B4-BE49-F238E27FC236}">
                <a16:creationId xmlns:a16="http://schemas.microsoft.com/office/drawing/2014/main" id="{8DDFBDF0-729C-4322-BF81-8E43E0250405}"/>
              </a:ext>
            </a:extLst>
          </p:cNvPr>
          <p:cNvSpPr/>
          <p:nvPr/>
        </p:nvSpPr>
        <p:spPr>
          <a:xfrm>
            <a:off x="9327465" y="3845402"/>
            <a:ext cx="1540414" cy="57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CONSUMING PROCESS</a:t>
            </a:r>
          </a:p>
        </p:txBody>
      </p:sp>
      <p:sp>
        <p:nvSpPr>
          <p:cNvPr id="3" name="Rectangle 2">
            <a:extLst>
              <a:ext uri="{FF2B5EF4-FFF2-40B4-BE49-F238E27FC236}">
                <a16:creationId xmlns:a16="http://schemas.microsoft.com/office/drawing/2014/main" id="{5A86E6A8-34DB-43F6-AEA3-16630569D8A4}"/>
              </a:ext>
            </a:extLst>
          </p:cNvPr>
          <p:cNvSpPr/>
          <p:nvPr/>
        </p:nvSpPr>
        <p:spPr>
          <a:xfrm>
            <a:off x="4166380" y="5176915"/>
            <a:ext cx="2740857" cy="675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View Dataset Structure</a:t>
            </a:r>
          </a:p>
        </p:txBody>
      </p:sp>
      <p:sp>
        <p:nvSpPr>
          <p:cNvPr id="2" name="Speech Bubble: Rectangle 1">
            <a:extLst>
              <a:ext uri="{FF2B5EF4-FFF2-40B4-BE49-F238E27FC236}">
                <a16:creationId xmlns:a16="http://schemas.microsoft.com/office/drawing/2014/main" id="{4154AB5C-4200-4F2A-9B0E-7D74464EB24C}"/>
              </a:ext>
            </a:extLst>
          </p:cNvPr>
          <p:cNvSpPr/>
          <p:nvPr/>
        </p:nvSpPr>
        <p:spPr>
          <a:xfrm>
            <a:off x="7414850" y="1280163"/>
            <a:ext cx="2546252" cy="4571994"/>
          </a:xfrm>
          <a:prstGeom prst="wedgeRectCallout">
            <a:avLst>
              <a:gd name="adj1" fmla="val -81054"/>
              <a:gd name="adj2" fmla="val 4742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recnr</a:t>
            </a:r>
            <a:r>
              <a:rPr lang="en-US" dirty="0">
                <a:solidFill>
                  <a:schemeClr val="tx1"/>
                </a:solidFill>
              </a:rPr>
              <a:t> [INT]</a:t>
            </a:r>
            <a:br>
              <a:rPr lang="en-US" dirty="0">
                <a:solidFill>
                  <a:schemeClr val="tx1"/>
                </a:solidFill>
              </a:rPr>
            </a:br>
            <a:r>
              <a:rPr lang="en-US" dirty="0" err="1">
                <a:solidFill>
                  <a:schemeClr val="tx1"/>
                </a:solidFill>
              </a:rPr>
              <a:t>study_name</a:t>
            </a:r>
            <a:r>
              <a:rPr lang="en-US" dirty="0">
                <a:solidFill>
                  <a:schemeClr val="tx1"/>
                </a:solidFill>
              </a:rPr>
              <a:t> [VARCHAR(15)]</a:t>
            </a:r>
            <a:br>
              <a:rPr lang="en-US" dirty="0">
                <a:solidFill>
                  <a:schemeClr val="tx1"/>
                </a:solidFill>
              </a:rPr>
            </a:br>
            <a:r>
              <a:rPr lang="en-US" dirty="0" err="1">
                <a:solidFill>
                  <a:schemeClr val="tx1"/>
                </a:solidFill>
              </a:rPr>
              <a:t>idno</a:t>
            </a:r>
            <a:r>
              <a:rPr lang="en-US" dirty="0">
                <a:solidFill>
                  <a:schemeClr val="tx1"/>
                </a:solidFill>
              </a:rPr>
              <a:t> [VARCHAR(32)]</a:t>
            </a:r>
            <a:br>
              <a:rPr lang="en-US" dirty="0">
                <a:solidFill>
                  <a:schemeClr val="tx1"/>
                </a:solidFill>
              </a:rPr>
            </a:br>
            <a:r>
              <a:rPr lang="en-US" dirty="0" err="1">
                <a:solidFill>
                  <a:schemeClr val="tx1"/>
                </a:solidFill>
              </a:rPr>
              <a:t>hhold_id</a:t>
            </a:r>
            <a:r>
              <a:rPr lang="en-US" dirty="0">
                <a:solidFill>
                  <a:schemeClr val="tx1"/>
                </a:solidFill>
              </a:rPr>
              <a:t> [VARCHAR(32)]</a:t>
            </a:r>
            <a:br>
              <a:rPr lang="en-US" dirty="0">
                <a:solidFill>
                  <a:schemeClr val="tx1"/>
                </a:solidFill>
              </a:rPr>
            </a:br>
            <a:r>
              <a:rPr lang="en-US" dirty="0" err="1">
                <a:solidFill>
                  <a:schemeClr val="tx1"/>
                </a:solidFill>
              </a:rPr>
              <a:t>hhold_id_extra</a:t>
            </a:r>
            <a:r>
              <a:rPr lang="en-US" dirty="0">
                <a:solidFill>
                  <a:schemeClr val="tx1"/>
                </a:solidFill>
              </a:rPr>
              <a:t> [VARCHAR(32)]</a:t>
            </a:r>
            <a:br>
              <a:rPr lang="en-US" dirty="0">
                <a:solidFill>
                  <a:schemeClr val="tx1"/>
                </a:solidFill>
              </a:rPr>
            </a:br>
            <a:r>
              <a:rPr lang="en-US" dirty="0">
                <a:solidFill>
                  <a:schemeClr val="tx1"/>
                </a:solidFill>
              </a:rPr>
              <a:t>sex [INT]</a:t>
            </a:r>
            <a:br>
              <a:rPr lang="en-US" dirty="0">
                <a:solidFill>
                  <a:schemeClr val="tx1"/>
                </a:solidFill>
              </a:rPr>
            </a:br>
            <a:r>
              <a:rPr lang="en-US" dirty="0">
                <a:solidFill>
                  <a:schemeClr val="tx1"/>
                </a:solidFill>
              </a:rPr>
              <a:t>dob [DATETIME]</a:t>
            </a:r>
            <a:br>
              <a:rPr lang="en-US" dirty="0">
                <a:solidFill>
                  <a:schemeClr val="tx1"/>
                </a:solidFill>
              </a:rPr>
            </a:br>
            <a:r>
              <a:rPr lang="en-US" dirty="0">
                <a:solidFill>
                  <a:schemeClr val="tx1"/>
                </a:solidFill>
              </a:rPr>
              <a:t>residence [VARCHAR(5)]</a:t>
            </a:r>
            <a:br>
              <a:rPr lang="en-US" dirty="0">
                <a:solidFill>
                  <a:schemeClr val="tx1"/>
                </a:solidFill>
              </a:rPr>
            </a:br>
            <a:r>
              <a:rPr lang="en-US" dirty="0" err="1">
                <a:solidFill>
                  <a:schemeClr val="tx1"/>
                </a:solidFill>
              </a:rPr>
              <a:t>eventnr</a:t>
            </a:r>
            <a:r>
              <a:rPr lang="en-US" dirty="0">
                <a:solidFill>
                  <a:schemeClr val="tx1"/>
                </a:solidFill>
              </a:rPr>
              <a:t> [INT]</a:t>
            </a:r>
            <a:br>
              <a:rPr lang="en-US" dirty="0">
                <a:solidFill>
                  <a:schemeClr val="tx1"/>
                </a:solidFill>
              </a:rPr>
            </a:br>
            <a:r>
              <a:rPr lang="en-US" dirty="0">
                <a:solidFill>
                  <a:schemeClr val="tx1"/>
                </a:solidFill>
              </a:rPr>
              <a:t>event [INT]</a:t>
            </a:r>
            <a:br>
              <a:rPr lang="en-US" dirty="0">
                <a:solidFill>
                  <a:schemeClr val="tx1"/>
                </a:solidFill>
              </a:rPr>
            </a:br>
            <a:r>
              <a:rPr lang="en-US" dirty="0" err="1">
                <a:solidFill>
                  <a:schemeClr val="tx1"/>
                </a:solidFill>
              </a:rPr>
              <a:t>event_date</a:t>
            </a:r>
            <a:r>
              <a:rPr lang="en-US" dirty="0">
                <a:solidFill>
                  <a:schemeClr val="tx1"/>
                </a:solidFill>
              </a:rPr>
              <a:t> [DATETIME]</a:t>
            </a:r>
            <a:br>
              <a:rPr lang="en-US" dirty="0">
                <a:solidFill>
                  <a:schemeClr val="tx1"/>
                </a:solidFill>
              </a:rPr>
            </a:br>
            <a:r>
              <a:rPr lang="en-US" dirty="0" err="1">
                <a:solidFill>
                  <a:schemeClr val="tx1"/>
                </a:solidFill>
              </a:rPr>
              <a:t>type_of_date</a:t>
            </a:r>
            <a:r>
              <a:rPr lang="en-US" dirty="0">
                <a:solidFill>
                  <a:schemeClr val="tx1"/>
                </a:solidFill>
              </a:rPr>
              <a:t> [INT]</a:t>
            </a:r>
            <a:br>
              <a:rPr lang="en-US" dirty="0">
                <a:solidFill>
                  <a:schemeClr val="tx1"/>
                </a:solidFill>
              </a:rPr>
            </a:br>
            <a:r>
              <a:rPr lang="en-US" dirty="0" err="1">
                <a:solidFill>
                  <a:schemeClr val="tx1"/>
                </a:solidFill>
              </a:rPr>
              <a:t>obs_date</a:t>
            </a:r>
            <a:r>
              <a:rPr lang="en-US" dirty="0">
                <a:solidFill>
                  <a:schemeClr val="tx1"/>
                </a:solidFill>
              </a:rPr>
              <a:t> [DATETIME]</a:t>
            </a:r>
            <a:br>
              <a:rPr lang="en-US" dirty="0">
                <a:solidFill>
                  <a:schemeClr val="tx1"/>
                </a:solidFill>
              </a:rPr>
            </a:br>
            <a:r>
              <a:rPr lang="en-US" dirty="0" err="1">
                <a:solidFill>
                  <a:schemeClr val="tx1"/>
                </a:solidFill>
              </a:rPr>
              <a:t>obs_round</a:t>
            </a:r>
            <a:r>
              <a:rPr lang="en-US" dirty="0">
                <a:solidFill>
                  <a:schemeClr val="tx1"/>
                </a:solidFill>
              </a:rPr>
              <a:t> [VARCHAR(2)]</a:t>
            </a:r>
          </a:p>
        </p:txBody>
      </p:sp>
      <p:sp>
        <p:nvSpPr>
          <p:cNvPr id="6" name="TextBox 5">
            <a:extLst>
              <a:ext uri="{FF2B5EF4-FFF2-40B4-BE49-F238E27FC236}">
                <a16:creationId xmlns:a16="http://schemas.microsoft.com/office/drawing/2014/main" id="{55B18DA4-215A-40B3-B12A-39E8F8D4CDDC}"/>
              </a:ext>
            </a:extLst>
          </p:cNvPr>
          <p:cNvSpPr txBox="1"/>
          <p:nvPr/>
        </p:nvSpPr>
        <p:spPr>
          <a:xfrm>
            <a:off x="580716" y="283712"/>
            <a:ext cx="8798178" cy="461665"/>
          </a:xfrm>
          <a:prstGeom prst="rect">
            <a:avLst/>
          </a:prstGeom>
          <a:noFill/>
        </p:spPr>
        <p:txBody>
          <a:bodyPr wrap="none" rtlCol="0">
            <a:spAutoFit/>
          </a:bodyPr>
          <a:lstStyle/>
          <a:p>
            <a:r>
              <a:rPr lang="en-US" sz="2400" b="1" dirty="0"/>
              <a:t>EXAMPLE: STRUCTURAL/CODEBOOK METADATA ABOUT A DATA SET</a:t>
            </a:r>
          </a:p>
        </p:txBody>
      </p:sp>
    </p:spTree>
    <p:extLst>
      <p:ext uri="{BB962C8B-B14F-4D97-AF65-F5344CB8AC3E}">
        <p14:creationId xmlns:p14="http://schemas.microsoft.com/office/powerpoint/2010/main" val="3134010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8EEF-EE3C-4D46-9C89-711202EF5DE3}"/>
              </a:ext>
            </a:extLst>
          </p:cNvPr>
          <p:cNvSpPr>
            <a:spLocks noGrp="1"/>
          </p:cNvSpPr>
          <p:nvPr>
            <p:ph type="title"/>
          </p:nvPr>
        </p:nvSpPr>
        <p:spPr/>
        <p:txBody>
          <a:bodyPr/>
          <a:lstStyle/>
          <a:p>
            <a:r>
              <a:rPr lang="en-US" dirty="0"/>
              <a:t>Benefits of DDI-CDI</a:t>
            </a:r>
          </a:p>
        </p:txBody>
      </p:sp>
      <p:sp>
        <p:nvSpPr>
          <p:cNvPr id="3" name="Content Placeholder 2">
            <a:extLst>
              <a:ext uri="{FF2B5EF4-FFF2-40B4-BE49-F238E27FC236}">
                <a16:creationId xmlns:a16="http://schemas.microsoft.com/office/drawing/2014/main" id="{8788CD2C-38D8-4AF0-A247-6D1118068B2C}"/>
              </a:ext>
            </a:extLst>
          </p:cNvPr>
          <p:cNvSpPr>
            <a:spLocks noGrp="1"/>
          </p:cNvSpPr>
          <p:nvPr>
            <p:ph idx="1"/>
          </p:nvPr>
        </p:nvSpPr>
        <p:spPr/>
        <p:txBody>
          <a:bodyPr/>
          <a:lstStyle/>
          <a:p>
            <a:r>
              <a:rPr lang="en-US" dirty="0"/>
              <a:t>Data and process/provenance can be tied together into a coherent chain</a:t>
            </a:r>
          </a:p>
          <a:p>
            <a:r>
              <a:rPr lang="en-US" dirty="0"/>
              <a:t>The process metadata can be captured programmatically off of processing platforms</a:t>
            </a:r>
          </a:p>
          <a:p>
            <a:r>
              <a:rPr lang="en-US" dirty="0"/>
              <a:t>Other standards and syntaxes can be embedded</a:t>
            </a:r>
          </a:p>
          <a:p>
            <a:pPr lvl="1"/>
            <a:r>
              <a:rPr lang="en-US" dirty="0"/>
              <a:t>Structured Data Transformation Language (SDTL)</a:t>
            </a:r>
          </a:p>
          <a:p>
            <a:pPr lvl="1"/>
            <a:r>
              <a:rPr lang="en-US" dirty="0"/>
              <a:t>Validation and Transformation Language (VTL)</a:t>
            </a:r>
          </a:p>
          <a:p>
            <a:pPr lvl="1"/>
            <a:r>
              <a:rPr lang="en-US" dirty="0"/>
              <a:t>Proprietary/package syntaxes /Stata, R, etc.)</a:t>
            </a:r>
          </a:p>
        </p:txBody>
      </p:sp>
    </p:spTree>
    <p:extLst>
      <p:ext uri="{BB962C8B-B14F-4D97-AF65-F5344CB8AC3E}">
        <p14:creationId xmlns:p14="http://schemas.microsoft.com/office/powerpoint/2010/main" val="3953595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5FEB-D004-43CF-903C-07E7F3081ECD}"/>
              </a:ext>
            </a:extLst>
          </p:cNvPr>
          <p:cNvSpPr>
            <a:spLocks noGrp="1"/>
          </p:cNvSpPr>
          <p:nvPr>
            <p:ph type="title"/>
          </p:nvPr>
        </p:nvSpPr>
        <p:spPr/>
        <p:txBody>
          <a:bodyPr>
            <a:normAutofit/>
          </a:bodyPr>
          <a:lstStyle/>
          <a:p>
            <a:r>
              <a:rPr lang="en-US" dirty="0"/>
              <a:t>Application: Transparency - Replication/Reproduction of Findings</a:t>
            </a:r>
          </a:p>
        </p:txBody>
      </p:sp>
      <p:sp>
        <p:nvSpPr>
          <p:cNvPr id="3" name="Content Placeholder 2">
            <a:extLst>
              <a:ext uri="{FF2B5EF4-FFF2-40B4-BE49-F238E27FC236}">
                <a16:creationId xmlns:a16="http://schemas.microsoft.com/office/drawing/2014/main" id="{426C0AA9-7363-400D-877B-91231E63007D}"/>
              </a:ext>
            </a:extLst>
          </p:cNvPr>
          <p:cNvSpPr>
            <a:spLocks noGrp="1"/>
          </p:cNvSpPr>
          <p:nvPr>
            <p:ph idx="1"/>
          </p:nvPr>
        </p:nvSpPr>
        <p:spPr/>
        <p:txBody>
          <a:bodyPr/>
          <a:lstStyle/>
          <a:p>
            <a:r>
              <a:rPr lang="en-US" dirty="0"/>
              <a:t>With rich provenance metadata, it is much easier for humans to reproduce findings</a:t>
            </a:r>
          </a:p>
          <a:p>
            <a:r>
              <a:rPr lang="en-US" dirty="0"/>
              <a:t>With a complete machine-actionable record of data provenance, reproducibility of findings can be performed by machines – computational replication’</a:t>
            </a:r>
          </a:p>
          <a:p>
            <a:r>
              <a:rPr lang="en-US" dirty="0"/>
              <a:t>Transparency requires this ability, but…</a:t>
            </a:r>
          </a:p>
          <a:p>
            <a:r>
              <a:rPr lang="en-US" dirty="0"/>
              <a:t>Problems of scale will demand that these processes be more efficient!</a:t>
            </a:r>
          </a:p>
        </p:txBody>
      </p:sp>
    </p:spTree>
    <p:extLst>
      <p:ext uri="{BB962C8B-B14F-4D97-AF65-F5344CB8AC3E}">
        <p14:creationId xmlns:p14="http://schemas.microsoft.com/office/powerpoint/2010/main" val="1562088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58643-709D-480E-A9D8-8629D12D0121}"/>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E779C47B-F2BB-4433-A21F-18E8DC1B49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945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18C9B-54B9-4014-99D9-476B11D6F19B}"/>
              </a:ext>
            </a:extLst>
          </p:cNvPr>
          <p:cNvSpPr>
            <a:spLocks noGrp="1"/>
          </p:cNvSpPr>
          <p:nvPr>
            <p:ph type="title"/>
          </p:nvPr>
        </p:nvSpPr>
        <p:spPr/>
        <p:txBody>
          <a:bodyPr/>
          <a:lstStyle/>
          <a:p>
            <a:r>
              <a:rPr lang="en-US" dirty="0"/>
              <a:t>DDI-CDI Promotes FAIR Data Sharing</a:t>
            </a:r>
          </a:p>
        </p:txBody>
      </p:sp>
      <p:sp>
        <p:nvSpPr>
          <p:cNvPr id="5" name="Content Placeholder 4">
            <a:extLst>
              <a:ext uri="{FF2B5EF4-FFF2-40B4-BE49-F238E27FC236}">
                <a16:creationId xmlns:a16="http://schemas.microsoft.com/office/drawing/2014/main" id="{2991404D-8ECC-4752-833E-5F736EF0FAD1}"/>
              </a:ext>
            </a:extLst>
          </p:cNvPr>
          <p:cNvSpPr>
            <a:spLocks noGrp="1"/>
          </p:cNvSpPr>
          <p:nvPr>
            <p:ph idx="1"/>
          </p:nvPr>
        </p:nvSpPr>
        <p:spPr/>
        <p:txBody>
          <a:bodyPr/>
          <a:lstStyle/>
          <a:p>
            <a:r>
              <a:rPr lang="en-US" dirty="0"/>
              <a:t>By supporting the interoperability and reuse of data across domains</a:t>
            </a:r>
          </a:p>
          <a:p>
            <a:pPr lvl="1"/>
            <a:r>
              <a:rPr lang="en-US" dirty="0"/>
              <a:t>Differences in structure</a:t>
            </a:r>
          </a:p>
          <a:p>
            <a:pPr lvl="1"/>
            <a:r>
              <a:rPr lang="en-US" dirty="0"/>
              <a:t>Differences in process</a:t>
            </a:r>
          </a:p>
          <a:p>
            <a:r>
              <a:rPr lang="en-US" dirty="0"/>
              <a:t>By providing a concept-rich, detailed descriptions of data</a:t>
            </a:r>
          </a:p>
          <a:p>
            <a:pPr lvl="1"/>
            <a:r>
              <a:rPr lang="en-US" dirty="0"/>
              <a:t>Supports mapping of domain ontologies/semantics</a:t>
            </a:r>
          </a:p>
          <a:p>
            <a:r>
              <a:rPr lang="en-US" dirty="0"/>
              <a:t>Designed to provide machine-actionable metadata for leveraging sophisticated data integration processing</a:t>
            </a:r>
          </a:p>
          <a:p>
            <a:pPr marL="0" indent="0">
              <a:buNone/>
            </a:pPr>
            <a:endParaRPr lang="en-US" dirty="0"/>
          </a:p>
        </p:txBody>
      </p:sp>
    </p:spTree>
    <p:extLst>
      <p:ext uri="{BB962C8B-B14F-4D97-AF65-F5344CB8AC3E}">
        <p14:creationId xmlns:p14="http://schemas.microsoft.com/office/powerpoint/2010/main" val="2419861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186FD-B4ED-4561-B5E4-D779D6FE3B6C}"/>
              </a:ext>
            </a:extLst>
          </p:cNvPr>
          <p:cNvSpPr>
            <a:spLocks noGrp="1"/>
          </p:cNvSpPr>
          <p:nvPr>
            <p:ph type="title"/>
          </p:nvPr>
        </p:nvSpPr>
        <p:spPr/>
        <p:txBody>
          <a:bodyPr/>
          <a:lstStyle/>
          <a:p>
            <a:r>
              <a:rPr lang="en-US" dirty="0"/>
              <a:t>Where Are We?</a:t>
            </a:r>
          </a:p>
        </p:txBody>
      </p:sp>
      <p:sp>
        <p:nvSpPr>
          <p:cNvPr id="5" name="Content Placeholder 4">
            <a:extLst>
              <a:ext uri="{FF2B5EF4-FFF2-40B4-BE49-F238E27FC236}">
                <a16:creationId xmlns:a16="http://schemas.microsoft.com/office/drawing/2014/main" id="{18AEE66B-1357-4066-82E5-12E19FF19810}"/>
              </a:ext>
            </a:extLst>
          </p:cNvPr>
          <p:cNvSpPr>
            <a:spLocks noGrp="1"/>
          </p:cNvSpPr>
          <p:nvPr>
            <p:ph idx="1"/>
          </p:nvPr>
        </p:nvSpPr>
        <p:spPr>
          <a:xfrm>
            <a:off x="838200" y="1690688"/>
            <a:ext cx="10515600" cy="4486275"/>
          </a:xfrm>
        </p:spPr>
        <p:txBody>
          <a:bodyPr>
            <a:normAutofit fontScale="92500"/>
          </a:bodyPr>
          <a:lstStyle/>
          <a:p>
            <a:r>
              <a:rPr lang="en-US" dirty="0"/>
              <a:t>Engagement with external domains and reviewers has been high</a:t>
            </a:r>
          </a:p>
          <a:p>
            <a:pPr lvl="1"/>
            <a:r>
              <a:rPr lang="en-US" dirty="0"/>
              <a:t>Webinars on specific topics/domains</a:t>
            </a:r>
          </a:p>
          <a:p>
            <a:pPr lvl="1"/>
            <a:r>
              <a:rPr lang="en-US" dirty="0"/>
              <a:t>EOSC Project to Recommend Applications of DDI-CDI</a:t>
            </a:r>
          </a:p>
          <a:p>
            <a:pPr lvl="1"/>
            <a:r>
              <a:rPr lang="en-US" dirty="0"/>
              <a:t>International FAIR Convergence Symposium/GO FAIR/CODATA</a:t>
            </a:r>
          </a:p>
          <a:p>
            <a:r>
              <a:rPr lang="en-US" dirty="0"/>
              <a:t>Next Steps</a:t>
            </a:r>
          </a:p>
          <a:p>
            <a:pPr lvl="1"/>
            <a:r>
              <a:rPr lang="en-US" dirty="0"/>
              <a:t>Focus on examples (UOM, Process)</a:t>
            </a:r>
          </a:p>
          <a:p>
            <a:pPr lvl="1"/>
            <a:r>
              <a:rPr lang="en-US" dirty="0"/>
              <a:t>Look at external data cases (</a:t>
            </a:r>
            <a:r>
              <a:rPr lang="en-US" dirty="0" err="1"/>
              <a:t>e.g</a:t>
            </a:r>
            <a:r>
              <a:rPr lang="en-US" dirty="0"/>
              <a:t>, </a:t>
            </a:r>
            <a:r>
              <a:rPr lang="en-US" dirty="0" err="1"/>
              <a:t>NetCDF</a:t>
            </a:r>
            <a:r>
              <a:rPr lang="en-US" dirty="0"/>
              <a:t>)</a:t>
            </a:r>
          </a:p>
          <a:p>
            <a:pPr lvl="1"/>
            <a:r>
              <a:rPr lang="en-US" dirty="0"/>
              <a:t>Example with DCAT</a:t>
            </a:r>
          </a:p>
          <a:p>
            <a:pPr lvl="1"/>
            <a:r>
              <a:rPr lang="en-US" dirty="0"/>
              <a:t>Consider “upper model” work</a:t>
            </a:r>
          </a:p>
          <a:p>
            <a:pPr lvl="1"/>
            <a:r>
              <a:rPr lang="en-US" dirty="0"/>
              <a:t>Integration with FAIR FIPs/FDOs</a:t>
            </a:r>
          </a:p>
          <a:p>
            <a:r>
              <a:rPr lang="en-US" dirty="0"/>
              <a:t>Release of final specification in summer of 2021</a:t>
            </a:r>
          </a:p>
        </p:txBody>
      </p:sp>
    </p:spTree>
    <p:extLst>
      <p:ext uri="{BB962C8B-B14F-4D97-AF65-F5344CB8AC3E}">
        <p14:creationId xmlns:p14="http://schemas.microsoft.com/office/powerpoint/2010/main" val="1555057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1204-6391-447C-9FE1-1E9ECE0B3CCF}"/>
              </a:ext>
            </a:extLst>
          </p:cNvPr>
          <p:cNvSpPr>
            <a:spLocks noGrp="1"/>
          </p:cNvSpPr>
          <p:nvPr>
            <p:ph type="title"/>
          </p:nvPr>
        </p:nvSpPr>
        <p:spPr/>
        <p:txBody>
          <a:bodyPr>
            <a:normAutofit/>
          </a:bodyPr>
          <a:lstStyle/>
          <a:p>
            <a:pPr algn="ctr"/>
            <a:r>
              <a:rPr kumimoji="0" lang="en-US" sz="3300" b="0" i="0" u="none" strike="noStrike" kern="1200" cap="none" spc="0" normalizeH="0" baseline="0" noProof="0" dirty="0">
                <a:ln>
                  <a:noFill/>
                </a:ln>
                <a:solidFill>
                  <a:schemeClr val="dk1"/>
                </a:solidFill>
                <a:effectLst/>
                <a:uLnTx/>
                <a:uFillTx/>
                <a:latin typeface="Arial"/>
                <a:ea typeface="Arial"/>
                <a:cs typeface="Arial"/>
              </a:rPr>
              <a:t>Credits: DDI Training Working Group</a:t>
            </a:r>
            <a:endParaRPr lang="en-US" sz="3300" dirty="0"/>
          </a:p>
        </p:txBody>
      </p:sp>
      <p:sp>
        <p:nvSpPr>
          <p:cNvPr id="3" name="Content Placeholder 2">
            <a:extLst>
              <a:ext uri="{FF2B5EF4-FFF2-40B4-BE49-F238E27FC236}">
                <a16:creationId xmlns:a16="http://schemas.microsoft.com/office/drawing/2014/main" id="{1344C0D4-7293-41FD-8F5C-311FB4023825}"/>
              </a:ext>
            </a:extLst>
          </p:cNvPr>
          <p:cNvSpPr>
            <a:spLocks noGrp="1"/>
          </p:cNvSpPr>
          <p:nvPr>
            <p:ph sz="half" idx="1"/>
          </p:nvPr>
        </p:nvSpPr>
        <p:spPr>
          <a:xfrm>
            <a:off x="838200" y="1825625"/>
            <a:ext cx="5181600" cy="4667250"/>
          </a:xfrm>
        </p:spPr>
        <p:txBody>
          <a:bodyPr>
            <a:normAutofit fontScale="92500" lnSpcReduction="20000"/>
          </a:bodyPr>
          <a:lstStyle/>
          <a:p>
            <a:pPr marL="342900" lvl="1" indent="0" algn="ctr">
              <a:lnSpc>
                <a:spcPct val="150000"/>
              </a:lnSpc>
              <a:spcBef>
                <a:spcPts val="0"/>
              </a:spcBef>
              <a:buSzPts val="1600"/>
              <a:buNone/>
              <a:defRPr/>
            </a:pPr>
            <a:r>
              <a:rPr lang="en-US" sz="2100" dirty="0"/>
              <a:t>Florio </a:t>
            </a:r>
            <a:r>
              <a:rPr lang="en-US" sz="2100" dirty="0" err="1"/>
              <a:t>Orocio</a:t>
            </a:r>
            <a:r>
              <a:rPr lang="en-US" sz="2100" dirty="0"/>
              <a:t> </a:t>
            </a:r>
            <a:r>
              <a:rPr lang="en-US" sz="2100" dirty="0" err="1"/>
              <a:t>Arguillas</a:t>
            </a:r>
            <a:endParaRPr lang="en-US" sz="2100" dirty="0"/>
          </a:p>
          <a:p>
            <a:pPr marL="342900" lvl="1" indent="0" algn="ctr">
              <a:lnSpc>
                <a:spcPct val="150000"/>
              </a:lnSpc>
              <a:spcBef>
                <a:spcPts val="0"/>
              </a:spcBef>
              <a:buSzPts val="1600"/>
              <a:buNone/>
              <a:defRPr/>
            </a:pPr>
            <a:r>
              <a:rPr lang="en-US" sz="2100" dirty="0"/>
              <a:t>Alina </a:t>
            </a:r>
            <a:r>
              <a:rPr lang="en-US" sz="2100" dirty="0" err="1"/>
              <a:t>Danciu</a:t>
            </a:r>
            <a:endParaRPr lang="en-US" sz="2100" dirty="0"/>
          </a:p>
          <a:p>
            <a:pPr marL="342900" lvl="1" indent="0" algn="ctr">
              <a:lnSpc>
                <a:spcPct val="150000"/>
              </a:lnSpc>
              <a:spcBef>
                <a:spcPts val="0"/>
              </a:spcBef>
              <a:buSzPts val="1600"/>
              <a:buNone/>
              <a:defRPr/>
            </a:pPr>
            <a:r>
              <a:rPr lang="en-US" sz="2100" dirty="0"/>
              <a:t>Adrian </a:t>
            </a:r>
            <a:r>
              <a:rPr lang="en-US" sz="2100" dirty="0" err="1"/>
              <a:t>Dusa</a:t>
            </a:r>
            <a:endParaRPr lang="en-US" sz="2100" dirty="0"/>
          </a:p>
          <a:p>
            <a:pPr marL="342900" lvl="1" indent="0" algn="ctr">
              <a:lnSpc>
                <a:spcPct val="150000"/>
              </a:lnSpc>
              <a:spcBef>
                <a:spcPts val="0"/>
              </a:spcBef>
              <a:buSzPts val="1600"/>
              <a:buNone/>
              <a:defRPr/>
            </a:pPr>
            <a:r>
              <a:rPr lang="en-US" sz="2100" dirty="0"/>
              <a:t>Jane Fry</a:t>
            </a:r>
          </a:p>
          <a:p>
            <a:pPr marL="342900" lvl="1" indent="0" algn="ctr">
              <a:lnSpc>
                <a:spcPct val="150000"/>
              </a:lnSpc>
              <a:spcBef>
                <a:spcPts val="0"/>
              </a:spcBef>
              <a:buSzPts val="1600"/>
              <a:buNone/>
              <a:defRPr/>
            </a:pPr>
            <a:r>
              <a:rPr lang="en-US" sz="2100" dirty="0"/>
              <a:t>Martine Gagnon</a:t>
            </a:r>
          </a:p>
          <a:p>
            <a:pPr marL="342900" lvl="1" indent="0" algn="ctr">
              <a:lnSpc>
                <a:spcPct val="150000"/>
              </a:lnSpc>
              <a:spcBef>
                <a:spcPts val="0"/>
              </a:spcBef>
              <a:buSzPts val="1600"/>
              <a:buNone/>
              <a:defRPr/>
            </a:pPr>
            <a:r>
              <a:rPr lang="en-US" sz="2100" dirty="0"/>
              <a:t>Dan Gillman</a:t>
            </a:r>
          </a:p>
          <a:p>
            <a:pPr marL="342900" lvl="1" indent="0" algn="ctr">
              <a:lnSpc>
                <a:spcPct val="150000"/>
              </a:lnSpc>
              <a:spcBef>
                <a:spcPts val="0"/>
              </a:spcBef>
              <a:buSzPts val="1600"/>
              <a:buNone/>
              <a:defRPr/>
            </a:pPr>
            <a:r>
              <a:rPr lang="en-US" sz="2100" dirty="0" err="1"/>
              <a:t>Arofan</a:t>
            </a:r>
            <a:r>
              <a:rPr lang="en-US" sz="2100" dirty="0"/>
              <a:t> Gregory</a:t>
            </a:r>
          </a:p>
          <a:p>
            <a:pPr marL="342900" lvl="1" indent="0" algn="ctr">
              <a:lnSpc>
                <a:spcPct val="150000"/>
              </a:lnSpc>
              <a:spcBef>
                <a:spcPts val="0"/>
              </a:spcBef>
              <a:buSzPts val="1600"/>
              <a:buNone/>
              <a:defRPr/>
            </a:pPr>
            <a:r>
              <a:rPr lang="en-US" sz="2100" dirty="0" err="1"/>
              <a:t>Taras</a:t>
            </a:r>
            <a:r>
              <a:rPr lang="en-US" sz="2100" dirty="0"/>
              <a:t> Günther</a:t>
            </a:r>
          </a:p>
          <a:p>
            <a:pPr marL="342900" lvl="1" indent="0" algn="ctr">
              <a:lnSpc>
                <a:spcPct val="150000"/>
              </a:lnSpc>
              <a:spcBef>
                <a:spcPts val="0"/>
              </a:spcBef>
              <a:buSzPts val="1600"/>
              <a:buNone/>
              <a:defRPr/>
            </a:pPr>
            <a:r>
              <a:rPr lang="en-US" sz="2100" dirty="0"/>
              <a:t>Lea </a:t>
            </a:r>
            <a:r>
              <a:rPr lang="en-US" sz="2100" dirty="0" err="1"/>
              <a:t>Sztuk</a:t>
            </a:r>
            <a:r>
              <a:rPr lang="en-US" sz="2100" dirty="0"/>
              <a:t> Haahr</a:t>
            </a:r>
          </a:p>
          <a:p>
            <a:pPr marL="342900" lvl="1" indent="0" algn="ctr">
              <a:lnSpc>
                <a:spcPct val="150000"/>
              </a:lnSpc>
              <a:spcBef>
                <a:spcPts val="0"/>
              </a:spcBef>
              <a:buSzPts val="1600"/>
              <a:buNone/>
              <a:defRPr/>
            </a:pPr>
            <a:r>
              <a:rPr lang="en-US" sz="2100" dirty="0"/>
              <a:t>Simon Hodson</a:t>
            </a:r>
          </a:p>
          <a:p>
            <a:pPr marL="342900" lvl="1" indent="0" algn="ctr">
              <a:lnSpc>
                <a:spcPct val="150000"/>
              </a:lnSpc>
              <a:spcBef>
                <a:spcPts val="0"/>
              </a:spcBef>
              <a:buSzPts val="1600"/>
              <a:buNone/>
              <a:defRPr/>
            </a:pPr>
            <a:r>
              <a:rPr lang="en-US" sz="2100" dirty="0" err="1"/>
              <a:t>Chifundo</a:t>
            </a:r>
            <a:r>
              <a:rPr lang="en-US" sz="2100" dirty="0"/>
              <a:t> </a:t>
            </a:r>
            <a:r>
              <a:rPr lang="en-US" sz="2100" dirty="0" err="1"/>
              <a:t>Kanjala</a:t>
            </a:r>
            <a:endParaRPr lang="en-US" sz="2100" dirty="0"/>
          </a:p>
          <a:p>
            <a:pPr marL="342900" lvl="1" indent="0" algn="ctr">
              <a:lnSpc>
                <a:spcPct val="150000"/>
              </a:lnSpc>
              <a:spcBef>
                <a:spcPts val="0"/>
              </a:spcBef>
              <a:buSzPts val="1600"/>
              <a:buNone/>
              <a:defRPr/>
            </a:pPr>
            <a:r>
              <a:rPr lang="en-US" sz="2100" dirty="0"/>
              <a:t>Kaia </a:t>
            </a:r>
            <a:r>
              <a:rPr lang="en-US" sz="2100" dirty="0" err="1"/>
              <a:t>Kulla</a:t>
            </a:r>
            <a:endParaRPr lang="en-US" sz="2100" dirty="0"/>
          </a:p>
        </p:txBody>
      </p:sp>
      <p:sp>
        <p:nvSpPr>
          <p:cNvPr id="4" name="Content Placeholder 3">
            <a:extLst>
              <a:ext uri="{FF2B5EF4-FFF2-40B4-BE49-F238E27FC236}">
                <a16:creationId xmlns:a16="http://schemas.microsoft.com/office/drawing/2014/main" id="{F4EBFBF7-0875-4451-89EB-4A2F21A2C674}"/>
              </a:ext>
            </a:extLst>
          </p:cNvPr>
          <p:cNvSpPr>
            <a:spLocks noGrp="1"/>
          </p:cNvSpPr>
          <p:nvPr>
            <p:ph sz="half" idx="2"/>
          </p:nvPr>
        </p:nvSpPr>
        <p:spPr>
          <a:xfrm>
            <a:off x="6172200" y="1825625"/>
            <a:ext cx="5181600" cy="4667250"/>
          </a:xfrm>
        </p:spPr>
        <p:txBody>
          <a:bodyPr>
            <a:normAutofit fontScale="92500" lnSpcReduction="20000"/>
          </a:bodyPr>
          <a:lstStyle/>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Kathryn Lavender</a:t>
            </a: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Amber </a:t>
            </a:r>
            <a:r>
              <a:rPr lang="en-US" sz="2100" dirty="0" err="1">
                <a:latin typeface="Arial" panose="020B0604020202020204" pitchFamily="34" charset="0"/>
                <a:cs typeface="Arial" panose="020B0604020202020204" pitchFamily="34" charset="0"/>
              </a:rPr>
              <a:t>Leahey</a:t>
            </a:r>
            <a:endParaRPr lang="en-US" sz="2100" dirty="0">
              <a:latin typeface="Arial" panose="020B0604020202020204" pitchFamily="34" charset="0"/>
              <a:cs typeface="Arial" panose="020B0604020202020204" pitchFamily="34" charset="0"/>
            </a:endParaRP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Marta </a:t>
            </a:r>
            <a:r>
              <a:rPr lang="en-US" sz="2100" dirty="0" err="1">
                <a:latin typeface="Arial" panose="020B0604020202020204" pitchFamily="34" charset="0"/>
                <a:cs typeface="Arial" panose="020B0604020202020204" pitchFamily="34" charset="0"/>
              </a:rPr>
              <a:t>Limmert</a:t>
            </a:r>
            <a:endParaRPr lang="en-US" sz="2100" dirty="0">
              <a:latin typeface="Arial" panose="020B0604020202020204" pitchFamily="34" charset="0"/>
              <a:cs typeface="Arial" panose="020B0604020202020204" pitchFamily="34" charset="0"/>
            </a:endParaRP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Jared Lyle</a:t>
            </a: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Alexandre </a:t>
            </a:r>
            <a:r>
              <a:rPr lang="en-US" sz="2100" dirty="0" err="1">
                <a:latin typeface="Arial" panose="020B0604020202020204" pitchFamily="34" charset="0"/>
                <a:cs typeface="Arial" panose="020B0604020202020204" pitchFamily="34" charset="0"/>
              </a:rPr>
              <a:t>Mairot</a:t>
            </a:r>
            <a:endParaRPr lang="en-US" sz="2100" dirty="0">
              <a:latin typeface="Arial" panose="020B0604020202020204" pitchFamily="34" charset="0"/>
              <a:cs typeface="Arial" panose="020B0604020202020204" pitchFamily="34" charset="0"/>
            </a:endParaRP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Lucie Marie</a:t>
            </a: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Hayley Mills</a:t>
            </a: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Laura Molloy</a:t>
            </a: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Hilde </a:t>
            </a:r>
            <a:r>
              <a:rPr lang="en-US" sz="2100" dirty="0" err="1">
                <a:latin typeface="Arial" panose="020B0604020202020204" pitchFamily="34" charset="0"/>
                <a:cs typeface="Arial" panose="020B0604020202020204" pitchFamily="34" charset="0"/>
              </a:rPr>
              <a:t>Orten</a:t>
            </a:r>
            <a:endParaRPr lang="en-US" sz="2100" dirty="0">
              <a:latin typeface="Arial" panose="020B0604020202020204" pitchFamily="34" charset="0"/>
              <a:cs typeface="Arial" panose="020B0604020202020204" pitchFamily="34" charset="0"/>
            </a:endParaRP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Anja Perry</a:t>
            </a:r>
          </a:p>
          <a:p>
            <a:pPr marL="0" indent="0" algn="ctr">
              <a:lnSpc>
                <a:spcPct val="150000"/>
              </a:lnSpc>
              <a:spcBef>
                <a:spcPts val="0"/>
              </a:spcBef>
              <a:buClr>
                <a:schemeClr val="dk1"/>
              </a:buClr>
              <a:buSzPts val="1600"/>
              <a:buNone/>
              <a:defRPr/>
            </a:pPr>
            <a:r>
              <a:rPr lang="en-US" sz="2100" dirty="0">
                <a:latin typeface="Arial" panose="020B0604020202020204" pitchFamily="34" charset="0"/>
                <a:cs typeface="Arial" panose="020B0604020202020204" pitchFamily="34" charset="0"/>
              </a:rPr>
              <a:t>Knut </a:t>
            </a:r>
            <a:r>
              <a:rPr lang="en-US" sz="2100" dirty="0" err="1">
                <a:latin typeface="Arial" panose="020B0604020202020204" pitchFamily="34" charset="0"/>
                <a:cs typeface="Arial" panose="020B0604020202020204" pitchFamily="34" charset="0"/>
              </a:rPr>
              <a:t>Wenzig</a:t>
            </a:r>
            <a:endParaRPr lang="en-US" sz="2100" dirty="0"/>
          </a:p>
        </p:txBody>
      </p:sp>
      <p:cxnSp>
        <p:nvCxnSpPr>
          <p:cNvPr id="5" name="Google Shape;301;p31">
            <a:extLst>
              <a:ext uri="{FF2B5EF4-FFF2-40B4-BE49-F238E27FC236}">
                <a16:creationId xmlns:a16="http://schemas.microsoft.com/office/drawing/2014/main" id="{2273477E-CBEE-4860-9D17-AEB0FBE368A4}"/>
              </a:ext>
              <a:ext uri="{C183D7F6-B498-43B3-948B-1728B52AA6E4}">
                <adec:decorative xmlns:adec="http://schemas.microsoft.com/office/drawing/2017/decorative" val="1"/>
              </a:ext>
            </a:extLst>
          </p:cNvPr>
          <p:cNvCxnSpPr>
            <a:cxnSpLocks/>
          </p:cNvCxnSpPr>
          <p:nvPr/>
        </p:nvCxnSpPr>
        <p:spPr bwMode="auto">
          <a:xfrm rot="10800000" flipH="1">
            <a:off x="2099733" y="1598511"/>
            <a:ext cx="7965440" cy="13546"/>
          </a:xfrm>
          <a:prstGeom prst="straightConnector1">
            <a:avLst/>
          </a:prstGeom>
          <a:noFill/>
          <a:ln w="254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3045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C8FC-2420-4733-A3E9-600A12AF3E7E}"/>
              </a:ext>
            </a:extLst>
          </p:cNvPr>
          <p:cNvSpPr>
            <a:spLocks noGrp="1"/>
          </p:cNvSpPr>
          <p:nvPr>
            <p:ph type="title"/>
          </p:nvPr>
        </p:nvSpPr>
        <p:spPr>
          <a:xfrm>
            <a:off x="918175" y="365126"/>
            <a:ext cx="9353323" cy="1325563"/>
          </a:xfrm>
        </p:spPr>
        <p:txBody>
          <a:bodyPr>
            <a:normAutofit/>
          </a:bodyPr>
          <a:lstStyle/>
          <a:p>
            <a:r>
              <a:rPr lang="en-US" sz="3999" dirty="0"/>
              <a:t>Real-World Trends and Requirements</a:t>
            </a:r>
          </a:p>
        </p:txBody>
      </p:sp>
      <p:sp>
        <p:nvSpPr>
          <p:cNvPr id="3" name="Content Placeholder 2">
            <a:extLst>
              <a:ext uri="{FF2B5EF4-FFF2-40B4-BE49-F238E27FC236}">
                <a16:creationId xmlns:a16="http://schemas.microsoft.com/office/drawing/2014/main" id="{C6213ED0-122C-43BE-820A-18D1F853601B}"/>
              </a:ext>
            </a:extLst>
          </p:cNvPr>
          <p:cNvSpPr>
            <a:spLocks noGrp="1"/>
          </p:cNvSpPr>
          <p:nvPr>
            <p:ph idx="1"/>
          </p:nvPr>
        </p:nvSpPr>
        <p:spPr>
          <a:xfrm>
            <a:off x="685800" y="1828799"/>
            <a:ext cx="9353323" cy="4911801"/>
          </a:xfrm>
        </p:spPr>
        <p:txBody>
          <a:bodyPr>
            <a:normAutofit lnSpcReduction="10000"/>
          </a:bodyPr>
          <a:lstStyle/>
          <a:p>
            <a:r>
              <a:rPr lang="en-US" dirty="0"/>
              <a:t>Several changes have taken place in recent years which impact the requirements for DDI-CDI</a:t>
            </a:r>
          </a:p>
          <a:p>
            <a:pPr lvl="1"/>
            <a:r>
              <a:rPr lang="en-US" dirty="0"/>
              <a:t>Larger research projects using data sometimes coming from external domains</a:t>
            </a:r>
          </a:p>
          <a:p>
            <a:pPr lvl="1"/>
            <a:r>
              <a:rPr lang="en-US" b="1" dirty="0"/>
              <a:t>More</a:t>
            </a:r>
            <a:r>
              <a:rPr lang="en-US" dirty="0"/>
              <a:t> data, coming from a wider range of sources</a:t>
            </a:r>
          </a:p>
          <a:p>
            <a:pPr lvl="1"/>
            <a:r>
              <a:rPr lang="en-US" dirty="0"/>
              <a:t>Increased ability to compute with data (Machine Learning, etc.)</a:t>
            </a:r>
          </a:p>
          <a:p>
            <a:r>
              <a:rPr lang="en-US" dirty="0"/>
              <a:t>These changes result in requirements for data/metadata management</a:t>
            </a:r>
          </a:p>
          <a:p>
            <a:pPr lvl="1"/>
            <a:r>
              <a:rPr lang="en-US" dirty="0"/>
              <a:t>More complete, machine-actionable metadata is needed</a:t>
            </a:r>
          </a:p>
          <a:p>
            <a:pPr lvl="1"/>
            <a:r>
              <a:rPr lang="en-US" dirty="0"/>
              <a:t>Improved “context” for data is needed (provenance, semantics)</a:t>
            </a:r>
          </a:p>
          <a:p>
            <a:pPr lvl="1"/>
            <a:r>
              <a:rPr lang="en-US" dirty="0"/>
              <a:t>New data formats/structures must be described and integrated</a:t>
            </a:r>
          </a:p>
          <a:p>
            <a:pPr lvl="1"/>
            <a:r>
              <a:rPr lang="en-US" dirty="0"/>
              <a:t>A broader range of technology platforms require support</a:t>
            </a:r>
          </a:p>
        </p:txBody>
      </p:sp>
    </p:spTree>
    <p:extLst>
      <p:ext uri="{BB962C8B-B14F-4D97-AF65-F5344CB8AC3E}">
        <p14:creationId xmlns:p14="http://schemas.microsoft.com/office/powerpoint/2010/main" val="208778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6AE7-6F46-45C8-B3D1-22B0B751B28B}"/>
              </a:ext>
            </a:extLst>
          </p:cNvPr>
          <p:cNvSpPr>
            <a:spLocks noGrp="1"/>
          </p:cNvSpPr>
          <p:nvPr>
            <p:ph type="title"/>
          </p:nvPr>
        </p:nvSpPr>
        <p:spPr/>
        <p:txBody>
          <a:bodyPr/>
          <a:lstStyle/>
          <a:p>
            <a:r>
              <a:rPr lang="en-US" dirty="0"/>
              <a:t>Why DDI-CDI?</a:t>
            </a:r>
          </a:p>
        </p:txBody>
      </p:sp>
      <p:sp>
        <p:nvSpPr>
          <p:cNvPr id="3" name="Content Placeholder 2">
            <a:extLst>
              <a:ext uri="{FF2B5EF4-FFF2-40B4-BE49-F238E27FC236}">
                <a16:creationId xmlns:a16="http://schemas.microsoft.com/office/drawing/2014/main" id="{90CBB197-0F93-4ED3-AB66-497ABBD3A4D7}"/>
              </a:ext>
            </a:extLst>
          </p:cNvPr>
          <p:cNvSpPr>
            <a:spLocks noGrp="1"/>
          </p:cNvSpPr>
          <p:nvPr>
            <p:ph idx="1"/>
          </p:nvPr>
        </p:nvSpPr>
        <p:spPr/>
        <p:txBody>
          <a:bodyPr>
            <a:normAutofit fontScale="92500" lnSpcReduction="20000"/>
          </a:bodyPr>
          <a:lstStyle/>
          <a:p>
            <a:r>
              <a:rPr lang="en-US" dirty="0"/>
              <a:t>DDI-CDI is designed to meet these challenges</a:t>
            </a:r>
          </a:p>
          <a:p>
            <a:r>
              <a:rPr lang="en-US" dirty="0"/>
              <a:t>Standard “lingua franca” for describing data of many types</a:t>
            </a:r>
          </a:p>
          <a:p>
            <a:r>
              <a:rPr lang="en-US" dirty="0"/>
              <a:t>DDI-CDI is designed to fill the gaps among existing standards and models</a:t>
            </a:r>
          </a:p>
          <a:p>
            <a:pPr lvl="1"/>
            <a:r>
              <a:rPr lang="en-US" dirty="0"/>
              <a:t>Alignment and integration </a:t>
            </a:r>
          </a:p>
          <a:p>
            <a:pPr lvl="1"/>
            <a:r>
              <a:rPr lang="en-US" dirty="0"/>
              <a:t>Complements existing metadata specifications</a:t>
            </a:r>
          </a:p>
          <a:p>
            <a:r>
              <a:rPr lang="en-US" dirty="0"/>
              <a:t>Provides detailed metadata about the data and processes by which it is reused</a:t>
            </a:r>
          </a:p>
          <a:p>
            <a:r>
              <a:rPr lang="en-US" dirty="0"/>
              <a:t>Supports an exact understanding of what is required for data reuse</a:t>
            </a:r>
          </a:p>
          <a:p>
            <a:pPr lvl="1"/>
            <a:r>
              <a:rPr lang="en-US" dirty="0"/>
              <a:t>Automate the structural transformations</a:t>
            </a:r>
          </a:p>
          <a:p>
            <a:pPr lvl="1"/>
            <a:r>
              <a:rPr lang="en-US" dirty="0"/>
              <a:t>Connects structural elements with concepts/vocabularies</a:t>
            </a:r>
          </a:p>
          <a:p>
            <a:pPr lvl="1"/>
            <a:r>
              <a:rPr lang="en-US" dirty="0"/>
              <a:t>Support semantic crosswalks between domain ontologies</a:t>
            </a:r>
          </a:p>
        </p:txBody>
      </p:sp>
    </p:spTree>
    <p:extLst>
      <p:ext uri="{BB962C8B-B14F-4D97-AF65-F5344CB8AC3E}">
        <p14:creationId xmlns:p14="http://schemas.microsoft.com/office/powerpoint/2010/main" val="21534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496C-9FFF-47D2-8FAE-A2FD9EBD2C4E}"/>
              </a:ext>
            </a:extLst>
          </p:cNvPr>
          <p:cNvSpPr>
            <a:spLocks noGrp="1"/>
          </p:cNvSpPr>
          <p:nvPr>
            <p:ph type="title"/>
          </p:nvPr>
        </p:nvSpPr>
        <p:spPr/>
        <p:txBody>
          <a:bodyPr/>
          <a:lstStyle/>
          <a:p>
            <a:r>
              <a:rPr lang="en-US" dirty="0"/>
              <a:t>DDI – CDI as a New Type of Work Product</a:t>
            </a:r>
          </a:p>
        </p:txBody>
      </p:sp>
      <p:sp>
        <p:nvSpPr>
          <p:cNvPr id="3" name="Content Placeholder 2">
            <a:extLst>
              <a:ext uri="{FF2B5EF4-FFF2-40B4-BE49-F238E27FC236}">
                <a16:creationId xmlns:a16="http://schemas.microsoft.com/office/drawing/2014/main" id="{A58825F2-7EA3-4497-9313-4EAD5A28097A}"/>
              </a:ext>
            </a:extLst>
          </p:cNvPr>
          <p:cNvSpPr>
            <a:spLocks noGrp="1"/>
          </p:cNvSpPr>
          <p:nvPr>
            <p:ph idx="1"/>
          </p:nvPr>
        </p:nvSpPr>
        <p:spPr/>
        <p:txBody>
          <a:bodyPr>
            <a:normAutofit fontScale="92500" lnSpcReduction="10000"/>
          </a:bodyPr>
          <a:lstStyle/>
          <a:p>
            <a:r>
              <a:rPr lang="en-US" dirty="0"/>
              <a:t>Earlier DDI standards - DDI Codebook and DDI Lifecycle - are metadata specifications for the Social, Behavioral, and Economic (SBE) Sciences</a:t>
            </a:r>
          </a:p>
          <a:p>
            <a:pPr lvl="1"/>
            <a:r>
              <a:rPr lang="en-US" dirty="0"/>
              <a:t>They are generic enough to be used in similar domains (official statistics, public health)</a:t>
            </a:r>
          </a:p>
          <a:p>
            <a:pPr lvl="1"/>
            <a:r>
              <a:rPr lang="en-US" dirty="0"/>
              <a:t>They still use terms and models familiar to SBE sciences</a:t>
            </a:r>
          </a:p>
          <a:p>
            <a:r>
              <a:rPr lang="en-US" dirty="0"/>
              <a:t>DDI – CDI is different: it is intended to be used across a wider range of domains</a:t>
            </a:r>
          </a:p>
          <a:p>
            <a:pPr lvl="1"/>
            <a:r>
              <a:rPr lang="en-US" dirty="0"/>
              <a:t>Different types of data and models</a:t>
            </a:r>
          </a:p>
          <a:p>
            <a:pPr lvl="1"/>
            <a:r>
              <a:rPr lang="en-US" dirty="0"/>
              <a:t>More abstract/general terminology</a:t>
            </a:r>
          </a:p>
          <a:p>
            <a:r>
              <a:rPr lang="en-US" dirty="0"/>
              <a:t>DDI – CDI is a new type of specification, meant to be used </a:t>
            </a:r>
            <a:r>
              <a:rPr lang="en-US" i="1" dirty="0"/>
              <a:t>with</a:t>
            </a:r>
            <a:r>
              <a:rPr lang="en-US" dirty="0"/>
              <a:t> many other standards, in SBE and outside it</a:t>
            </a:r>
          </a:p>
        </p:txBody>
      </p:sp>
    </p:spTree>
    <p:extLst>
      <p:ext uri="{BB962C8B-B14F-4D97-AF65-F5344CB8AC3E}">
        <p14:creationId xmlns:p14="http://schemas.microsoft.com/office/powerpoint/2010/main" val="168449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44526-C0CD-414B-AD04-83DC30EE4450}"/>
              </a:ext>
            </a:extLst>
          </p:cNvPr>
          <p:cNvSpPr>
            <a:spLocks noGrp="1"/>
          </p:cNvSpPr>
          <p:nvPr>
            <p:ph type="title"/>
          </p:nvPr>
        </p:nvSpPr>
        <p:spPr/>
        <p:txBody>
          <a:bodyPr/>
          <a:lstStyle/>
          <a:p>
            <a:r>
              <a:rPr lang="en-US" dirty="0"/>
              <a:t>History and Background</a:t>
            </a:r>
          </a:p>
        </p:txBody>
      </p:sp>
      <p:sp>
        <p:nvSpPr>
          <p:cNvPr id="5" name="Text Placeholder 4">
            <a:extLst>
              <a:ext uri="{FF2B5EF4-FFF2-40B4-BE49-F238E27FC236}">
                <a16:creationId xmlns:a16="http://schemas.microsoft.com/office/drawing/2014/main" id="{3FE29ED1-97A4-425B-B8F7-0D90AB1845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5843075"/>
      </p:ext>
    </p:extLst>
  </p:cSld>
  <p:clrMapOvr>
    <a:masterClrMapping/>
  </p:clrMapOvr>
</p:sld>
</file>

<file path=ppt/theme/theme1.xml><?xml version="1.0" encoding="utf-8"?>
<a:theme xmlns:a="http://schemas.openxmlformats.org/drawingml/2006/main" name="DDITrain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ITrainTheme" id="{1B63F068-15B3-4CA8-8E1F-E6C672DF7D90}" vid="{B4B68D13-242C-496C-8F3B-F6251011F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DDITrainTheme</Template>
  <TotalTime>3511</TotalTime>
  <Words>5409</Words>
  <Application>Microsoft Office PowerPoint</Application>
  <PresentationFormat>Widescreen</PresentationFormat>
  <Paragraphs>945</Paragraphs>
  <Slides>59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Courier New</vt:lpstr>
      <vt:lpstr>Times New Roman</vt:lpstr>
      <vt:lpstr>DDITrainTheme</vt:lpstr>
      <vt:lpstr>PowerPoint Presentation</vt:lpstr>
      <vt:lpstr>Outline</vt:lpstr>
      <vt:lpstr>Introduction</vt:lpstr>
      <vt:lpstr>DDI-CDI and FAIR </vt:lpstr>
      <vt:lpstr>COMMENT</vt:lpstr>
      <vt:lpstr>Real-World Trends and Requirements</vt:lpstr>
      <vt:lpstr>Why DDI-CDI?</vt:lpstr>
      <vt:lpstr>DDI – CDI as a New Type of Work Product</vt:lpstr>
      <vt:lpstr>History and Background</vt:lpstr>
      <vt:lpstr>History: MRT and DDI Developments</vt:lpstr>
      <vt:lpstr>Group and Events</vt:lpstr>
      <vt:lpstr>MRT Members</vt:lpstr>
      <vt:lpstr>Evolution in Purpose</vt:lpstr>
      <vt:lpstr>Scope and Design</vt:lpstr>
      <vt:lpstr>DDI-CDI within the Realm of Metadata Standards</vt:lpstr>
      <vt:lpstr>The Model is the Main Thing!</vt:lpstr>
      <vt:lpstr>DDI – CDI Scope (Example)</vt:lpstr>
      <vt:lpstr>Foundational Metadata</vt:lpstr>
      <vt:lpstr>Foundational Metadata (from DDI 4)</vt:lpstr>
      <vt:lpstr>Foundational Metadata: The Variable Cascade</vt:lpstr>
      <vt:lpstr>Variable Cascade – Conceptual Variable</vt:lpstr>
      <vt:lpstr>Variable Cascade - RepresentedVariable</vt:lpstr>
      <vt:lpstr>Variable Cascade - InstanceVariable</vt:lpstr>
      <vt:lpstr>Application: Documenting Comparability among Variables (Simple Example)</vt:lpstr>
      <vt:lpstr>Application: Recognizing Similar variables in Difficult Cases</vt:lpstr>
      <vt:lpstr>Notes on the Variable Cascade</vt:lpstr>
      <vt:lpstr>Data Structures</vt:lpstr>
      <vt:lpstr>Data Structures</vt:lpstr>
      <vt:lpstr>PowerPoint Presentation</vt:lpstr>
      <vt:lpstr>Roles: The COVID example- Long structure </vt:lpstr>
      <vt:lpstr>The Datum Approach</vt:lpstr>
      <vt:lpstr>Cross Domain – Content and Structure</vt:lpstr>
      <vt:lpstr>Dimensional Example</vt:lpstr>
      <vt:lpstr>Key-Value example</vt:lpstr>
      <vt:lpstr>Tracking across structures</vt:lpstr>
      <vt:lpstr>Application: Automating Data Integration</vt:lpstr>
      <vt:lpstr>SERL: Granular Metadata for Cross-Domain Sharing</vt:lpstr>
      <vt:lpstr>PowerPoint Presentation</vt:lpstr>
      <vt:lpstr>Process</vt:lpstr>
      <vt:lpstr>The DDI-CDI Process Model</vt:lpstr>
      <vt:lpstr>Simple Diagram</vt:lpstr>
      <vt:lpstr>Process Example: Data Cleaning Activity</vt:lpstr>
      <vt:lpstr>PowerPoint Presentation</vt:lpstr>
      <vt:lpstr>PowerPoint Presentation</vt:lpstr>
      <vt:lpstr>Application: A Provenance Browser</vt:lpstr>
      <vt:lpstr>Application: A Provenance Browser (cont.)</vt:lpstr>
      <vt:lpstr>COMMENTS</vt:lpstr>
      <vt:lpstr>PowerPoint Presentation</vt:lpstr>
      <vt:lpstr>PowerPoint Presentation</vt:lpstr>
      <vt:lpstr>PowerPoint Presentation</vt:lpstr>
      <vt:lpstr>PowerPoint Presentation</vt:lpstr>
      <vt:lpstr>PowerPoint Presentation</vt:lpstr>
      <vt:lpstr>PowerPoint Presentation</vt:lpstr>
      <vt:lpstr>Benefits of DDI-CDI</vt:lpstr>
      <vt:lpstr>Application: Transparency - Replication/Reproduction of Findings</vt:lpstr>
      <vt:lpstr>Summary</vt:lpstr>
      <vt:lpstr>DDI-CDI Promotes FAIR Data Sharing</vt:lpstr>
      <vt:lpstr>Where Are We?</vt:lpstr>
      <vt:lpstr>Credits: DDI Training Working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DDI-CDI: An Introduction for Possible EOSC Applications</dc:title>
  <dc:creator>Arofan Gregory</dc:creator>
  <cp:lastModifiedBy>Arofan Gregory</cp:lastModifiedBy>
  <cp:revision>230</cp:revision>
  <dcterms:created xsi:type="dcterms:W3CDTF">2020-11-19T18:38:15Z</dcterms:created>
  <dcterms:modified xsi:type="dcterms:W3CDTF">2021-06-29T23:19:10Z</dcterms:modified>
</cp:coreProperties>
</file>